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slideMasters/_rels/slideMaster6.xml.rels" ContentType="application/vnd.openxmlformats-package.relationships+xml"/>
  <Override PartName="/ppt/slideMasters/_rels/slideMaster5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4.xml.rels" ContentType="application/vnd.openxmlformats-package.relationships+xml"/>
  <Override PartName="/ppt/slideMasters/_rels/slideMaster1.xml.rels" ContentType="application/vnd.openxmlformats-package.relationships+xml"/>
  <Override PartName="/ppt/slideMasters/_rels/slideMaster3.xml.rels" ContentType="application/vnd.openxmlformats-package.relationship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_rels/notesSlide23.xml.rels" ContentType="application/vnd.openxmlformats-package.relationships+xml"/>
  <Override PartName="/ppt/notesSlides/notesSlide23.xml" ContentType="application/vnd.openxmlformats-officedocument.presentationml.notesSlide+xml"/>
  <Override PartName="/ppt/_rels/presentation.xml.rels" ContentType="application/vnd.openxmlformats-package.relationships+xml"/>
  <Override PartName="/ppt/media/image56.png" ContentType="image/png"/>
  <Override PartName="/ppt/media/image53.gif" ContentType="image/gif"/>
  <Override PartName="/ppt/media/image55.png" ContentType="image/png"/>
  <Override PartName="/ppt/media/image54.png" ContentType="image/png"/>
  <Override PartName="/ppt/media/image52.png" ContentType="image/png"/>
  <Override PartName="/ppt/media/image51.png" ContentType="image/png"/>
  <Override PartName="/ppt/media/image4.jpeg" ContentType="image/jpeg"/>
  <Override PartName="/ppt/media/image49.gif" ContentType="image/gif"/>
  <Override PartName="/ppt/media/image48.png" ContentType="image/png"/>
  <Override PartName="/ppt/media/image47.gif" ContentType="image/gif"/>
  <Override PartName="/ppt/media/image45.png" ContentType="image/png"/>
  <Override PartName="/ppt/media/image42.gif" ContentType="image/gif"/>
  <Override PartName="/ppt/media/image50.png" ContentType="image/png"/>
  <Override PartName="/ppt/media/image58.gif" ContentType="image/gif"/>
  <Override PartName="/ppt/media/image59.gif" ContentType="image/gif"/>
  <Override PartName="/ppt/media/image5.jpeg" ContentType="image/jpeg"/>
  <Override PartName="/ppt/media/image61.png" ContentType="image/png"/>
  <Override PartName="/ppt/media/image19.png" ContentType="image/png"/>
  <Override PartName="/ppt/media/image12.emf" ContentType="image/x-emf"/>
  <Override PartName="/ppt/media/image10.png" ContentType="image/png"/>
  <Override PartName="/ppt/media/image17.png" ContentType="image/png"/>
  <Override PartName="/ppt/media/image71.png" ContentType="image/png"/>
  <Override PartName="/ppt/media/image29.png" ContentType="image/png"/>
  <Override PartName="/ppt/media/image69.png" ContentType="image/png"/>
  <Override PartName="/ppt/media/image14.png" ContentType="image/png"/>
  <Override PartName="/ppt/media/image2.png" ContentType="image/png"/>
  <Override PartName="/ppt/media/image21.png" ContentType="image/png"/>
  <Override PartName="/ppt/media/image67.png" ContentType="image/png"/>
  <Override PartName="/ppt/media/image66.png" ContentType="image/png"/>
  <Override PartName="/ppt/media/image70.png" ContentType="image/png"/>
  <Override PartName="/ppt/media/image28.png" ContentType="image/png"/>
  <Override PartName="/ppt/media/image65.gif" ContentType="image/gif"/>
  <Override PartName="/ppt/media/image68.png" ContentType="image/png"/>
  <Override PartName="/ppt/media/image24.gif" ContentType="image/gif"/>
  <Override PartName="/ppt/media/image27.png" ContentType="image/png"/>
  <Override PartName="/ppt/media/image64.png" ContentType="image/png"/>
  <Override PartName="/ppt/media/image15.png" ContentType="image/png"/>
  <Override PartName="/ppt/media/image3.png" ContentType="image/png"/>
  <Override PartName="/ppt/media/image63.png" ContentType="image/png"/>
  <Override PartName="/ppt/media/image25.png" ContentType="image/png"/>
  <Override PartName="/ppt/media/image62.png" ContentType="image/png"/>
  <Override PartName="/ppt/media/image60.png" ContentType="image/png"/>
  <Override PartName="/ppt/media/image22.png" ContentType="image/png"/>
  <Override PartName="/ppt/media/image36.png" ContentType="image/png"/>
  <Override PartName="/ppt/media/image18.png" ContentType="image/png"/>
  <Override PartName="/ppt/media/image6.png" ContentType="image/png"/>
  <Override PartName="/ppt/media/image20.png" ContentType="image/png"/>
  <Override PartName="/ppt/media/image7.jpeg" ContentType="image/jpeg"/>
  <Override PartName="/ppt/media/image16.png" ContentType="image/png"/>
  <Override PartName="/ppt/media/image1.gif" ContentType="image/gif"/>
  <Override PartName="/ppt/media/image23.gif" ContentType="image/gif"/>
  <Override PartName="/ppt/media/image26.png" ContentType="image/png"/>
  <Override PartName="/ppt/media/image8.jpeg" ContentType="image/jpeg"/>
  <Override PartName="/ppt/media/image9.png" ContentType="image/png"/>
  <Override PartName="/ppt/media/image46.gif" ContentType="image/gif"/>
  <Override PartName="/ppt/media/image11.emf" ContentType="image/x-emf"/>
  <Override PartName="/ppt/media/image13.png" ContentType="image/png"/>
  <Override PartName="/ppt/media/image57.gif" ContentType="image/gif"/>
  <Override PartName="/ppt/media/image33.png" ContentType="image/png"/>
  <Override PartName="/ppt/media/image30.gif" ContentType="image/gif"/>
  <Override PartName="/ppt/media/image31.gif" ContentType="image/gif"/>
  <Override PartName="/ppt/media/image34.png" ContentType="image/png"/>
  <Override PartName="/ppt/media/image32.gif" ContentType="image/gif"/>
  <Override PartName="/ppt/media/image35.png" ContentType="image/png"/>
  <Override PartName="/ppt/media/image37.png" ContentType="image/png"/>
  <Override PartName="/ppt/media/image38.gif" ContentType="image/gif"/>
  <Override PartName="/ppt/media/image39.gif" ContentType="image/gif"/>
  <Override PartName="/ppt/media/image41.png" ContentType="image/png"/>
  <Override PartName="/ppt/media/image40.gif" ContentType="image/gif"/>
  <Override PartName="/ppt/media/image43.png" ContentType="image/png"/>
  <Override PartName="/ppt/media/image44.png" ContentType="image/png"/>
  <Override PartName="/ppt/slideLayouts/_rels/slideLayout5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49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39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48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58.xml.rels" ContentType="application/vnd.openxmlformats-package.relationships+xml"/>
  <Override PartName="/ppt/slideLayouts/_rels/slideLayout65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5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55.xml.rels" ContentType="application/vnd.openxmlformats-package.relationships+xml"/>
  <Override PartName="/ppt/slideLayouts/_rels/slideLayout54.xml.rels" ContentType="application/vnd.openxmlformats-package.relationships+xml"/>
  <Override PartName="/ppt/slideLayouts/_rels/slideLayout69.xml.rels" ContentType="application/vnd.openxmlformats-package.relationships+xml"/>
  <Override PartName="/ppt/slideLayouts/_rels/slideLayout63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53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62.xml.rels" ContentType="application/vnd.openxmlformats-package.relationships+xml"/>
  <Override PartName="/ppt/slideLayouts/_rels/slideLayout50.xml.rels" ContentType="application/vnd.openxmlformats-package.relationships+xml"/>
  <Override PartName="/ppt/slideLayouts/_rels/slideLayout52.xml.rels" ContentType="application/vnd.openxmlformats-package.relationships+xml"/>
  <Override PartName="/ppt/slideLayouts/_rels/slideLayout57.xml.rels" ContentType="application/vnd.openxmlformats-package.relationships+xml"/>
  <Override PartName="/ppt/slideLayouts/_rels/slideLayout61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68.xml.rels" ContentType="application/vnd.openxmlformats-package.relationships+xml"/>
  <Override PartName="/ppt/slideLayouts/_rels/slideLayout72.xml.rels" ContentType="application/vnd.openxmlformats-package.relationships+xml"/>
  <Override PartName="/ppt/slideLayouts/_rels/slideLayout67.xml.rels" ContentType="application/vnd.openxmlformats-package.relationships+xml"/>
  <Override PartName="/ppt/slideLayouts/_rels/slideLayout71.xml.rels" ContentType="application/vnd.openxmlformats-package.relationships+xml"/>
  <Override PartName="/ppt/slideLayouts/_rels/slideLayout70.xml.rels" ContentType="application/vnd.openxmlformats-package.relationships+xml"/>
  <Override PartName="/ppt/slideLayouts/_rels/slideLayout66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59.xml.rels" ContentType="application/vnd.openxmlformats-package.relationships+xml"/>
  <Override PartName="/ppt/slideLayouts/_rels/slideLayout56.xml.rels" ContentType="application/vnd.openxmlformats-package.relationships+xml"/>
  <Override PartName="/ppt/slideLayouts/_rels/slideLayout60.xml.rels" ContentType="application/vnd.openxmlformats-package.relationships+xml"/>
  <Override PartName="/ppt/slideLayouts/_rels/slideLayout64.xml.rels" ContentType="application/vnd.openxmlformats-package.relationships+xml"/>
  <Override PartName="/ppt/slideLayouts/slideLayout56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3.xml" ContentType="application/vnd.openxmlformats-officedocument.presentationml.slideLayout+xml"/>
  <Override PartName="/ppt/embeddings/oleObject1.xlsx" ContentType="application/vnd.openxmlformats-officedocument.spreadsheetml.sheet"/>
  <Override PartName="/ppt/embeddings/oleObject2.xlsx" ContentType="application/vnd.openxmlformats-officedocument.spreadsheetml.sheet"/>
  <Override PartName="/ppt/presProps.xml" ContentType="application/vnd.openxmlformats-officedocument.presentationml.presProps+xml"/>
  <Override PartName="/ppt/notesMasters/_rels/notesMaster1.xml.rels" ContentType="application/vnd.openxmlformats-package.relationships+xml"/>
  <Override PartName="/ppt/notesMasters/notesMaster1.xml" ContentType="application/vnd.openxmlformats-officedocument.presentationml.notesMaster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9.xml" ContentType="application/vnd.openxmlformats-officedocument.presentationml.slide+xml"/>
  <Override PartName="/ppt/slides/slide11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8.xml" ContentType="application/vnd.openxmlformats-officedocument.presentationml.slide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slides/_rels/slide20.xml.rels" ContentType="application/vnd.openxmlformats-package.relationships+xml"/>
  <Override PartName="/ppt/slides/_rels/slide2.xml.rels" ContentType="application/vnd.openxmlformats-package.relationships+xml"/>
  <Override PartName="/ppt/slides/_rels/slide19.xml.rels" ContentType="application/vnd.openxmlformats-package.relationships+xml"/>
  <Override PartName="/ppt/slides/_rels/slide21.xml.rels" ContentType="application/vnd.openxmlformats-package.relationships+xml"/>
  <Override PartName="/ppt/slides/_rels/slide3.xml.rels" ContentType="application/vnd.openxmlformats-package.relationships+xml"/>
  <Override PartName="/ppt/slides/_rels/slide22.xml.rels" ContentType="application/vnd.openxmlformats-package.relationships+xml"/>
  <Override PartName="/ppt/slides/_rels/slide23.xml.rels" ContentType="application/vnd.openxmlformats-package.relationships+xml"/>
  <Override PartName="/ppt/slides/_rels/slide16.xml.rels" ContentType="application/vnd.openxmlformats-package.relationships+xml"/>
  <Override PartName="/ppt/slides/_rels/slide26.xml.rels" ContentType="application/vnd.openxmlformats-package.relationships+xml"/>
  <Override PartName="/ppt/slides/_rels/slide11.xml.rels" ContentType="application/vnd.openxmlformats-package.relationships+xml"/>
  <Override PartName="/ppt/slides/_rels/slide24.xml.rels" ContentType="application/vnd.openxmlformats-package.relationships+xml"/>
  <Override PartName="/ppt/slides/_rels/slide27.xml.rels" ContentType="application/vnd.openxmlformats-package.relationships+xml"/>
  <Override PartName="/ppt/slides/_rels/slide9.xml.rels" ContentType="application/vnd.openxmlformats-package.relationships+xml"/>
  <Override PartName="/ppt/slides/_rels/slide13.xml.rels" ContentType="application/vnd.openxmlformats-package.relationships+xml"/>
  <Override PartName="/ppt/slides/_rels/slide12.xml.rels" ContentType="application/vnd.openxmlformats-package.relationships+xml"/>
  <Override PartName="/ppt/slides/_rels/slide15.xml.rels" ContentType="application/vnd.openxmlformats-package.relationships+xml"/>
  <Override PartName="/ppt/slides/_rels/slide28.xml.rels" ContentType="application/vnd.openxmlformats-package.relationships+xml"/>
  <Override PartName="/ppt/slides/_rels/slide8.xml.rels" ContentType="application/vnd.openxmlformats-package.relationships+xml"/>
  <Override PartName="/ppt/slides/_rels/slide7.xml.rels" ContentType="application/vnd.openxmlformats-package.relationships+xml"/>
  <Override PartName="/ppt/slides/_rels/slide6.xml.rels" ContentType="application/vnd.openxmlformats-package.relationships+xml"/>
  <Override PartName="/ppt/slides/_rels/slide5.xml.rels" ContentType="application/vnd.openxmlformats-package.relationships+xml"/>
  <Override PartName="/ppt/slides/_rels/slide4.xml.rels" ContentType="application/vnd.openxmlformats-package.relationships+xml"/>
  <Override PartName="/ppt/slides/_rels/slide1.xml.rels" ContentType="application/vnd.openxmlformats-package.relationships+xml"/>
  <Override PartName="/ppt/slides/_rels/slide14.xml.rels" ContentType="application/vnd.openxmlformats-package.relationships+xml"/>
  <Override PartName="/ppt/slides/_rels/slide25.xml.rels" ContentType="application/vnd.openxmlformats-package.relationships+xml"/>
  <Override PartName="/ppt/slides/_rels/slide10.xml.rels" ContentType="application/vnd.openxmlformats-package.relationships+xml"/>
  <Override PartName="/ppt/slides/slide16.xml" ContentType="application/vnd.openxmlformats-officedocument.presentationml.slide+xml"/>
  <Override PartName="/ppt/slides/slide27.xml" ContentType="application/vnd.openxmlformats-officedocument.presentationml.slide+xml"/>
  <Override PartName="/ppt/slides/slide26.xml" ContentType="application/vnd.openxmlformats-officedocument.presentationml.slide+xml"/>
  <Override PartName="/ppt/slides/slide25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  <p:sldMasterId id="2147483687" r:id="rId5"/>
    <p:sldMasterId id="2147483700" r:id="rId6"/>
    <p:sldMasterId id="2147483713" r:id="rId7"/>
  </p:sldMasterIdLst>
  <p:notesMasterIdLst>
    <p:notesMasterId r:id="rId8"/>
  </p:notesMasterIdLst>
  <p:sldIdLst>
    <p:sldId id="256" r:id="rId9"/>
    <p:sldId id="257" r:id="rId10"/>
    <p:sldId id="258" r:id="rId11"/>
    <p:sldId id="259" r:id="rId12"/>
    <p:sldId id="260" r:id="rId13"/>
    <p:sldId id="261" r:id="rId14"/>
    <p:sldId id="262" r:id="rId15"/>
    <p:sldId id="263" r:id="rId16"/>
    <p:sldId id="264" r:id="rId17"/>
    <p:sldId id="265" r:id="rId18"/>
    <p:sldId id="266" r:id="rId19"/>
    <p:sldId id="267" r:id="rId20"/>
    <p:sldId id="268" r:id="rId21"/>
    <p:sldId id="269" r:id="rId22"/>
    <p:sldId id="270" r:id="rId23"/>
    <p:sldId id="271" r:id="rId24"/>
    <p:sldId id="272" r:id="rId25"/>
    <p:sldId id="273" r:id="rId26"/>
    <p:sldId id="274" r:id="rId27"/>
    <p:sldId id="275" r:id="rId28"/>
    <p:sldId id="276" r:id="rId29"/>
    <p:sldId id="277" r:id="rId30"/>
    <p:sldId id="278" r:id="rId31"/>
    <p:sldId id="279" r:id="rId32"/>
    <p:sldId id="280" r:id="rId33"/>
    <p:sldId id="281" r:id="rId34"/>
    <p:sldId id="282" r:id="rId35"/>
    <p:sldId id="283" r:id="rId36"/>
  </p:sldIdLst>
  <p:sldSz cx="10080625" cy="5670550"/>
  <p:notesSz cx="7772400" cy="100584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Master" Target="slideMasters/slideMaster5.xml"/><Relationship Id="rId7" Type="http://schemas.openxmlformats.org/officeDocument/2006/relationships/slideMaster" Target="slideMasters/slideMaster6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1.xml"/><Relationship Id="rId10" Type="http://schemas.openxmlformats.org/officeDocument/2006/relationships/slide" Target="slides/slide2.xml"/><Relationship Id="rId11" Type="http://schemas.openxmlformats.org/officeDocument/2006/relationships/slide" Target="slides/slide3.xml"/><Relationship Id="rId12" Type="http://schemas.openxmlformats.org/officeDocument/2006/relationships/slide" Target="slides/slide4.xml"/><Relationship Id="rId13" Type="http://schemas.openxmlformats.org/officeDocument/2006/relationships/slide" Target="slides/slide5.xml"/><Relationship Id="rId14" Type="http://schemas.openxmlformats.org/officeDocument/2006/relationships/slide" Target="slides/slide6.xml"/><Relationship Id="rId15" Type="http://schemas.openxmlformats.org/officeDocument/2006/relationships/slide" Target="slides/slide7.xml"/><Relationship Id="rId16" Type="http://schemas.openxmlformats.org/officeDocument/2006/relationships/slide" Target="slides/slide8.xml"/><Relationship Id="rId17" Type="http://schemas.openxmlformats.org/officeDocument/2006/relationships/slide" Target="slides/slide9.xml"/><Relationship Id="rId18" Type="http://schemas.openxmlformats.org/officeDocument/2006/relationships/slide" Target="slides/slide10.xml"/><Relationship Id="rId19" Type="http://schemas.openxmlformats.org/officeDocument/2006/relationships/slide" Target="slides/slide11.xml"/><Relationship Id="rId20" Type="http://schemas.openxmlformats.org/officeDocument/2006/relationships/slide" Target="slides/slide12.xml"/><Relationship Id="rId21" Type="http://schemas.openxmlformats.org/officeDocument/2006/relationships/slide" Target="slides/slide13.xml"/><Relationship Id="rId22" Type="http://schemas.openxmlformats.org/officeDocument/2006/relationships/slide" Target="slides/slide14.xml"/><Relationship Id="rId23" Type="http://schemas.openxmlformats.org/officeDocument/2006/relationships/slide" Target="slides/slide15.xml"/><Relationship Id="rId24" Type="http://schemas.openxmlformats.org/officeDocument/2006/relationships/slide" Target="slides/slide16.xml"/><Relationship Id="rId25" Type="http://schemas.openxmlformats.org/officeDocument/2006/relationships/slide" Target="slides/slide17.xml"/><Relationship Id="rId26" Type="http://schemas.openxmlformats.org/officeDocument/2006/relationships/slide" Target="slides/slide18.xml"/><Relationship Id="rId27" Type="http://schemas.openxmlformats.org/officeDocument/2006/relationships/slide" Target="slides/slide19.xml"/><Relationship Id="rId28" Type="http://schemas.openxmlformats.org/officeDocument/2006/relationships/slide" Target="slides/slide20.xml"/><Relationship Id="rId29" Type="http://schemas.openxmlformats.org/officeDocument/2006/relationships/slide" Target="slides/slide21.xml"/><Relationship Id="rId30" Type="http://schemas.openxmlformats.org/officeDocument/2006/relationships/slide" Target="slides/slide22.xml"/><Relationship Id="rId31" Type="http://schemas.openxmlformats.org/officeDocument/2006/relationships/slide" Target="slides/slide23.xml"/><Relationship Id="rId32" Type="http://schemas.openxmlformats.org/officeDocument/2006/relationships/slide" Target="slides/slide24.xml"/><Relationship Id="rId33" Type="http://schemas.openxmlformats.org/officeDocument/2006/relationships/slide" Target="slides/slide25.xml"/><Relationship Id="rId34" Type="http://schemas.openxmlformats.org/officeDocument/2006/relationships/slide" Target="slides/slide26.xml"/><Relationship Id="rId35" Type="http://schemas.openxmlformats.org/officeDocument/2006/relationships/slide" Target="slides/slide27.xml"/><Relationship Id="rId36" Type="http://schemas.openxmlformats.org/officeDocument/2006/relationships/slide" Target="slides/slide28.xml"/><Relationship Id="rId37" Type="http://schemas.openxmlformats.org/officeDocument/2006/relationships/presProps" Target="presProps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7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PlaceHolder 1"/>
          <p:cNvSpPr>
            <a:spLocks noGrp="1"/>
          </p:cNvSpPr>
          <p:nvPr>
            <p:ph type="sldImg"/>
          </p:nvPr>
        </p:nvSpPr>
        <p:spPr>
          <a:xfrm>
            <a:off x="533520" y="764280"/>
            <a:ext cx="6704640" cy="3771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en-US" sz="4400" spc="-1" strike="noStrike">
                <a:latin typeface="Arial"/>
              </a:rPr>
              <a:t>Click to move the slide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254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r>
              <a:rPr b="0" lang="en-US" sz="2000" spc="-1" strike="noStrike">
                <a:latin typeface="Arial"/>
              </a:rPr>
              <a:t>Click to edit the notes format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255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372840" cy="502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r>
              <a:rPr b="0" lang="en-US" sz="1400" spc="-1" strike="noStrike">
                <a:latin typeface="Times New Roman"/>
              </a:rPr>
              <a:t>&lt;header&gt;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256" name="PlaceHolder 4"/>
          <p:cNvSpPr>
            <a:spLocks noGrp="1"/>
          </p:cNvSpPr>
          <p:nvPr>
            <p:ph type="dt" idx="14"/>
          </p:nvPr>
        </p:nvSpPr>
        <p:spPr>
          <a:xfrm>
            <a:off x="4399200" y="0"/>
            <a:ext cx="3372840" cy="502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algn="r">
              <a:buNone/>
              <a:defRPr b="0" lang="en-US" sz="1400" spc="-1" strike="noStrike">
                <a:latin typeface="Times New Roman"/>
              </a:defRPr>
            </a:lvl1pPr>
          </a:lstStyle>
          <a:p>
            <a:pPr algn="r">
              <a:buNone/>
            </a:pPr>
            <a:r>
              <a:rPr b="0" lang="en-US" sz="1400" spc="-1" strike="noStrike">
                <a:latin typeface="Times New Roman"/>
              </a:rPr>
              <a:t>&lt;date/time&gt;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257" name="PlaceHolder 5"/>
          <p:cNvSpPr>
            <a:spLocks noGrp="1"/>
          </p:cNvSpPr>
          <p:nvPr>
            <p:ph type="ftr" idx="15"/>
          </p:nvPr>
        </p:nvSpPr>
        <p:spPr>
          <a:xfrm>
            <a:off x="0" y="9555480"/>
            <a:ext cx="3372840" cy="502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>
              <a:defRPr b="0" lang="en-US" sz="1400" spc="-1" strike="noStrike">
                <a:latin typeface="Times New Roman"/>
              </a:defRPr>
            </a:lvl1pPr>
          </a:lstStyle>
          <a:p>
            <a:r>
              <a:rPr b="0" lang="en-US" sz="1400" spc="-1" strike="noStrike">
                <a:latin typeface="Times New Roman"/>
              </a:rPr>
              <a:t>&lt;footer&gt;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258" name="PlaceHolder 6"/>
          <p:cNvSpPr>
            <a:spLocks noGrp="1"/>
          </p:cNvSpPr>
          <p:nvPr>
            <p:ph type="sldNum" idx="16"/>
          </p:nvPr>
        </p:nvSpPr>
        <p:spPr>
          <a:xfrm>
            <a:off x="4399200" y="9555480"/>
            <a:ext cx="3372840" cy="502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algn="r">
              <a:buNone/>
              <a:defRPr b="0" lang="en-US" sz="1400" spc="-1" strike="noStrike">
                <a:latin typeface="Times New Roman"/>
              </a:defRPr>
            </a:lvl1pPr>
          </a:lstStyle>
          <a:p>
            <a:pPr algn="r">
              <a:buNone/>
            </a:pPr>
            <a:fld id="{0AB3B45F-4B64-459C-A4E9-D8408839B003}" type="slidenum">
              <a:rPr b="0" lang="en-US" sz="1400" spc="-1" strike="noStrike">
                <a:latin typeface="Times New Roman"/>
              </a:rPr>
              <a:t>&lt;number&gt;</a:t>
            </a:fld>
            <a:endParaRPr b="0" lang="en-US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23.xml.rels><?xml version="1.0" encoding="UTF-8"?>
<Relationships xmlns="http://schemas.openxmlformats.org/package/2006/relationships"><Relationship Id="rId1" Type="http://schemas.openxmlformats.org/officeDocument/2006/relationships/slide" Target="../slides/slide23.xml"/><Relationship Id="rId2" Type="http://schemas.openxmlformats.org/officeDocument/2006/relationships/notesMaster" Target="../notesMasters/notesMaster1.xml"/>
</Relationship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65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endParaRPr b="0" lang="en-US" sz="2000" spc="-1" strike="noStrike">
              <a:latin typeface="Arial"/>
            </a:endParaRPr>
          </a:p>
        </p:txBody>
      </p:sp>
      <p:sp>
        <p:nvSpPr>
          <p:cNvPr id="652" name="PlaceHolder 3"/>
          <p:cNvSpPr>
            <a:spLocks noGrp="1"/>
          </p:cNvSpPr>
          <p:nvPr>
            <p:ph type="sldNum" idx="17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buNone/>
              <a:defRPr b="0" lang="en-US" sz="1200" spc="-1" strike="noStrike">
                <a:latin typeface="Times New Roman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CB7596A1-6CC3-4396-831F-C42CAD93525D}" type="slidenum">
              <a:rPr b="0" lang="en-US" sz="1200" spc="-1" strike="noStrike">
                <a:latin typeface="Times New Roman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ACBFF198-AF38-471B-93F3-67DB203386ED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33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164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4" name="PlaceHolder 3"/>
          <p:cNvSpPr>
            <a:spLocks noGrp="1"/>
          </p:cNvSpPr>
          <p:nvPr>
            <p:ph/>
          </p:nvPr>
        </p:nvSpPr>
        <p:spPr>
          <a:xfrm>
            <a:off x="504000" y="3044160"/>
            <a:ext cx="907164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1100598F-0A8B-4BD6-B3D0-AE41237147DC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36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7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8" name="PlaceHolder 4"/>
          <p:cNvSpPr>
            <a:spLocks noGrp="1"/>
          </p:cNvSpPr>
          <p:nvPr>
            <p:ph/>
          </p:nvPr>
        </p:nvSpPr>
        <p:spPr>
          <a:xfrm>
            <a:off x="504000" y="304416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9" name="PlaceHolder 5"/>
          <p:cNvSpPr>
            <a:spLocks noGrp="1"/>
          </p:cNvSpPr>
          <p:nvPr>
            <p:ph/>
          </p:nvPr>
        </p:nvSpPr>
        <p:spPr>
          <a:xfrm>
            <a:off x="5152680" y="304416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8770C0D5-F157-422B-B9E4-1E357DFC2A7C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2" name="PlaceHolder 3"/>
          <p:cNvSpPr>
            <a:spLocks noGrp="1"/>
          </p:cNvSpPr>
          <p:nvPr>
            <p:ph/>
          </p:nvPr>
        </p:nvSpPr>
        <p:spPr>
          <a:xfrm>
            <a:off x="3571200" y="132660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3" name="PlaceHolder 4"/>
          <p:cNvSpPr>
            <a:spLocks noGrp="1"/>
          </p:cNvSpPr>
          <p:nvPr>
            <p:ph/>
          </p:nvPr>
        </p:nvSpPr>
        <p:spPr>
          <a:xfrm>
            <a:off x="6638040" y="132660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4" name="PlaceHolder 5"/>
          <p:cNvSpPr>
            <a:spLocks noGrp="1"/>
          </p:cNvSpPr>
          <p:nvPr>
            <p:ph/>
          </p:nvPr>
        </p:nvSpPr>
        <p:spPr>
          <a:xfrm>
            <a:off x="504000" y="304416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5" name="PlaceHolder 6"/>
          <p:cNvSpPr>
            <a:spLocks noGrp="1"/>
          </p:cNvSpPr>
          <p:nvPr>
            <p:ph/>
          </p:nvPr>
        </p:nvSpPr>
        <p:spPr>
          <a:xfrm>
            <a:off x="3571200" y="304416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6" name="PlaceHolder 7"/>
          <p:cNvSpPr>
            <a:spLocks noGrp="1"/>
          </p:cNvSpPr>
          <p:nvPr>
            <p:ph/>
          </p:nvPr>
        </p:nvSpPr>
        <p:spPr>
          <a:xfrm>
            <a:off x="6638040" y="304416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07EC83DE-7D96-4043-8FD6-772E5ECFC8D5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4"/>
          </p:nvPr>
        </p:nvSpPr>
        <p:spPr/>
        <p:txBody>
          <a:bodyPr/>
          <a:p>
            <a:fld id="{5B93D8B3-954E-474D-AA78-81932AA0166E}" type="slidenum">
              <a:t>&lt;#&gt;</a:t>
            </a:fld>
          </a:p>
        </p:txBody>
      </p:sp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4"/>
          </p:nvPr>
        </p:nvSpPr>
        <p:spPr/>
        <p:txBody>
          <a:bodyPr/>
          <a:p>
            <a:fld id="{420F16F4-A8EA-44F3-92C3-C90F2F82185F}" type="slidenum">
              <a:t>&lt;#&gt;</a:t>
            </a:fld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53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4"/>
          </p:nvPr>
        </p:nvSpPr>
        <p:spPr/>
        <p:txBody>
          <a:bodyPr/>
          <a:p>
            <a:fld id="{B6C6F9E3-222D-4ACD-8AD7-BF5245642DB3}" type="slidenum">
              <a:t>&lt;#&gt;</a:t>
            </a:fld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55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6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4"/>
          </p:nvPr>
        </p:nvSpPr>
        <p:spPr/>
        <p:txBody>
          <a:bodyPr/>
          <a:p>
            <a:fld id="{4286D976-C46F-4E49-A235-2787449FF993}" type="slidenum">
              <a:t>&lt;#&gt;</a:t>
            </a:fld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4"/>
          </p:nvPr>
        </p:nvSpPr>
        <p:spPr/>
        <p:txBody>
          <a:bodyPr/>
          <a:p>
            <a:fld id="{56F140BB-A85D-4471-AE95-E61844F4B28D}" type="slidenum">
              <a:t>&lt;#&gt;</a:t>
            </a:fld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laceHolder 1"/>
          <p:cNvSpPr>
            <a:spLocks noGrp="1"/>
          </p:cNvSpPr>
          <p:nvPr>
            <p:ph type="subTitle"/>
          </p:nvPr>
        </p:nvSpPr>
        <p:spPr>
          <a:xfrm>
            <a:off x="504000" y="226080"/>
            <a:ext cx="9071640" cy="438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4"/>
          </p:nvPr>
        </p:nvSpPr>
        <p:spPr/>
        <p:txBody>
          <a:bodyPr/>
          <a:p>
            <a:fld id="{F94A2984-E3A8-44EA-8506-E2AEFE9FBF99}" type="slidenum">
              <a:t>&lt;#&gt;</a:t>
            </a:fld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/>
          </p:nvPr>
        </p:nvSpPr>
        <p:spPr>
          <a:xfrm>
            <a:off x="504000" y="304416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4"/>
          </p:nvPr>
        </p:nvSpPr>
        <p:spPr/>
        <p:txBody>
          <a:bodyPr/>
          <a:p>
            <a:fld id="{D610C4E3-4007-4FCC-B05E-25BD1993C9C8}" type="slidenum">
              <a:t>&lt;#&gt;</a:t>
            </a:fld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6A3992B7-6F4F-4861-A604-D0F7E768704D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/>
          </p:nvPr>
        </p:nvSpPr>
        <p:spPr>
          <a:xfrm>
            <a:off x="5152680" y="304416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4"/>
          </p:nvPr>
        </p:nvSpPr>
        <p:spPr/>
        <p:txBody>
          <a:bodyPr/>
          <a:p>
            <a:fld id="{61C93E9E-E93C-4261-AC0A-704B389EDFF7}" type="slidenum">
              <a:t>&lt;#&gt;</a:t>
            </a:fld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0" name="PlaceHolder 4"/>
          <p:cNvSpPr>
            <a:spLocks noGrp="1"/>
          </p:cNvSpPr>
          <p:nvPr>
            <p:ph/>
          </p:nvPr>
        </p:nvSpPr>
        <p:spPr>
          <a:xfrm>
            <a:off x="504000" y="3044160"/>
            <a:ext cx="907164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4"/>
          </p:nvPr>
        </p:nvSpPr>
        <p:spPr/>
        <p:txBody>
          <a:bodyPr/>
          <a:p>
            <a:fld id="{9F9DBADE-27EA-4168-8395-AE1085A38BB2}" type="slidenum">
              <a:t>&lt;#&gt;</a:t>
            </a:fld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72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164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3" name="PlaceHolder 3"/>
          <p:cNvSpPr>
            <a:spLocks noGrp="1"/>
          </p:cNvSpPr>
          <p:nvPr>
            <p:ph/>
          </p:nvPr>
        </p:nvSpPr>
        <p:spPr>
          <a:xfrm>
            <a:off x="504000" y="3044160"/>
            <a:ext cx="907164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4"/>
          </p:nvPr>
        </p:nvSpPr>
        <p:spPr/>
        <p:txBody>
          <a:bodyPr/>
          <a:p>
            <a:fld id="{3DAE805A-3A39-45C0-B5F0-EEBAC719BD1A}" type="slidenum">
              <a:t>&lt;#&gt;</a:t>
            </a:fld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75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6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7" name="PlaceHolder 4"/>
          <p:cNvSpPr>
            <a:spLocks noGrp="1"/>
          </p:cNvSpPr>
          <p:nvPr>
            <p:ph/>
          </p:nvPr>
        </p:nvSpPr>
        <p:spPr>
          <a:xfrm>
            <a:off x="504000" y="304416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8" name="PlaceHolder 5"/>
          <p:cNvSpPr>
            <a:spLocks noGrp="1"/>
          </p:cNvSpPr>
          <p:nvPr>
            <p:ph/>
          </p:nvPr>
        </p:nvSpPr>
        <p:spPr>
          <a:xfrm>
            <a:off x="5152680" y="304416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sldNum" idx="4"/>
          </p:nvPr>
        </p:nvSpPr>
        <p:spPr/>
        <p:txBody>
          <a:bodyPr/>
          <a:p>
            <a:fld id="{8B07F078-D73F-4F8B-8781-A990498881BE}" type="slidenum">
              <a:t>&lt;#&gt;</a:t>
            </a:fld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80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81" name="PlaceHolder 3"/>
          <p:cNvSpPr>
            <a:spLocks noGrp="1"/>
          </p:cNvSpPr>
          <p:nvPr>
            <p:ph/>
          </p:nvPr>
        </p:nvSpPr>
        <p:spPr>
          <a:xfrm>
            <a:off x="3571200" y="132660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82" name="PlaceHolder 4"/>
          <p:cNvSpPr>
            <a:spLocks noGrp="1"/>
          </p:cNvSpPr>
          <p:nvPr>
            <p:ph/>
          </p:nvPr>
        </p:nvSpPr>
        <p:spPr>
          <a:xfrm>
            <a:off x="6638040" y="132660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83" name="PlaceHolder 5"/>
          <p:cNvSpPr>
            <a:spLocks noGrp="1"/>
          </p:cNvSpPr>
          <p:nvPr>
            <p:ph/>
          </p:nvPr>
        </p:nvSpPr>
        <p:spPr>
          <a:xfrm>
            <a:off x="504000" y="304416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84" name="PlaceHolder 6"/>
          <p:cNvSpPr>
            <a:spLocks noGrp="1"/>
          </p:cNvSpPr>
          <p:nvPr>
            <p:ph/>
          </p:nvPr>
        </p:nvSpPr>
        <p:spPr>
          <a:xfrm>
            <a:off x="3571200" y="304416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85" name="PlaceHolder 7"/>
          <p:cNvSpPr>
            <a:spLocks noGrp="1"/>
          </p:cNvSpPr>
          <p:nvPr>
            <p:ph/>
          </p:nvPr>
        </p:nvSpPr>
        <p:spPr>
          <a:xfrm>
            <a:off x="6638040" y="304416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sldNum" idx="4"/>
          </p:nvPr>
        </p:nvSpPr>
        <p:spPr/>
        <p:txBody>
          <a:bodyPr/>
          <a:p>
            <a:fld id="{7FCD67B5-8DD0-4212-BD9B-8C680F5A2E23}" type="slidenum">
              <a:t>&lt;#&gt;</a:t>
            </a:fld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6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7"/>
          </p:nvPr>
        </p:nvSpPr>
        <p:spPr/>
        <p:txBody>
          <a:bodyPr/>
          <a:p>
            <a:fld id="{AF9BBD31-E1D7-48A6-A2E6-90B3ABEDB48B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5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6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7"/>
          </p:nvPr>
        </p:nvSpPr>
        <p:spPr/>
        <p:txBody>
          <a:bodyPr/>
          <a:p>
            <a:fld id="{EE6E0602-E5F4-41E3-83B1-6BA21CDCF1DE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5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99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6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7"/>
          </p:nvPr>
        </p:nvSpPr>
        <p:spPr/>
        <p:txBody>
          <a:bodyPr/>
          <a:p>
            <a:fld id="{3CA6DB71-A58E-4715-9F60-6C8E2B13F3CD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5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6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7"/>
          </p:nvPr>
        </p:nvSpPr>
        <p:spPr/>
        <p:txBody>
          <a:bodyPr/>
          <a:p>
            <a:fld id="{F7C884E6-E130-4FA7-8750-10F7F6A1C942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5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6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7"/>
          </p:nvPr>
        </p:nvSpPr>
        <p:spPr/>
        <p:txBody>
          <a:bodyPr/>
          <a:p>
            <a:fld id="{2EA21E22-F352-44D4-88A9-3BE1C326E0FA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5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14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AC1E59C9-D268-4362-92B3-12D5FCDF2E5B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subTitle"/>
          </p:nvPr>
        </p:nvSpPr>
        <p:spPr>
          <a:xfrm>
            <a:off x="504000" y="226080"/>
            <a:ext cx="9071640" cy="438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6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7"/>
          </p:nvPr>
        </p:nvSpPr>
        <p:spPr/>
        <p:txBody>
          <a:bodyPr/>
          <a:p>
            <a:fld id="{AA65273D-D8A1-4869-BD30-4A70DD90D766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5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106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07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08" name="PlaceHolder 4"/>
          <p:cNvSpPr>
            <a:spLocks noGrp="1"/>
          </p:cNvSpPr>
          <p:nvPr>
            <p:ph/>
          </p:nvPr>
        </p:nvSpPr>
        <p:spPr>
          <a:xfrm>
            <a:off x="504000" y="304416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6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7"/>
          </p:nvPr>
        </p:nvSpPr>
        <p:spPr/>
        <p:txBody>
          <a:bodyPr/>
          <a:p>
            <a:fld id="{2BD01206-A1DD-4498-883E-9DD91393A20E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5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110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11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12" name="PlaceHolder 4"/>
          <p:cNvSpPr>
            <a:spLocks noGrp="1"/>
          </p:cNvSpPr>
          <p:nvPr>
            <p:ph/>
          </p:nvPr>
        </p:nvSpPr>
        <p:spPr>
          <a:xfrm>
            <a:off x="5152680" y="304416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6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7"/>
          </p:nvPr>
        </p:nvSpPr>
        <p:spPr/>
        <p:txBody>
          <a:bodyPr/>
          <a:p>
            <a:fld id="{26549425-AFC5-450D-B703-583437123C3A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5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114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15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16" name="PlaceHolder 4"/>
          <p:cNvSpPr>
            <a:spLocks noGrp="1"/>
          </p:cNvSpPr>
          <p:nvPr>
            <p:ph/>
          </p:nvPr>
        </p:nvSpPr>
        <p:spPr>
          <a:xfrm>
            <a:off x="504000" y="3044160"/>
            <a:ext cx="907164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6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7"/>
          </p:nvPr>
        </p:nvSpPr>
        <p:spPr/>
        <p:txBody>
          <a:bodyPr/>
          <a:p>
            <a:fld id="{AB2DE3CF-DA9A-475E-9E98-64062B652CE6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5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118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164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19" name="PlaceHolder 3"/>
          <p:cNvSpPr>
            <a:spLocks noGrp="1"/>
          </p:cNvSpPr>
          <p:nvPr>
            <p:ph/>
          </p:nvPr>
        </p:nvSpPr>
        <p:spPr>
          <a:xfrm>
            <a:off x="504000" y="3044160"/>
            <a:ext cx="907164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6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7"/>
          </p:nvPr>
        </p:nvSpPr>
        <p:spPr/>
        <p:txBody>
          <a:bodyPr/>
          <a:p>
            <a:fld id="{CE48B44F-A5A0-48B5-BBAD-FFEAEA5860A8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5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121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22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23" name="PlaceHolder 4"/>
          <p:cNvSpPr>
            <a:spLocks noGrp="1"/>
          </p:cNvSpPr>
          <p:nvPr>
            <p:ph/>
          </p:nvPr>
        </p:nvSpPr>
        <p:spPr>
          <a:xfrm>
            <a:off x="504000" y="304416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24" name="PlaceHolder 5"/>
          <p:cNvSpPr>
            <a:spLocks noGrp="1"/>
          </p:cNvSpPr>
          <p:nvPr>
            <p:ph/>
          </p:nvPr>
        </p:nvSpPr>
        <p:spPr>
          <a:xfrm>
            <a:off x="5152680" y="304416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6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7"/>
          </p:nvPr>
        </p:nvSpPr>
        <p:spPr/>
        <p:txBody>
          <a:bodyPr/>
          <a:p>
            <a:fld id="{1C38F479-8F13-4A73-95E0-E488639C8B8A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5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126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27" name="PlaceHolder 3"/>
          <p:cNvSpPr>
            <a:spLocks noGrp="1"/>
          </p:cNvSpPr>
          <p:nvPr>
            <p:ph/>
          </p:nvPr>
        </p:nvSpPr>
        <p:spPr>
          <a:xfrm>
            <a:off x="3571200" y="132660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28" name="PlaceHolder 4"/>
          <p:cNvSpPr>
            <a:spLocks noGrp="1"/>
          </p:cNvSpPr>
          <p:nvPr>
            <p:ph/>
          </p:nvPr>
        </p:nvSpPr>
        <p:spPr>
          <a:xfrm>
            <a:off x="6638040" y="132660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29" name="PlaceHolder 5"/>
          <p:cNvSpPr>
            <a:spLocks noGrp="1"/>
          </p:cNvSpPr>
          <p:nvPr>
            <p:ph/>
          </p:nvPr>
        </p:nvSpPr>
        <p:spPr>
          <a:xfrm>
            <a:off x="504000" y="304416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30" name="PlaceHolder 6"/>
          <p:cNvSpPr>
            <a:spLocks noGrp="1"/>
          </p:cNvSpPr>
          <p:nvPr>
            <p:ph/>
          </p:nvPr>
        </p:nvSpPr>
        <p:spPr>
          <a:xfrm>
            <a:off x="3571200" y="304416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31" name="PlaceHolder 7"/>
          <p:cNvSpPr>
            <a:spLocks noGrp="1"/>
          </p:cNvSpPr>
          <p:nvPr>
            <p:ph/>
          </p:nvPr>
        </p:nvSpPr>
        <p:spPr>
          <a:xfrm>
            <a:off x="6638040" y="304416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6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7"/>
          </p:nvPr>
        </p:nvSpPr>
        <p:spPr/>
        <p:txBody>
          <a:bodyPr/>
          <a:p>
            <a:fld id="{EAC78176-D48C-40FA-8278-38A1D914D9ED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5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137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139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0E6FD098-1B4D-41F6-8F70-55AD63793F8B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141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42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PlaceHolder 1"/>
          <p:cNvSpPr>
            <a:spLocks noGrp="1"/>
          </p:cNvSpPr>
          <p:nvPr>
            <p:ph type="subTitle"/>
          </p:nvPr>
        </p:nvSpPr>
        <p:spPr>
          <a:xfrm>
            <a:off x="504000" y="226080"/>
            <a:ext cx="9071640" cy="438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146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47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48" name="PlaceHolder 4"/>
          <p:cNvSpPr>
            <a:spLocks noGrp="1"/>
          </p:cNvSpPr>
          <p:nvPr>
            <p:ph/>
          </p:nvPr>
        </p:nvSpPr>
        <p:spPr>
          <a:xfrm>
            <a:off x="504000" y="304416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150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51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52" name="PlaceHolder 4"/>
          <p:cNvSpPr>
            <a:spLocks noGrp="1"/>
          </p:cNvSpPr>
          <p:nvPr>
            <p:ph/>
          </p:nvPr>
        </p:nvSpPr>
        <p:spPr>
          <a:xfrm>
            <a:off x="5152680" y="304416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154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55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56" name="PlaceHolder 4"/>
          <p:cNvSpPr>
            <a:spLocks noGrp="1"/>
          </p:cNvSpPr>
          <p:nvPr>
            <p:ph/>
          </p:nvPr>
        </p:nvSpPr>
        <p:spPr>
          <a:xfrm>
            <a:off x="504000" y="3044160"/>
            <a:ext cx="907164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158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164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59" name="PlaceHolder 3"/>
          <p:cNvSpPr>
            <a:spLocks noGrp="1"/>
          </p:cNvSpPr>
          <p:nvPr>
            <p:ph/>
          </p:nvPr>
        </p:nvSpPr>
        <p:spPr>
          <a:xfrm>
            <a:off x="504000" y="3044160"/>
            <a:ext cx="907164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161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62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63" name="PlaceHolder 4"/>
          <p:cNvSpPr>
            <a:spLocks noGrp="1"/>
          </p:cNvSpPr>
          <p:nvPr>
            <p:ph/>
          </p:nvPr>
        </p:nvSpPr>
        <p:spPr>
          <a:xfrm>
            <a:off x="504000" y="304416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64" name="PlaceHolder 5"/>
          <p:cNvSpPr>
            <a:spLocks noGrp="1"/>
          </p:cNvSpPr>
          <p:nvPr>
            <p:ph/>
          </p:nvPr>
        </p:nvSpPr>
        <p:spPr>
          <a:xfrm>
            <a:off x="5152680" y="304416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166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67" name="PlaceHolder 3"/>
          <p:cNvSpPr>
            <a:spLocks noGrp="1"/>
          </p:cNvSpPr>
          <p:nvPr>
            <p:ph/>
          </p:nvPr>
        </p:nvSpPr>
        <p:spPr>
          <a:xfrm>
            <a:off x="3571200" y="132660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68" name="PlaceHolder 4"/>
          <p:cNvSpPr>
            <a:spLocks noGrp="1"/>
          </p:cNvSpPr>
          <p:nvPr>
            <p:ph/>
          </p:nvPr>
        </p:nvSpPr>
        <p:spPr>
          <a:xfrm>
            <a:off x="6638040" y="132660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69" name="PlaceHolder 5"/>
          <p:cNvSpPr>
            <a:spLocks noGrp="1"/>
          </p:cNvSpPr>
          <p:nvPr>
            <p:ph/>
          </p:nvPr>
        </p:nvSpPr>
        <p:spPr>
          <a:xfrm>
            <a:off x="504000" y="304416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70" name="PlaceHolder 6"/>
          <p:cNvSpPr>
            <a:spLocks noGrp="1"/>
          </p:cNvSpPr>
          <p:nvPr>
            <p:ph/>
          </p:nvPr>
        </p:nvSpPr>
        <p:spPr>
          <a:xfrm>
            <a:off x="3571200" y="304416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71" name="PlaceHolder 7"/>
          <p:cNvSpPr>
            <a:spLocks noGrp="1"/>
          </p:cNvSpPr>
          <p:nvPr>
            <p:ph/>
          </p:nvPr>
        </p:nvSpPr>
        <p:spPr>
          <a:xfrm>
            <a:off x="6638040" y="304416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9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0"/>
          </p:nvPr>
        </p:nvSpPr>
        <p:spPr/>
        <p:txBody>
          <a:bodyPr/>
          <a:p>
            <a:fld id="{97878382-31A0-4444-8B41-040A2C5D2349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8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90538BC5-E78A-4463-B688-70A2B6DEBFE1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5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178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9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0"/>
          </p:nvPr>
        </p:nvSpPr>
        <p:spPr/>
        <p:txBody>
          <a:bodyPr/>
          <a:p>
            <a:fld id="{771A6968-F7F4-47F5-83D2-1A7B8BF76C11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8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5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180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9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0"/>
          </p:nvPr>
        </p:nvSpPr>
        <p:spPr/>
        <p:txBody>
          <a:bodyPr/>
          <a:p>
            <a:fld id="{C4F9DBC6-F4AA-4EA4-AF51-1553859B16E9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8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5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182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83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9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0"/>
          </p:nvPr>
        </p:nvSpPr>
        <p:spPr/>
        <p:txBody>
          <a:bodyPr/>
          <a:p>
            <a:fld id="{30A4563A-0C7E-43A3-94C7-5E62769EC2BB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8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5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9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10"/>
          </p:nvPr>
        </p:nvSpPr>
        <p:spPr/>
        <p:txBody>
          <a:bodyPr/>
          <a:p>
            <a:fld id="{4A9BB4B9-58E1-4EFB-8CAD-9A1156E4E116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8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5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PlaceHolder 1"/>
          <p:cNvSpPr>
            <a:spLocks noGrp="1"/>
          </p:cNvSpPr>
          <p:nvPr>
            <p:ph type="subTitle"/>
          </p:nvPr>
        </p:nvSpPr>
        <p:spPr>
          <a:xfrm>
            <a:off x="504000" y="226080"/>
            <a:ext cx="9071640" cy="438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9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10"/>
          </p:nvPr>
        </p:nvSpPr>
        <p:spPr/>
        <p:txBody>
          <a:bodyPr/>
          <a:p>
            <a:fld id="{5DC45CCB-B10B-445D-8006-659FC9009200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8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5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187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88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89" name="PlaceHolder 4"/>
          <p:cNvSpPr>
            <a:spLocks noGrp="1"/>
          </p:cNvSpPr>
          <p:nvPr>
            <p:ph/>
          </p:nvPr>
        </p:nvSpPr>
        <p:spPr>
          <a:xfrm>
            <a:off x="504000" y="304416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9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0"/>
          </p:nvPr>
        </p:nvSpPr>
        <p:spPr/>
        <p:txBody>
          <a:bodyPr/>
          <a:p>
            <a:fld id="{5C125B09-2075-43D9-BF8F-E3B3E4E5FB9F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8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5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191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92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93" name="PlaceHolder 4"/>
          <p:cNvSpPr>
            <a:spLocks noGrp="1"/>
          </p:cNvSpPr>
          <p:nvPr>
            <p:ph/>
          </p:nvPr>
        </p:nvSpPr>
        <p:spPr>
          <a:xfrm>
            <a:off x="5152680" y="304416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9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0"/>
          </p:nvPr>
        </p:nvSpPr>
        <p:spPr/>
        <p:txBody>
          <a:bodyPr/>
          <a:p>
            <a:fld id="{521B1E92-A283-47B9-96F2-D49AED377CDB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8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5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195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96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97" name="PlaceHolder 4"/>
          <p:cNvSpPr>
            <a:spLocks noGrp="1"/>
          </p:cNvSpPr>
          <p:nvPr>
            <p:ph/>
          </p:nvPr>
        </p:nvSpPr>
        <p:spPr>
          <a:xfrm>
            <a:off x="504000" y="3044160"/>
            <a:ext cx="907164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9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0"/>
          </p:nvPr>
        </p:nvSpPr>
        <p:spPr/>
        <p:txBody>
          <a:bodyPr/>
          <a:p>
            <a:fld id="{C20959DE-CFC5-4CDB-A996-CC270C7D4EFA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8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5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199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164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00" name="PlaceHolder 3"/>
          <p:cNvSpPr>
            <a:spLocks noGrp="1"/>
          </p:cNvSpPr>
          <p:nvPr>
            <p:ph/>
          </p:nvPr>
        </p:nvSpPr>
        <p:spPr>
          <a:xfrm>
            <a:off x="504000" y="3044160"/>
            <a:ext cx="907164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9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0"/>
          </p:nvPr>
        </p:nvSpPr>
        <p:spPr/>
        <p:txBody>
          <a:bodyPr/>
          <a:p>
            <a:fld id="{DB86B431-A5D0-4A21-9B28-8C94453639BE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8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5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202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03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04" name="PlaceHolder 4"/>
          <p:cNvSpPr>
            <a:spLocks noGrp="1"/>
          </p:cNvSpPr>
          <p:nvPr>
            <p:ph/>
          </p:nvPr>
        </p:nvSpPr>
        <p:spPr>
          <a:xfrm>
            <a:off x="504000" y="304416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05" name="PlaceHolder 5"/>
          <p:cNvSpPr>
            <a:spLocks noGrp="1"/>
          </p:cNvSpPr>
          <p:nvPr>
            <p:ph/>
          </p:nvPr>
        </p:nvSpPr>
        <p:spPr>
          <a:xfrm>
            <a:off x="5152680" y="304416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9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10"/>
          </p:nvPr>
        </p:nvSpPr>
        <p:spPr/>
        <p:txBody>
          <a:bodyPr/>
          <a:p>
            <a:fld id="{C86D2D05-B24B-4C82-A356-6616FB8051EF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8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subTitle"/>
          </p:nvPr>
        </p:nvSpPr>
        <p:spPr>
          <a:xfrm>
            <a:off x="504000" y="226080"/>
            <a:ext cx="9071640" cy="438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457DB41F-A164-49DD-A6B0-3B58F916954C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6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207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08" name="PlaceHolder 3"/>
          <p:cNvSpPr>
            <a:spLocks noGrp="1"/>
          </p:cNvSpPr>
          <p:nvPr>
            <p:ph/>
          </p:nvPr>
        </p:nvSpPr>
        <p:spPr>
          <a:xfrm>
            <a:off x="3571200" y="132660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09" name="PlaceHolder 4"/>
          <p:cNvSpPr>
            <a:spLocks noGrp="1"/>
          </p:cNvSpPr>
          <p:nvPr>
            <p:ph/>
          </p:nvPr>
        </p:nvSpPr>
        <p:spPr>
          <a:xfrm>
            <a:off x="6638040" y="132660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10" name="PlaceHolder 5"/>
          <p:cNvSpPr>
            <a:spLocks noGrp="1"/>
          </p:cNvSpPr>
          <p:nvPr>
            <p:ph/>
          </p:nvPr>
        </p:nvSpPr>
        <p:spPr>
          <a:xfrm>
            <a:off x="504000" y="304416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11" name="PlaceHolder 6"/>
          <p:cNvSpPr>
            <a:spLocks noGrp="1"/>
          </p:cNvSpPr>
          <p:nvPr>
            <p:ph/>
          </p:nvPr>
        </p:nvSpPr>
        <p:spPr>
          <a:xfrm>
            <a:off x="3571200" y="304416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12" name="PlaceHolder 7"/>
          <p:cNvSpPr>
            <a:spLocks noGrp="1"/>
          </p:cNvSpPr>
          <p:nvPr>
            <p:ph/>
          </p:nvPr>
        </p:nvSpPr>
        <p:spPr>
          <a:xfrm>
            <a:off x="6638040" y="304416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9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10"/>
          </p:nvPr>
        </p:nvSpPr>
        <p:spPr/>
        <p:txBody>
          <a:bodyPr/>
          <a:p>
            <a:fld id="{000B5FF4-A4F5-4C50-A87B-B3E4639C28CB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8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6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3"/>
          </p:nvPr>
        </p:nvSpPr>
        <p:spPr/>
        <p:txBody>
          <a:bodyPr/>
          <a:p>
            <a:fld id="{DD6C15C2-C62A-48DB-9A21-9E38D31CDA5A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6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218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3"/>
          </p:nvPr>
        </p:nvSpPr>
        <p:spPr/>
        <p:txBody>
          <a:bodyPr/>
          <a:p>
            <a:fld id="{37A6372C-C919-451A-9C8D-C332410F2DDA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6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220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3"/>
          </p:nvPr>
        </p:nvSpPr>
        <p:spPr/>
        <p:txBody>
          <a:bodyPr/>
          <a:p>
            <a:fld id="{EE0F43BD-43D0-45B9-92CA-922A1C734DA4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6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222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23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3"/>
          </p:nvPr>
        </p:nvSpPr>
        <p:spPr/>
        <p:txBody>
          <a:bodyPr/>
          <a:p>
            <a:fld id="{052E3C0E-4799-415C-BC27-46D8717CE3B7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6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13"/>
          </p:nvPr>
        </p:nvSpPr>
        <p:spPr/>
        <p:txBody>
          <a:bodyPr/>
          <a:p>
            <a:fld id="{63A472CE-3E64-4FF3-8322-13408C29FB33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6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PlaceHolder 1"/>
          <p:cNvSpPr>
            <a:spLocks noGrp="1"/>
          </p:cNvSpPr>
          <p:nvPr>
            <p:ph type="subTitle"/>
          </p:nvPr>
        </p:nvSpPr>
        <p:spPr>
          <a:xfrm>
            <a:off x="504000" y="226080"/>
            <a:ext cx="9071640" cy="438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13"/>
          </p:nvPr>
        </p:nvSpPr>
        <p:spPr/>
        <p:txBody>
          <a:bodyPr/>
          <a:p>
            <a:fld id="{BD05E402-316A-4384-81A5-76D642EA0E36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6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227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28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29" name="PlaceHolder 4"/>
          <p:cNvSpPr>
            <a:spLocks noGrp="1"/>
          </p:cNvSpPr>
          <p:nvPr>
            <p:ph/>
          </p:nvPr>
        </p:nvSpPr>
        <p:spPr>
          <a:xfrm>
            <a:off x="504000" y="304416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3"/>
          </p:nvPr>
        </p:nvSpPr>
        <p:spPr/>
        <p:txBody>
          <a:bodyPr/>
          <a:p>
            <a:fld id="{CA4E83A1-64BA-4317-8366-CC6965566B6E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6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231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32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33" name="PlaceHolder 4"/>
          <p:cNvSpPr>
            <a:spLocks noGrp="1"/>
          </p:cNvSpPr>
          <p:nvPr>
            <p:ph/>
          </p:nvPr>
        </p:nvSpPr>
        <p:spPr>
          <a:xfrm>
            <a:off x="5152680" y="304416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3"/>
          </p:nvPr>
        </p:nvSpPr>
        <p:spPr/>
        <p:txBody>
          <a:bodyPr/>
          <a:p>
            <a:fld id="{AEC96555-E931-4865-A66C-259FA4268580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6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235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36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37" name="PlaceHolder 4"/>
          <p:cNvSpPr>
            <a:spLocks noGrp="1"/>
          </p:cNvSpPr>
          <p:nvPr>
            <p:ph/>
          </p:nvPr>
        </p:nvSpPr>
        <p:spPr>
          <a:xfrm>
            <a:off x="504000" y="3044160"/>
            <a:ext cx="907164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3"/>
          </p:nvPr>
        </p:nvSpPr>
        <p:spPr/>
        <p:txBody>
          <a:bodyPr/>
          <a:p>
            <a:fld id="{F2473D07-3759-477D-8DCE-2B3954B84429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21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2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3" name="PlaceHolder 4"/>
          <p:cNvSpPr>
            <a:spLocks noGrp="1"/>
          </p:cNvSpPr>
          <p:nvPr>
            <p:ph/>
          </p:nvPr>
        </p:nvSpPr>
        <p:spPr>
          <a:xfrm>
            <a:off x="504000" y="304416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030877E9-B685-4047-BD89-1FF00AD055CF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7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239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164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40" name="PlaceHolder 3"/>
          <p:cNvSpPr>
            <a:spLocks noGrp="1"/>
          </p:cNvSpPr>
          <p:nvPr>
            <p:ph/>
          </p:nvPr>
        </p:nvSpPr>
        <p:spPr>
          <a:xfrm>
            <a:off x="504000" y="3044160"/>
            <a:ext cx="907164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3"/>
          </p:nvPr>
        </p:nvSpPr>
        <p:spPr/>
        <p:txBody>
          <a:bodyPr/>
          <a:p>
            <a:fld id="{CE528719-0E6A-4E57-AF4F-7735C6001259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7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242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43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44" name="PlaceHolder 4"/>
          <p:cNvSpPr>
            <a:spLocks noGrp="1"/>
          </p:cNvSpPr>
          <p:nvPr>
            <p:ph/>
          </p:nvPr>
        </p:nvSpPr>
        <p:spPr>
          <a:xfrm>
            <a:off x="504000" y="304416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45" name="PlaceHolder 5"/>
          <p:cNvSpPr>
            <a:spLocks noGrp="1"/>
          </p:cNvSpPr>
          <p:nvPr>
            <p:ph/>
          </p:nvPr>
        </p:nvSpPr>
        <p:spPr>
          <a:xfrm>
            <a:off x="5152680" y="304416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13"/>
          </p:nvPr>
        </p:nvSpPr>
        <p:spPr/>
        <p:txBody>
          <a:bodyPr/>
          <a:p>
            <a:fld id="{B304A773-B0F4-4EA4-B2BB-9E316FA58AE2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1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7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247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48" name="PlaceHolder 3"/>
          <p:cNvSpPr>
            <a:spLocks noGrp="1"/>
          </p:cNvSpPr>
          <p:nvPr>
            <p:ph/>
          </p:nvPr>
        </p:nvSpPr>
        <p:spPr>
          <a:xfrm>
            <a:off x="3571200" y="132660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49" name="PlaceHolder 4"/>
          <p:cNvSpPr>
            <a:spLocks noGrp="1"/>
          </p:cNvSpPr>
          <p:nvPr>
            <p:ph/>
          </p:nvPr>
        </p:nvSpPr>
        <p:spPr>
          <a:xfrm>
            <a:off x="6638040" y="132660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50" name="PlaceHolder 5"/>
          <p:cNvSpPr>
            <a:spLocks noGrp="1"/>
          </p:cNvSpPr>
          <p:nvPr>
            <p:ph/>
          </p:nvPr>
        </p:nvSpPr>
        <p:spPr>
          <a:xfrm>
            <a:off x="504000" y="304416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51" name="PlaceHolder 6"/>
          <p:cNvSpPr>
            <a:spLocks noGrp="1"/>
          </p:cNvSpPr>
          <p:nvPr>
            <p:ph/>
          </p:nvPr>
        </p:nvSpPr>
        <p:spPr>
          <a:xfrm>
            <a:off x="3571200" y="304416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52" name="PlaceHolder 7"/>
          <p:cNvSpPr>
            <a:spLocks noGrp="1"/>
          </p:cNvSpPr>
          <p:nvPr>
            <p:ph/>
          </p:nvPr>
        </p:nvSpPr>
        <p:spPr>
          <a:xfrm>
            <a:off x="6638040" y="304416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13"/>
          </p:nvPr>
        </p:nvSpPr>
        <p:spPr/>
        <p:txBody>
          <a:bodyPr/>
          <a:p>
            <a:fld id="{CCD041BF-A83E-4CC7-9A76-E2B3030B3ED9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1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6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7" name="PlaceHolder 4"/>
          <p:cNvSpPr>
            <a:spLocks noGrp="1"/>
          </p:cNvSpPr>
          <p:nvPr>
            <p:ph/>
          </p:nvPr>
        </p:nvSpPr>
        <p:spPr>
          <a:xfrm>
            <a:off x="5152680" y="304416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3F0CB64F-C8A6-494C-B7B1-167334339EDF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29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0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1" name="PlaceHolder 4"/>
          <p:cNvSpPr>
            <a:spLocks noGrp="1"/>
          </p:cNvSpPr>
          <p:nvPr>
            <p:ph/>
          </p:nvPr>
        </p:nvSpPr>
        <p:spPr>
          <a:xfrm>
            <a:off x="504000" y="3044160"/>
            <a:ext cx="907164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22BDB68B-6C45-4CEA-89D7-680AC93C5E23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gif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slideLayout" Target="../slideLayouts/slideLayout1.xml"/><Relationship Id="rId6" Type="http://schemas.openxmlformats.org/officeDocument/2006/relationships/slideLayout" Target="../slideLayouts/slideLayout2.xml"/><Relationship Id="rId7" Type="http://schemas.openxmlformats.org/officeDocument/2006/relationships/slideLayout" Target="../slideLayouts/slideLayout3.xml"/><Relationship Id="rId8" Type="http://schemas.openxmlformats.org/officeDocument/2006/relationships/slideLayout" Target="../slideLayouts/slideLayout4.xml"/><Relationship Id="rId9" Type="http://schemas.openxmlformats.org/officeDocument/2006/relationships/slideLayout" Target="../slideLayouts/slideLayout5.xml"/><Relationship Id="rId10" Type="http://schemas.openxmlformats.org/officeDocument/2006/relationships/slideLayout" Target="../slideLayouts/slideLayout6.xml"/><Relationship Id="rId11" Type="http://schemas.openxmlformats.org/officeDocument/2006/relationships/slideLayout" Target="../slideLayouts/slideLayout7.xml"/><Relationship Id="rId12" Type="http://schemas.openxmlformats.org/officeDocument/2006/relationships/slideLayout" Target="../slideLayouts/slideLayout8.xml"/><Relationship Id="rId13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0.xml"/><Relationship Id="rId15" Type="http://schemas.openxmlformats.org/officeDocument/2006/relationships/slideLayout" Target="../slideLayouts/slideLayout11.xml"/><Relationship Id="rId16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4.jpeg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Relationship Id="rId9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image" Target="../media/image5.jpeg"/><Relationship Id="rId3" Type="http://schemas.openxmlformats.org/officeDocument/2006/relationships/image" Target="../media/image6.png"/><Relationship Id="rId4" Type="http://schemas.openxmlformats.org/officeDocument/2006/relationships/slideLayout" Target="../slideLayouts/slideLayout25.xml"/><Relationship Id="rId5" Type="http://schemas.openxmlformats.org/officeDocument/2006/relationships/slideLayout" Target="../slideLayouts/slideLayout26.xml"/><Relationship Id="rId6" Type="http://schemas.openxmlformats.org/officeDocument/2006/relationships/slideLayout" Target="../slideLayouts/slideLayout27.xml"/><Relationship Id="rId7" Type="http://schemas.openxmlformats.org/officeDocument/2006/relationships/slideLayout" Target="../slideLayouts/slideLayout28.xml"/><Relationship Id="rId8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image" Target="../media/image7.jpeg"/><Relationship Id="rId3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1.xml"/><Relationship Id="rId8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48.xml"/>
</Relationships>
</file>

<file path=ppt/slideMasters/_rels/slideMaster5.xml.rels><?xml version="1.0" encoding="UTF-8"?>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3" Type="http://schemas.openxmlformats.org/officeDocument/2006/relationships/slideLayout" Target="../slideLayouts/slideLayout50.xml"/><Relationship Id="rId4" Type="http://schemas.openxmlformats.org/officeDocument/2006/relationships/slideLayout" Target="../slideLayouts/slideLayout51.xml"/><Relationship Id="rId5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4.xml"/><Relationship Id="rId8" Type="http://schemas.openxmlformats.org/officeDocument/2006/relationships/slideLayout" Target="../slideLayouts/slideLayout55.xml"/><Relationship Id="rId9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0.xml"/>
</Relationships>
</file>

<file path=ppt/slideMasters/_rels/slideMaster6.xml.rels><?xml version="1.0" encoding="UTF-8"?>
<Relationships xmlns="http://schemas.openxmlformats.org/package/2006/relationships"><Relationship Id="rId1" Type="http://schemas.openxmlformats.org/officeDocument/2006/relationships/theme" Target="../theme/theme6.xml"/><Relationship Id="rId2" Type="http://schemas.openxmlformats.org/officeDocument/2006/relationships/slideLayout" Target="../slideLayouts/slideLayout61.xml"/><Relationship Id="rId3" Type="http://schemas.openxmlformats.org/officeDocument/2006/relationships/slideLayout" Target="../slideLayouts/slideLayout62.xml"/><Relationship Id="rId4" Type="http://schemas.openxmlformats.org/officeDocument/2006/relationships/slideLayout" Target="../slideLayouts/slideLayout63.xml"/><Relationship Id="rId5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6.xml"/><Relationship Id="rId8" Type="http://schemas.openxmlformats.org/officeDocument/2006/relationships/slideLayout" Target="../slideLayouts/slideLayout67.xml"/><Relationship Id="rId9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1.xml"/><Relationship Id="rId13" Type="http://schemas.openxmlformats.org/officeDocument/2006/relationships/slideLayout" Target="../slideLayouts/slideLayout72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0" name="" descr=""/>
          <p:cNvPicPr/>
          <p:nvPr/>
        </p:nvPicPr>
        <p:blipFill>
          <a:blip r:embed="rId2"/>
          <a:stretch/>
        </p:blipFill>
        <p:spPr>
          <a:xfrm>
            <a:off x="8650800" y="108000"/>
            <a:ext cx="1468800" cy="685800"/>
          </a:xfrm>
          <a:prstGeom prst="rect">
            <a:avLst/>
          </a:prstGeom>
          <a:ln w="0">
            <a:noFill/>
          </a:ln>
        </p:spPr>
      </p:pic>
      <p:sp>
        <p:nvSpPr>
          <p:cNvPr id="1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en-US" sz="4400" spc="-1" strike="noStrike">
                <a:latin typeface="Arial"/>
              </a:rPr>
              <a:t>Click to edit the title text format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2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Click to edit the outline text format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Second Outline Level</a:t>
            </a:r>
            <a:endParaRPr b="0" lang="en-US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Third Outline Level</a:t>
            </a:r>
            <a:endParaRPr b="0" lang="en-US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latin typeface="Arial"/>
              </a:rPr>
              <a:t>Fourth Outline Level</a:t>
            </a:r>
            <a:endParaRPr b="0" lang="en-US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Fifth Outline Level</a:t>
            </a:r>
            <a:endParaRPr b="0" lang="en-US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Sixth Outline Level</a:t>
            </a:r>
            <a:endParaRPr b="0" lang="en-US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Seventh Outline Level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3" name="PlaceHolder 3"/>
          <p:cNvSpPr>
            <a:spLocks noGrp="1"/>
          </p:cNvSpPr>
          <p:nvPr>
            <p:ph type="dt" idx="1"/>
          </p:nvPr>
        </p:nvSpPr>
        <p:spPr>
          <a:xfrm>
            <a:off x="504000" y="5165280"/>
            <a:ext cx="2348280" cy="390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>
              <a:defRPr b="0" lang="en-US" sz="1400" spc="-1" strike="noStrike">
                <a:latin typeface="Times New Roman"/>
              </a:defRPr>
            </a:lvl1pPr>
          </a:lstStyle>
          <a:p>
            <a:r>
              <a:rPr b="0" lang="en-US" sz="1400" spc="-1" strike="noStrike">
                <a:latin typeface="Times New Roman"/>
              </a:rPr>
              <a:t>&lt;date/time&gt;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4" name="PlaceHolder 4"/>
          <p:cNvSpPr>
            <a:spLocks noGrp="1"/>
          </p:cNvSpPr>
          <p:nvPr>
            <p:ph type="ftr" idx="2"/>
          </p:nvPr>
        </p:nvSpPr>
        <p:spPr>
          <a:xfrm>
            <a:off x="3447360" y="5165280"/>
            <a:ext cx="3195000" cy="390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algn="ctr">
              <a:buNone/>
              <a:defRPr b="0" lang="en-US" sz="1400" spc="-1" strike="noStrike">
                <a:latin typeface="Times New Roman"/>
              </a:defRPr>
            </a:lvl1pPr>
          </a:lstStyle>
          <a:p>
            <a:pPr algn="ctr">
              <a:buNone/>
            </a:pPr>
            <a:r>
              <a:rPr b="0" lang="en-US" sz="1400" spc="-1" strike="noStrike">
                <a:latin typeface="Times New Roman"/>
              </a:rPr>
              <a:t>&lt;footer&gt;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5" name="PlaceHolder 5"/>
          <p:cNvSpPr>
            <a:spLocks noGrp="1"/>
          </p:cNvSpPr>
          <p:nvPr>
            <p:ph type="sldNum" idx="3"/>
          </p:nvPr>
        </p:nvSpPr>
        <p:spPr>
          <a:xfrm>
            <a:off x="7227360" y="5165280"/>
            <a:ext cx="2348280" cy="390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algn="r">
              <a:buNone/>
              <a:defRPr b="0" lang="en-US" sz="1400" spc="-1" strike="noStrike">
                <a:latin typeface="Times New Roman"/>
              </a:defRPr>
            </a:lvl1pPr>
          </a:lstStyle>
          <a:p>
            <a:pPr algn="r">
              <a:buNone/>
            </a:pPr>
            <a:fld id="{450AA98F-28E4-4894-9E78-F07C77E47014}" type="slidenum">
              <a:rPr b="0" lang="en-US" sz="1400" spc="-1" strike="noStrike">
                <a:latin typeface="Times New Roman"/>
              </a:rPr>
              <a:t>&lt;number&gt;</a:t>
            </a:fld>
            <a:endParaRPr b="0" lang="en-US" sz="1400" spc="-1" strike="noStrike">
              <a:latin typeface="Times New Roman"/>
            </a:endParaRPr>
          </a:p>
        </p:txBody>
      </p:sp>
      <p:sp>
        <p:nvSpPr>
          <p:cNvPr id="6" name=""/>
          <p:cNvSpPr txBox="1"/>
          <p:nvPr/>
        </p:nvSpPr>
        <p:spPr>
          <a:xfrm>
            <a:off x="356400" y="5414400"/>
            <a:ext cx="7302960" cy="6022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en-US" sz="1400" spc="-1" strike="noStrike">
                <a:latin typeface="Arial"/>
              </a:rPr>
              <a:t>Christine Nattrass, Quark Matter 2023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7" name=""/>
          <p:cNvSpPr txBox="1"/>
          <p:nvPr/>
        </p:nvSpPr>
        <p:spPr>
          <a:xfrm>
            <a:off x="6319440" y="5314680"/>
            <a:ext cx="3832560" cy="427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algn="r">
              <a:buNone/>
            </a:pPr>
            <a:fld id="{6DF6D037-DAB3-46B4-BD13-E0AB8F7D2D26}" type="slidenum">
              <a:rPr b="0" lang="en-US" sz="1800" spc="-1" strike="noStrike">
                <a:latin typeface="Arial"/>
              </a:rPr>
              <a:t>&lt;number&gt;</a:t>
            </a:fld>
            <a:endParaRPr b="0" lang="en-US" sz="1800" spc="-1" strike="noStrike">
              <a:latin typeface="Arial"/>
            </a:endParaRPr>
          </a:p>
        </p:txBody>
      </p:sp>
      <p:sp>
        <p:nvSpPr>
          <p:cNvPr id="8" name=""/>
          <p:cNvSpPr/>
          <p:nvPr/>
        </p:nvSpPr>
        <p:spPr>
          <a:xfrm>
            <a:off x="367920" y="5443920"/>
            <a:ext cx="7068600" cy="360"/>
          </a:xfrm>
          <a:prstGeom prst="line">
            <a:avLst/>
          </a:prstGeom>
          <a:ln w="381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9" name="" descr=""/>
          <p:cNvPicPr/>
          <p:nvPr/>
        </p:nvPicPr>
        <p:blipFill>
          <a:blip r:embed="rId3"/>
          <a:stretch/>
        </p:blipFill>
        <p:spPr>
          <a:xfrm>
            <a:off x="7784640" y="5257800"/>
            <a:ext cx="1918440" cy="403560"/>
          </a:xfrm>
          <a:prstGeom prst="rect">
            <a:avLst/>
          </a:prstGeom>
          <a:ln w="0">
            <a:noFill/>
          </a:ln>
        </p:spPr>
      </p:pic>
      <p:pic>
        <p:nvPicPr>
          <p:cNvPr id="10" name="" descr=""/>
          <p:cNvPicPr/>
          <p:nvPr/>
        </p:nvPicPr>
        <p:blipFill>
          <a:blip r:embed="rId4"/>
          <a:stretch/>
        </p:blipFill>
        <p:spPr>
          <a:xfrm>
            <a:off x="-59040" y="5029200"/>
            <a:ext cx="534960" cy="662400"/>
          </a:xfrm>
          <a:prstGeom prst="rect">
            <a:avLst/>
          </a:prstGeom>
          <a:ln w="0">
            <a:noFill/>
          </a:ln>
        </p:spPr>
      </p:pic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5"/>
    <p:sldLayoutId id="2147483650" r:id="rId6"/>
    <p:sldLayoutId id="2147483651" r:id="rId7"/>
    <p:sldLayoutId id="2147483652" r:id="rId8"/>
    <p:sldLayoutId id="2147483653" r:id="rId9"/>
    <p:sldLayoutId id="2147483654" r:id="rId10"/>
    <p:sldLayoutId id="2147483655" r:id="rId11"/>
    <p:sldLayoutId id="2147483656" r:id="rId12"/>
    <p:sldLayoutId id="2147483657" r:id="rId13"/>
    <p:sldLayoutId id="2147483658" r:id="rId14"/>
    <p:sldLayoutId id="2147483659" r:id="rId15"/>
    <p:sldLayoutId id="2147483660" r:id="rId16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472320" y="301680"/>
            <a:ext cx="9134640" cy="10954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>
              <a:lnSpc>
                <a:spcPct val="90000"/>
              </a:lnSpc>
              <a:buNone/>
            </a:pPr>
            <a:r>
              <a:rPr b="1" lang="en-US" sz="4400" spc="-1" strike="noStrike">
                <a:solidFill>
                  <a:srgbClr val="000000"/>
                </a:solidFill>
                <a:latin typeface="Arial"/>
              </a:rPr>
              <a:t>Click to edit Master title style</a:t>
            </a: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" name="PlaceHolder 2"/>
          <p:cNvSpPr>
            <a:spLocks noGrp="1"/>
          </p:cNvSpPr>
          <p:nvPr>
            <p:ph type="body"/>
          </p:nvPr>
        </p:nvSpPr>
        <p:spPr>
          <a:xfrm>
            <a:off x="472320" y="1509120"/>
            <a:ext cx="9134640" cy="347832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</a:tabLst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</a:rPr>
              <a:t>Click to edit Master text styles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SzPct val="75000"/>
              <a:buFont typeface="Symbol" charset="2"/>
              <a:buChar char=""/>
              <a:tabLst>
                <a:tab algn="l" pos="0"/>
              </a:tabLst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Second level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</a:tabLst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Third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SzPct val="75000"/>
              <a:buFont typeface="Symbol" charset="2"/>
              <a:buChar char=""/>
              <a:tabLst>
                <a:tab algn="l" pos="0"/>
              </a:tabLst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Fourth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</a:tabLst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Fifth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" name="PlaceHolder 3"/>
          <p:cNvSpPr>
            <a:spLocks noGrp="1"/>
          </p:cNvSpPr>
          <p:nvPr>
            <p:ph type="sldNum" idx="4"/>
          </p:nvPr>
        </p:nvSpPr>
        <p:spPr>
          <a:xfrm>
            <a:off x="9249840" y="5222160"/>
            <a:ext cx="357120" cy="301680"/>
          </a:xfrm>
          <a:prstGeom prst="rect">
            <a:avLst/>
          </a:prstGeom>
          <a:noFill/>
          <a:ln w="0">
            <a:noFill/>
          </a:ln>
        </p:spPr>
        <p:txBody>
          <a:bodyPr lIns="0" rIns="45720" tIns="0" bIns="0" anchor="ctr">
            <a:noAutofit/>
          </a:bodyPr>
          <a:lstStyle>
            <a:lvl1pPr algn="r">
              <a:lnSpc>
                <a:spcPct val="100000"/>
              </a:lnSpc>
              <a:buNone/>
              <a:defRPr b="0" lang="en-US" sz="1000" spc="-1" strike="noStrike">
                <a:solidFill>
                  <a:srgbClr val="000000"/>
                </a:solidFill>
                <a:latin typeface="Arial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640E6891-25EA-4499-8BDD-4D396AC67BE2}" type="slidenum">
              <a:rPr b="0" lang="en-US" sz="1000" spc="-1" strike="noStrike">
                <a:solidFill>
                  <a:srgbClr val="000000"/>
                </a:solidFill>
                <a:latin typeface="Arial"/>
              </a:rPr>
              <a:t>&lt;number&gt;</a:t>
            </a:fld>
            <a:endParaRPr b="0" lang="en-US" sz="10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en-US" sz="4400" spc="-1" strike="noStrike">
                <a:latin typeface="Arial"/>
              </a:rPr>
              <a:t>Click to edit the title text format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87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Click to edit the outline text format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Second Outline Level</a:t>
            </a:r>
            <a:endParaRPr b="0" lang="en-US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Third Outline Level</a:t>
            </a:r>
            <a:endParaRPr b="0" lang="en-US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latin typeface="Arial"/>
              </a:rPr>
              <a:t>Fourth Outline Level</a:t>
            </a:r>
            <a:endParaRPr b="0" lang="en-US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Fifth Outline Level</a:t>
            </a:r>
            <a:endParaRPr b="0" lang="en-US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Sixth Outline Level</a:t>
            </a:r>
            <a:endParaRPr b="0" lang="en-US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Seventh Outline Level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88" name="PlaceHolder 3"/>
          <p:cNvSpPr>
            <a:spLocks noGrp="1"/>
          </p:cNvSpPr>
          <p:nvPr>
            <p:ph type="dt" idx="5"/>
          </p:nvPr>
        </p:nvSpPr>
        <p:spPr>
          <a:xfrm>
            <a:off x="504000" y="5165280"/>
            <a:ext cx="2348280" cy="390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>
              <a:defRPr b="0" lang="en-US" sz="1400" spc="-1" strike="noStrike">
                <a:latin typeface="Times New Roman"/>
              </a:defRPr>
            </a:lvl1pPr>
          </a:lstStyle>
          <a:p>
            <a:r>
              <a:rPr b="0" lang="en-US" sz="1400" spc="-1" strike="noStrike">
                <a:latin typeface="Times New Roman"/>
              </a:rPr>
              <a:t>&lt;date/time&gt;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89" name="PlaceHolder 4"/>
          <p:cNvSpPr>
            <a:spLocks noGrp="1"/>
          </p:cNvSpPr>
          <p:nvPr>
            <p:ph type="ftr" idx="6"/>
          </p:nvPr>
        </p:nvSpPr>
        <p:spPr>
          <a:xfrm>
            <a:off x="3447360" y="5165280"/>
            <a:ext cx="3195000" cy="390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algn="ctr">
              <a:buNone/>
              <a:defRPr b="0" lang="en-US" sz="1400" spc="-1" strike="noStrike">
                <a:latin typeface="Times New Roman"/>
              </a:defRPr>
            </a:lvl1pPr>
          </a:lstStyle>
          <a:p>
            <a:pPr algn="ctr">
              <a:buNone/>
            </a:pPr>
            <a:r>
              <a:rPr b="0" lang="en-US" sz="1400" spc="-1" strike="noStrike">
                <a:latin typeface="Times New Roman"/>
              </a:rPr>
              <a:t>&lt;footer&gt;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90" name="PlaceHolder 5"/>
          <p:cNvSpPr>
            <a:spLocks noGrp="1"/>
          </p:cNvSpPr>
          <p:nvPr>
            <p:ph type="sldNum" idx="7"/>
          </p:nvPr>
        </p:nvSpPr>
        <p:spPr>
          <a:xfrm>
            <a:off x="7227360" y="5165280"/>
            <a:ext cx="2348280" cy="390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algn="r">
              <a:buNone/>
              <a:defRPr b="0" lang="en-US" sz="1400" spc="-1" strike="noStrike">
                <a:latin typeface="Times New Roman"/>
              </a:defRPr>
            </a:lvl1pPr>
          </a:lstStyle>
          <a:p>
            <a:pPr algn="r">
              <a:buNone/>
            </a:pPr>
            <a:fld id="{22514546-0A36-424E-B534-FF286DFCCBE0}" type="slidenum">
              <a:rPr b="0" lang="en-US" sz="1400" spc="-1" strike="noStrike">
                <a:latin typeface="Times New Roman"/>
              </a:rPr>
              <a:t>&lt;number&gt;</a:t>
            </a:fld>
            <a:endParaRPr b="0" lang="en-US" sz="1400" spc="-1" strike="noStrike">
              <a:latin typeface="Times New Roman"/>
            </a:endParaRPr>
          </a:p>
        </p:txBody>
      </p:sp>
      <p:pic>
        <p:nvPicPr>
          <p:cNvPr id="91" name="" descr=""/>
          <p:cNvPicPr/>
          <p:nvPr/>
        </p:nvPicPr>
        <p:blipFill>
          <a:blip r:embed="rId2"/>
          <a:stretch/>
        </p:blipFill>
        <p:spPr>
          <a:xfrm>
            <a:off x="0" y="-893160"/>
            <a:ext cx="10075680" cy="6563160"/>
          </a:xfrm>
          <a:prstGeom prst="rect">
            <a:avLst/>
          </a:prstGeom>
          <a:ln w="0">
            <a:noFill/>
          </a:ln>
        </p:spPr>
      </p:pic>
      <p:sp>
        <p:nvSpPr>
          <p:cNvPr id="92" name=""/>
          <p:cNvSpPr/>
          <p:nvPr/>
        </p:nvSpPr>
        <p:spPr>
          <a:xfrm>
            <a:off x="0" y="-1143000"/>
            <a:ext cx="10287000" cy="6858000"/>
          </a:xfrm>
          <a:prstGeom prst="rect">
            <a:avLst/>
          </a:prstGeom>
          <a:solidFill>
            <a:srgbClr val="ffffff">
              <a:alpha val="80000"/>
            </a:srgbClr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pic>
        <p:nvPicPr>
          <p:cNvPr id="93" name="" descr=""/>
          <p:cNvPicPr/>
          <p:nvPr/>
        </p:nvPicPr>
        <p:blipFill>
          <a:blip r:embed="rId3"/>
          <a:stretch/>
        </p:blipFill>
        <p:spPr>
          <a:xfrm>
            <a:off x="178200" y="3657600"/>
            <a:ext cx="9524520" cy="2003400"/>
          </a:xfrm>
          <a:prstGeom prst="rect">
            <a:avLst/>
          </a:prstGeom>
          <a:ln w="0">
            <a:noFill/>
          </a:ln>
        </p:spPr>
      </p:pic>
      <p:sp>
        <p:nvSpPr>
          <p:cNvPr id="94" name=""/>
          <p:cNvSpPr txBox="1"/>
          <p:nvPr/>
        </p:nvSpPr>
        <p:spPr>
          <a:xfrm>
            <a:off x="6334920" y="5290200"/>
            <a:ext cx="3832560" cy="427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algn="r">
              <a:buNone/>
            </a:pPr>
            <a:fld id="{AC2D0532-C46B-4202-A3B9-9E7612698EC4}" type="slidenum">
              <a:rPr b="0" lang="en-US" sz="1800" spc="-1" strike="noStrike">
                <a:latin typeface="Arial"/>
              </a:rPr>
              <a:t>&lt;number&gt;</a:t>
            </a:fld>
            <a:endParaRPr b="0" lang="en-US" sz="1800" spc="-1" strike="noStrike">
              <a:latin typeface="Arial"/>
            </a:endParaRPr>
          </a:p>
        </p:txBody>
      </p:sp>
      <p:sp>
        <p:nvSpPr>
          <p:cNvPr id="95" name=""/>
          <p:cNvSpPr txBox="1"/>
          <p:nvPr/>
        </p:nvSpPr>
        <p:spPr>
          <a:xfrm>
            <a:off x="140400" y="5414760"/>
            <a:ext cx="7302960" cy="6022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en-US" sz="1400" spc="-1" strike="noStrike">
                <a:solidFill>
                  <a:srgbClr val="a9a9a9"/>
                </a:solidFill>
                <a:latin typeface="Arial"/>
              </a:rPr>
              <a:t>Christine Nattrass, Quark Matter 2023</a:t>
            </a:r>
            <a:endParaRPr b="0" lang="en-US" sz="14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  <p:sldLayoutId id="2147483685" r:id="rId14"/>
    <p:sldLayoutId id="2147483686" r:id="rId15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Rectangle 20" hidden="1"/>
          <p:cNvSpPr/>
          <p:nvPr/>
        </p:nvSpPr>
        <p:spPr>
          <a:xfrm>
            <a:off x="10163160" y="6550200"/>
            <a:ext cx="1904760" cy="4568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r">
              <a:lnSpc>
                <a:spcPct val="100000"/>
              </a:lnSpc>
              <a:buNone/>
            </a:pPr>
            <a:fld id="{FA0C107B-4A5B-49AA-9B6F-A9428690F6A0}" type="slidenum">
              <a:rPr b="0" lang="fr-FR" sz="1400" spc="-1" strike="noStrike">
                <a:solidFill>
                  <a:srgbClr val="ffffff"/>
                </a:solidFill>
                <a:latin typeface="Arial"/>
                <a:ea typeface="SimSun"/>
              </a:rPr>
              <a:t>&lt;number&gt;</a:t>
            </a:fld>
            <a:endParaRPr b="0" lang="en-US" sz="1400" spc="-1" strike="noStrike">
              <a:latin typeface="Arial"/>
            </a:endParaRPr>
          </a:p>
        </p:txBody>
      </p:sp>
      <p:sp>
        <p:nvSpPr>
          <p:cNvPr id="133" name="PlaceHolder 1"/>
          <p:cNvSpPr>
            <a:spLocks noGrp="1"/>
          </p:cNvSpPr>
          <p:nvPr>
            <p:ph type="title"/>
          </p:nvPr>
        </p:nvSpPr>
        <p:spPr>
          <a:xfrm>
            <a:off x="813240" y="2541960"/>
            <a:ext cx="10334160" cy="194724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>
              <a:lnSpc>
                <a:spcPct val="90000"/>
              </a:lnSpc>
              <a:buNone/>
            </a:pPr>
            <a:r>
              <a:rPr b="1" lang="en-US" sz="6000" spc="-1" strike="noStrike">
                <a:solidFill>
                  <a:srgbClr val="ffffff"/>
                </a:solidFill>
                <a:latin typeface="Arial"/>
              </a:rPr>
              <a:t>Click To Edit Master Title Style</a:t>
            </a:r>
            <a:endParaRPr b="0" lang="en-US" sz="6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4" name="PlaceHolder 2"/>
          <p:cNvSpPr>
            <a:spLocks noGrp="1"/>
          </p:cNvSpPr>
          <p:nvPr>
            <p:ph type="body"/>
          </p:nvPr>
        </p:nvSpPr>
        <p:spPr>
          <a:xfrm>
            <a:off x="813240" y="4501440"/>
            <a:ext cx="10334160" cy="125928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marL="432000" indent="-324000">
              <a:lnSpc>
                <a:spcPct val="90000"/>
              </a:lnSpc>
              <a:spcBef>
                <a:spcPts val="1001"/>
              </a:spcBef>
              <a:buClr>
                <a:srgbClr val="ffffff"/>
              </a:buClr>
              <a:buSzPct val="45000"/>
              <a:buFont typeface="Wingdings" charset="2"/>
              <a:buChar char=""/>
              <a:tabLst>
                <a:tab algn="l" pos="0"/>
              </a:tabLst>
            </a:pPr>
            <a:r>
              <a:rPr b="0" lang="en-US" sz="2400" spc="-1" strike="noStrike">
                <a:solidFill>
                  <a:srgbClr val="ffffff"/>
                </a:solidFill>
                <a:latin typeface="Arial"/>
              </a:rPr>
              <a:t>Click to edit Master text styles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5" name="Rectangle 20"/>
          <p:cNvSpPr/>
          <p:nvPr/>
        </p:nvSpPr>
        <p:spPr>
          <a:xfrm>
            <a:off x="10163160" y="6550200"/>
            <a:ext cx="1904760" cy="4568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r">
              <a:lnSpc>
                <a:spcPct val="100000"/>
              </a:lnSpc>
              <a:buNone/>
            </a:pPr>
            <a:fld id="{99D512C3-6E8A-492B-9CDD-B8163EE8AAFC}" type="slidenum">
              <a:rPr b="0" lang="fr-FR" sz="1400" spc="-1" strike="noStrike">
                <a:solidFill>
                  <a:srgbClr val="ffffff"/>
                </a:solidFill>
                <a:latin typeface="Arial Rounded MT Bold"/>
                <a:ea typeface="SimSun"/>
              </a:rPr>
              <a:t>&lt;number&gt;</a:t>
            </a:fld>
            <a:endParaRPr b="0" lang="en-US" sz="14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</p:sldLayoutIdLst>
</p:sldMaster>
</file>

<file path=ppt/slideMasters/slideMaster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>
              <a:lnSpc>
                <a:spcPct val="90000"/>
              </a:lnSpc>
              <a:buNone/>
            </a:pPr>
            <a:r>
              <a:rPr b="0" lang="en-US" sz="4400" spc="-1" strike="noStrike">
                <a:solidFill>
                  <a:srgbClr val="000000"/>
                </a:solidFill>
                <a:latin typeface="Calibri Light"/>
              </a:rPr>
              <a:t>Click to edit Master title style</a:t>
            </a:r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3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marL="432000" indent="-3240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Click to edit Master text styles</a:t>
            </a: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</a:rPr>
              <a:t>Second level</a:t>
            </a:r>
            <a:endParaRPr b="0" lang="en-US" sz="24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Third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Fourth level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Fifth level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4" name="PlaceHolder 3"/>
          <p:cNvSpPr>
            <a:spLocks noGrp="1"/>
          </p:cNvSpPr>
          <p:nvPr>
            <p:ph type="dt" idx="8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>
              <a:lnSpc>
                <a:spcPct val="100000"/>
              </a:lnSpc>
              <a:buNone/>
              <a:defRPr b="0" lang="en-US" sz="1200" spc="-1" strike="noStrike">
                <a:solidFill>
                  <a:srgbClr val="8b8b8b"/>
                </a:solidFill>
                <a:latin typeface="Calibri"/>
              </a:defRPr>
            </a:lvl1pPr>
          </a:lstStyle>
          <a:p>
            <a:pPr>
              <a:lnSpc>
                <a:spcPct val="100000"/>
              </a:lnSpc>
              <a:buNone/>
            </a:pPr>
            <a:r>
              <a:rPr b="0" lang="en-US" sz="1200" spc="-1" strike="noStrike">
                <a:solidFill>
                  <a:srgbClr val="8b8b8b"/>
                </a:solidFill>
                <a:latin typeface="Calibri"/>
              </a:rPr>
              <a:t>&lt;date/time&gt;</a:t>
            </a:r>
            <a:endParaRPr b="0" lang="en-US" sz="1200" spc="-1" strike="noStrike">
              <a:latin typeface="Times New Roman"/>
            </a:endParaRPr>
          </a:p>
        </p:txBody>
      </p:sp>
      <p:sp>
        <p:nvSpPr>
          <p:cNvPr id="175" name="PlaceHolder 4"/>
          <p:cNvSpPr>
            <a:spLocks noGrp="1"/>
          </p:cNvSpPr>
          <p:nvPr>
            <p:ph type="ftr" idx="9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algn="ctr">
              <a:buNone/>
              <a:defRPr b="0" lang="en-US" sz="1400" spc="-1" strike="noStrike">
                <a:latin typeface="Times New Roman"/>
              </a:defRPr>
            </a:lvl1pPr>
          </a:lstStyle>
          <a:p>
            <a:pPr algn="ctr">
              <a:buNone/>
            </a:pPr>
            <a:r>
              <a:rPr b="0" lang="en-US" sz="1400" spc="-1" strike="noStrike">
                <a:latin typeface="Times New Roman"/>
              </a:rPr>
              <a:t>&lt;footer&gt;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176" name="PlaceHolder 5"/>
          <p:cNvSpPr>
            <a:spLocks noGrp="1"/>
          </p:cNvSpPr>
          <p:nvPr>
            <p:ph type="sldNum" idx="10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algn="r">
              <a:lnSpc>
                <a:spcPct val="100000"/>
              </a:lnSpc>
              <a:buNone/>
              <a:defRPr b="0" lang="en-US" sz="1200" spc="-1" strike="noStrike">
                <a:solidFill>
                  <a:srgbClr val="8b8b8b"/>
                </a:solidFill>
                <a:latin typeface="Calibri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E203A8D9-9AC4-48EF-B582-06A724CB7736}" type="slidenum">
              <a:rPr b="0" lang="en-US" sz="1200" spc="-1" strike="noStrike">
                <a:solidFill>
                  <a:srgbClr val="8b8b8b"/>
                </a:solidFill>
                <a:latin typeface="Calibri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</p:sldLayoutIdLst>
</p:sldMaster>
</file>

<file path=ppt/slideMasters/slideMaster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PlaceHolder 1"/>
          <p:cNvSpPr>
            <a:spLocks noGrp="1"/>
          </p:cNvSpPr>
          <p:nvPr>
            <p:ph type="title"/>
          </p:nvPr>
        </p:nvSpPr>
        <p:spPr>
          <a:xfrm>
            <a:off x="2268000" y="6952320"/>
            <a:ext cx="25704000" cy="1478880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 algn="ctr">
              <a:lnSpc>
                <a:spcPct val="90000"/>
              </a:lnSpc>
              <a:buNone/>
            </a:pPr>
            <a:r>
              <a:rPr b="0" lang="ja-JP" sz="19850" spc="-1" strike="noStrike">
                <a:solidFill>
                  <a:srgbClr val="000000"/>
                </a:solidFill>
                <a:latin typeface="Calibri Light"/>
              </a:rPr>
              <a:t>マスター タイトルの書式設定</a:t>
            </a:r>
            <a:endParaRPr b="0" lang="en-US" sz="1985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4" name="PlaceHolder 2"/>
          <p:cNvSpPr>
            <a:spLocks noGrp="1"/>
          </p:cNvSpPr>
          <p:nvPr>
            <p:ph type="dt" idx="11"/>
          </p:nvPr>
        </p:nvSpPr>
        <p:spPr>
          <a:xfrm>
            <a:off x="2079000" y="39372480"/>
            <a:ext cx="6803640" cy="22611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>
              <a:lnSpc>
                <a:spcPct val="100000"/>
              </a:lnSpc>
              <a:buNone/>
              <a:defRPr b="0" lang="en-US" sz="3970" spc="-1" strike="noStrike">
                <a:solidFill>
                  <a:srgbClr val="8b8b8b"/>
                </a:solidFill>
                <a:latin typeface="Calibri"/>
              </a:defRPr>
            </a:lvl1pPr>
          </a:lstStyle>
          <a:p>
            <a:pPr>
              <a:lnSpc>
                <a:spcPct val="100000"/>
              </a:lnSpc>
              <a:buNone/>
            </a:pPr>
            <a:r>
              <a:rPr b="0" lang="en-US" sz="3970" spc="-1" strike="noStrike">
                <a:solidFill>
                  <a:srgbClr val="8b8b8b"/>
                </a:solidFill>
                <a:latin typeface="Calibri"/>
              </a:rPr>
              <a:t>&lt;date/time&gt;</a:t>
            </a:r>
            <a:endParaRPr b="0" lang="en-US" sz="3970" spc="-1" strike="noStrike">
              <a:latin typeface="Times New Roman"/>
            </a:endParaRPr>
          </a:p>
        </p:txBody>
      </p:sp>
      <p:sp>
        <p:nvSpPr>
          <p:cNvPr id="215" name="PlaceHolder 3"/>
          <p:cNvSpPr>
            <a:spLocks noGrp="1"/>
          </p:cNvSpPr>
          <p:nvPr>
            <p:ph type="ftr" idx="12"/>
          </p:nvPr>
        </p:nvSpPr>
        <p:spPr>
          <a:xfrm>
            <a:off x="10017000" y="39372480"/>
            <a:ext cx="10205640" cy="22611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algn="ctr">
              <a:buNone/>
              <a:defRPr b="0" lang="en-US" sz="1400" spc="-1" strike="noStrike">
                <a:latin typeface="Times New Roman"/>
              </a:defRPr>
            </a:lvl1pPr>
          </a:lstStyle>
          <a:p>
            <a:pPr algn="ctr">
              <a:buNone/>
            </a:pPr>
            <a:r>
              <a:rPr b="0" lang="en-US" sz="1400" spc="-1" strike="noStrike">
                <a:latin typeface="Times New Roman"/>
              </a:rPr>
              <a:t>&lt;footer&gt;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216" name="PlaceHolder 4"/>
          <p:cNvSpPr>
            <a:spLocks noGrp="1"/>
          </p:cNvSpPr>
          <p:nvPr>
            <p:ph type="sldNum" idx="13"/>
          </p:nvPr>
        </p:nvSpPr>
        <p:spPr>
          <a:xfrm>
            <a:off x="21357360" y="39372480"/>
            <a:ext cx="6803640" cy="22611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algn="r">
              <a:lnSpc>
                <a:spcPct val="100000"/>
              </a:lnSpc>
              <a:buNone/>
              <a:defRPr b="0" lang="en-US" sz="3970" spc="-1" strike="noStrike">
                <a:solidFill>
                  <a:srgbClr val="8b8b8b"/>
                </a:solidFill>
                <a:latin typeface="Calibri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425F65E4-089C-4107-86C8-2B996CE6B8F7}" type="slidenum">
              <a:rPr b="0" lang="en-US" sz="3970" spc="-1" strike="noStrike">
                <a:solidFill>
                  <a:srgbClr val="8b8b8b"/>
                </a:solidFill>
                <a:latin typeface="Calibri"/>
              </a:rPr>
              <a:t>&lt;number&gt;</a:t>
            </a:fld>
            <a:endParaRPr b="0" lang="en-US" sz="397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8.jpeg"/><Relationship Id="rId2" Type="http://schemas.openxmlformats.org/officeDocument/2006/relationships/image" Target="../media/image9.png"/><Relationship Id="rId3" Type="http://schemas.openxmlformats.org/officeDocument/2006/relationships/slideLayout" Target="../slideLayouts/slideLayout2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6.png"/><Relationship Id="rId2" Type="http://schemas.openxmlformats.org/officeDocument/2006/relationships/image" Target="../media/image17.png"/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7" Type="http://schemas.openxmlformats.org/officeDocument/2006/relationships/hyperlink" Target="https://indi.to/6DMF6" TargetMode="External"/><Relationship Id="rId8" Type="http://schemas.openxmlformats.org/officeDocument/2006/relationships/slideLayout" Target="../slideLayouts/slideLayout5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22.png"/><Relationship Id="rId2" Type="http://schemas.openxmlformats.org/officeDocument/2006/relationships/hyperlink" Target="https://link.aps.org/doi/10.1103/PhysRevC.105.064912" TargetMode="External"/><Relationship Id="rId3" Type="http://schemas.openxmlformats.org/officeDocument/2006/relationships/hyperlink" Target="https://indi.to/vWGDX" TargetMode="External"/><Relationship Id="rId4" Type="http://schemas.openxmlformats.org/officeDocument/2006/relationships/hyperlink" Target="https://indi.to/tzR9T" TargetMode="External"/><Relationship Id="rId5" Type="http://schemas.openxmlformats.org/officeDocument/2006/relationships/image" Target="../media/image23.gif"/><Relationship Id="rId6" Type="http://schemas.openxmlformats.org/officeDocument/2006/relationships/image" Target="../media/image24.gif"/><Relationship Id="rId7" Type="http://schemas.openxmlformats.org/officeDocument/2006/relationships/slideLayout" Target="../slideLayouts/slideLayout3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25.png"/><Relationship Id="rId2" Type="http://schemas.openxmlformats.org/officeDocument/2006/relationships/image" Target="../media/image26.png"/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6" Type="http://schemas.openxmlformats.org/officeDocument/2006/relationships/hyperlink" Target="https://doi.org/10.1103/PhysRevC.107.024907" TargetMode="External"/><Relationship Id="rId7" Type="http://schemas.openxmlformats.org/officeDocument/2006/relationships/hyperlink" Target="http://www.nature.com/articles/s41567-018-0360-0" TargetMode="External"/><Relationship Id="rId8" Type="http://schemas.openxmlformats.org/officeDocument/2006/relationships/image" Target="../media/image30.gif"/><Relationship Id="rId9" Type="http://schemas.openxmlformats.org/officeDocument/2006/relationships/image" Target="../media/image31.gif"/><Relationship Id="rId10" Type="http://schemas.openxmlformats.org/officeDocument/2006/relationships/image" Target="../media/image32.gif"/><Relationship Id="rId11" Type="http://schemas.openxmlformats.org/officeDocument/2006/relationships/slideLayout" Target="../slideLayouts/slideLayout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33.png"/><Relationship Id="rId2" Type="http://schemas.openxmlformats.org/officeDocument/2006/relationships/image" Target="../media/image34.png"/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6" Type="http://schemas.openxmlformats.org/officeDocument/2006/relationships/hyperlink" Target="https://doi.org/10.1103/PhysRevC.107.024907" TargetMode="External"/><Relationship Id="rId7" Type="http://schemas.openxmlformats.org/officeDocument/2006/relationships/hyperlink" Target="https://www.nature.com/articles/s41567-018-0360-0" TargetMode="External"/><Relationship Id="rId8" Type="http://schemas.openxmlformats.org/officeDocument/2006/relationships/image" Target="../media/image38.gif"/><Relationship Id="rId9" Type="http://schemas.openxmlformats.org/officeDocument/2006/relationships/image" Target="../media/image39.gif"/><Relationship Id="rId10" Type="http://schemas.openxmlformats.org/officeDocument/2006/relationships/image" Target="../media/image40.gif"/><Relationship Id="rId11" Type="http://schemas.openxmlformats.org/officeDocument/2006/relationships/slideLayout" Target="../slideLayouts/slideLayout3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41.png"/><Relationship Id="rId2" Type="http://schemas.openxmlformats.org/officeDocument/2006/relationships/hyperlink" Target="https://doi.org/10.1103/PhysRevC.105.064902" TargetMode="External"/><Relationship Id="rId3" Type="http://schemas.openxmlformats.org/officeDocument/2006/relationships/hyperlink" Target="https://indi.to/6DMF6" TargetMode="External"/><Relationship Id="rId4" Type="http://schemas.openxmlformats.org/officeDocument/2006/relationships/image" Target="../media/image42.gif"/><Relationship Id="rId5" Type="http://schemas.openxmlformats.org/officeDocument/2006/relationships/slideLayout" Target="../slideLayouts/slideLayout3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43.png"/><Relationship Id="rId2" Type="http://schemas.openxmlformats.org/officeDocument/2006/relationships/image" Target="../media/image44.png"/><Relationship Id="rId3" Type="http://schemas.openxmlformats.org/officeDocument/2006/relationships/hyperlink" Target="https://arxiv.org/abs/2303.12899" TargetMode="External"/><Relationship Id="rId4" Type="http://schemas.openxmlformats.org/officeDocument/2006/relationships/hyperlink" Target="https://arxiv.org/abs/2303.12899" TargetMode="External"/><Relationship Id="rId5" Type="http://schemas.openxmlformats.org/officeDocument/2006/relationships/image" Target="../media/image45.png"/><Relationship Id="rId6" Type="http://schemas.openxmlformats.org/officeDocument/2006/relationships/image" Target="../media/image46.gif"/><Relationship Id="rId7" Type="http://schemas.openxmlformats.org/officeDocument/2006/relationships/image" Target="../media/image47.gif"/><Relationship Id="rId8" Type="http://schemas.openxmlformats.org/officeDocument/2006/relationships/hyperlink" Target="https://indi.to/6DMF6" TargetMode="External"/><Relationship Id="rId9" Type="http://schemas.openxmlformats.org/officeDocument/2006/relationships/slideLayout" Target="../slideLayouts/slideLayout3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48.png"/><Relationship Id="rId2" Type="http://schemas.openxmlformats.org/officeDocument/2006/relationships/hyperlink" Target="https://doi.org/10.1103/PhysRevC.105.064912" TargetMode="External"/><Relationship Id="rId3" Type="http://schemas.openxmlformats.org/officeDocument/2006/relationships/hyperlink" Target="https://indi.to/tzR9T" TargetMode="External"/><Relationship Id="rId4" Type="http://schemas.openxmlformats.org/officeDocument/2006/relationships/image" Target="../media/image49.gif"/><Relationship Id="rId5" Type="http://schemas.openxmlformats.org/officeDocument/2006/relationships/slideLayout" Target="../slideLayouts/slideLayout3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50.png"/><Relationship Id="rId2" Type="http://schemas.openxmlformats.org/officeDocument/2006/relationships/image" Target="../media/image51.png"/><Relationship Id="rId3" Type="http://schemas.openxmlformats.org/officeDocument/2006/relationships/image" Target="../media/image52.png"/><Relationship Id="rId4" Type="http://schemas.openxmlformats.org/officeDocument/2006/relationships/hyperlink" Target="https://doi.org/10.1103/PhysRevC.107.024914" TargetMode="External"/><Relationship Id="rId5" Type="http://schemas.openxmlformats.org/officeDocument/2006/relationships/hyperlink" Target="https://doi.org/10.1103/PhysRevC.107.024914" TargetMode="External"/><Relationship Id="rId6" Type="http://schemas.openxmlformats.org/officeDocument/2006/relationships/hyperlink" Target="https://indi.to/6DMF6" TargetMode="External"/><Relationship Id="rId7" Type="http://schemas.openxmlformats.org/officeDocument/2006/relationships/image" Target="../media/image53.gif"/><Relationship Id="rId8" Type="http://schemas.openxmlformats.org/officeDocument/2006/relationships/slideLayout" Target="../slideLayouts/slideLayout1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package" Target="../embeddings/oleObject1.xlsx"/><Relationship Id="rId3" Type="http://schemas.openxmlformats.org/officeDocument/2006/relationships/image" Target="../media/image11.emf"/><Relationship Id="rId4" Type="http://schemas.openxmlformats.org/officeDocument/2006/relationships/package" Target="../embeddings/oleObject2.xlsx"/><Relationship Id="rId5" Type="http://schemas.openxmlformats.org/officeDocument/2006/relationships/image" Target="../media/image12.emf"/><Relationship Id="rId6" Type="http://schemas.openxmlformats.org/officeDocument/2006/relationships/slideLayout" Target="../slideLayouts/slideLayout27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54.png"/><Relationship Id="rId2" Type="http://schemas.openxmlformats.org/officeDocument/2006/relationships/image" Target="../media/image55.png"/><Relationship Id="rId3" Type="http://schemas.openxmlformats.org/officeDocument/2006/relationships/hyperlink" Target="https://arxiv.org/abs/2203.17187" TargetMode="External"/><Relationship Id="rId4" Type="http://schemas.openxmlformats.org/officeDocument/2006/relationships/image" Target="../media/image56.png"/><Relationship Id="rId5" Type="http://schemas.openxmlformats.org/officeDocument/2006/relationships/hyperlink" Target="https://indi.to/6DMF6" TargetMode="External"/><Relationship Id="rId6" Type="http://schemas.openxmlformats.org/officeDocument/2006/relationships/image" Target="../media/image57.gif"/><Relationship Id="rId7" Type="http://schemas.openxmlformats.org/officeDocument/2006/relationships/image" Target="../media/image58.gif"/><Relationship Id="rId8" Type="http://schemas.openxmlformats.org/officeDocument/2006/relationships/image" Target="../media/image59.gif"/><Relationship Id="rId9" Type="http://schemas.openxmlformats.org/officeDocument/2006/relationships/slideLayout" Target="../slideLayouts/slideLayout1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60.png"/><Relationship Id="rId2" Type="http://schemas.openxmlformats.org/officeDocument/2006/relationships/image" Target="../media/image61.png"/><Relationship Id="rId3" Type="http://schemas.openxmlformats.org/officeDocument/2006/relationships/image" Target="../media/image62.png"/><Relationship Id="rId4" Type="http://schemas.openxmlformats.org/officeDocument/2006/relationships/hyperlink" Target="https://indi.to/6DMF6" TargetMode="External"/><Relationship Id="rId5" Type="http://schemas.openxmlformats.org/officeDocument/2006/relationships/slideLayout" Target="../slideLayouts/slideLayout3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63.png"/><Relationship Id="rId2" Type="http://schemas.openxmlformats.org/officeDocument/2006/relationships/image" Target="../media/image64.png"/><Relationship Id="rId3" Type="http://schemas.openxmlformats.org/officeDocument/2006/relationships/image" Target="../media/image65.gif"/><Relationship Id="rId4" Type="http://schemas.openxmlformats.org/officeDocument/2006/relationships/hyperlink" Target="https://indico.cern.ch/event/1139644/contributions/5541366/" TargetMode="External"/><Relationship Id="rId5" Type="http://schemas.openxmlformats.org/officeDocument/2006/relationships/slideLayout" Target="../slideLayouts/slideLayout1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66.png"/><Relationship Id="rId2" Type="http://schemas.openxmlformats.org/officeDocument/2006/relationships/image" Target="../media/image67.png"/><Relationship Id="rId3" Type="http://schemas.openxmlformats.org/officeDocument/2006/relationships/hyperlink" Target="https://indi.to/SLvSZ" TargetMode="External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23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68.png"/><Relationship Id="rId2" Type="http://schemas.openxmlformats.org/officeDocument/2006/relationships/image" Target="../media/image69.png"/><Relationship Id="rId3" Type="http://schemas.openxmlformats.org/officeDocument/2006/relationships/hyperlink" Target="https://indi.to/tzR9T" TargetMode="External"/><Relationship Id="rId4" Type="http://schemas.openxmlformats.org/officeDocument/2006/relationships/slideLayout" Target="../slideLayouts/slideLayout1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70.png"/><Relationship Id="rId2" Type="http://schemas.openxmlformats.org/officeDocument/2006/relationships/hyperlink" Target="https://indi.to/xnsS2" TargetMode="External"/><Relationship Id="rId3" Type="http://schemas.openxmlformats.org/officeDocument/2006/relationships/hyperlink" Target="https://indi.to/tzR9T" TargetMode="External"/><Relationship Id="rId4" Type="http://schemas.openxmlformats.org/officeDocument/2006/relationships/slideLayout" Target="../slideLayouts/slideLayout3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71.png"/><Relationship Id="rId2" Type="http://schemas.openxmlformats.org/officeDocument/2006/relationships/slideLayout" Target="../slideLayouts/slideLayout27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7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hyperlink" Target="https://indi.to/tzR9T" TargetMode="External"/><Relationship Id="rId2" Type="http://schemas.openxmlformats.org/officeDocument/2006/relationships/hyperlink" Target="https://indi.to/6DMF6" TargetMode="External"/><Relationship Id="rId3" Type="http://schemas.openxmlformats.org/officeDocument/2006/relationships/hyperlink" Target="https://indi.to/6DMF6" TargetMode="External"/><Relationship Id="rId4" Type="http://schemas.openxmlformats.org/officeDocument/2006/relationships/hyperlink" Target="https://indico.cern.ch/event/1139644/contributions/5541366/" TargetMode="External"/><Relationship Id="rId5" Type="http://schemas.openxmlformats.org/officeDocument/2006/relationships/hyperlink" Target="https://indico.cern.ch/event/1139644/contributions/5456424/" TargetMode="External"/><Relationship Id="rId6" Type="http://schemas.openxmlformats.org/officeDocument/2006/relationships/hyperlink" Target="https://indi.to/xJBJp" TargetMode="External"/><Relationship Id="rId7" Type="http://schemas.openxmlformats.org/officeDocument/2006/relationships/hyperlink" Target="https://indi.to/vWGDX" TargetMode="External"/><Relationship Id="rId8" Type="http://schemas.openxmlformats.org/officeDocument/2006/relationships/hyperlink" Target="https://indi.to/hRNfv" TargetMode="External"/><Relationship Id="rId9" Type="http://schemas.openxmlformats.org/officeDocument/2006/relationships/hyperlink" Target="https://indi.to/V788t" TargetMode="External"/><Relationship Id="rId10" Type="http://schemas.openxmlformats.org/officeDocument/2006/relationships/hyperlink" Target="https://indico.cern.ch/event/1139644/contributions/5456413/" TargetMode="External"/><Relationship Id="rId11" Type="http://schemas.openxmlformats.org/officeDocument/2006/relationships/hyperlink" Target="https://indico.cern.ch/event/1139644/contributions/5456505/" TargetMode="External"/><Relationship Id="rId12" Type="http://schemas.openxmlformats.org/officeDocument/2006/relationships/hyperlink" Target="https://indico.cern.ch/event/1139644/contributions/5456492/" TargetMode="External"/><Relationship Id="rId13" Type="http://schemas.openxmlformats.org/officeDocument/2006/relationships/hyperlink" Target="https://indi.to/SLvSZ" TargetMode="External"/><Relationship Id="rId14" Type="http://schemas.openxmlformats.org/officeDocument/2006/relationships/slideLayout" Target="../slideLayouts/slideLayout27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hyperlink" Target="https://doi.org/10.1103/PhysRevLett.130.251901" TargetMode="External"/><Relationship Id="rId2" Type="http://schemas.openxmlformats.org/officeDocument/2006/relationships/hyperlink" Target="https://doi.org/10.1103/PhysRevD.107.112004" TargetMode="External"/><Relationship Id="rId3" Type="http://schemas.openxmlformats.org/officeDocument/2006/relationships/hyperlink" Target="https://doi.org/10.1103/PhysRevD.107.052012" TargetMode="External"/><Relationship Id="rId4" Type="http://schemas.openxmlformats.org/officeDocument/2006/relationships/hyperlink" Target="https://doi.org/10.1103/PhysRevC.107.024907" TargetMode="External"/><Relationship Id="rId5" Type="http://schemas.openxmlformats.org/officeDocument/2006/relationships/hyperlink" Target="https://doi.org/10.1103/PhysRevC.107.024914" TargetMode="External"/><Relationship Id="rId6" Type="http://schemas.openxmlformats.org/officeDocument/2006/relationships/hyperlink" Target="https://doi.org/10.1103/PhysRevC.107.014907" TargetMode="External"/><Relationship Id="rId7" Type="http://schemas.openxmlformats.org/officeDocument/2006/relationships/hyperlink" Target="https://doi.org/10.1103/PhysRevC.106.014908" TargetMode="External"/><Relationship Id="rId8" Type="http://schemas.openxmlformats.org/officeDocument/2006/relationships/hyperlink" Target="https://doi.org/10.1103/PhysRevC.105.064912" TargetMode="External"/><Relationship Id="rId9" Type="http://schemas.openxmlformats.org/officeDocument/2006/relationships/hyperlink" Target="https://arxiv.org/abs/2303.12899" TargetMode="External"/><Relationship Id="rId10" Type="http://schemas.openxmlformats.org/officeDocument/2006/relationships/hyperlink" Target="https://arxiv.org/abs/2303.07191" TargetMode="External"/><Relationship Id="rId11" Type="http://schemas.openxmlformats.org/officeDocument/2006/relationships/hyperlink" Target="https://arxiv.org/abs/2203.17187" TargetMode="External"/><Relationship Id="rId12" Type="http://schemas.openxmlformats.org/officeDocument/2006/relationships/hyperlink" Target="https://arxiv.org/abs/2203.17058" TargetMode="External"/><Relationship Id="rId13" Type="http://schemas.openxmlformats.org/officeDocument/2006/relationships/hyperlink" Target="https://phys.org/news/2023-06-photons-positive-gluon-polarization.html" TargetMode="External"/><Relationship Id="rId14" Type="http://schemas.openxmlformats.org/officeDocument/2006/relationships/slideLayout" Target="../slideLayouts/slideLayout25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hyperlink" Target="https://indi.to/6DMF6" TargetMode="External"/><Relationship Id="rId2" Type="http://schemas.openxmlformats.org/officeDocument/2006/relationships/hyperlink" Target="https://indico.cern.ch/event/1139644/contributions/5456413/" TargetMode="External"/><Relationship Id="rId3" Type="http://schemas.openxmlformats.org/officeDocument/2006/relationships/hyperlink" Target="https://indi.to/6DMF6" TargetMode="External"/><Relationship Id="rId4" Type="http://schemas.openxmlformats.org/officeDocument/2006/relationships/hyperlink" Target="https://indi.to/tzR9T" TargetMode="External"/><Relationship Id="rId5" Type="http://schemas.openxmlformats.org/officeDocument/2006/relationships/hyperlink" Target="https://indi.to/tzR9T" TargetMode="External"/><Relationship Id="rId6" Type="http://schemas.openxmlformats.org/officeDocument/2006/relationships/hyperlink" Target="https://indi.to/vWGDX" TargetMode="External"/><Relationship Id="rId7" Type="http://schemas.openxmlformats.org/officeDocument/2006/relationships/hyperlink" Target="https://indi.to/SLvSZ" TargetMode="External"/><Relationship Id="rId8" Type="http://schemas.openxmlformats.org/officeDocument/2006/relationships/slideLayout" Target="../slideLayouts/slideLayout25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hyperlink" Target="https://indi.to/tzR9T" TargetMode="External"/><Relationship Id="rId2" Type="http://schemas.openxmlformats.org/officeDocument/2006/relationships/hyperlink" Target="https://indi.to/6DMF6" TargetMode="External"/><Relationship Id="rId3" Type="http://schemas.openxmlformats.org/officeDocument/2006/relationships/hyperlink" Target="https://indi.to/6DMF6" TargetMode="External"/><Relationship Id="rId4" Type="http://schemas.openxmlformats.org/officeDocument/2006/relationships/hyperlink" Target="https://indico.cern.ch/event/1139644/contributions/5541366/" TargetMode="External"/><Relationship Id="rId5" Type="http://schemas.openxmlformats.org/officeDocument/2006/relationships/hyperlink" Target="https://indico.cern.ch/event/1139644/contributions/5456424/" TargetMode="External"/><Relationship Id="rId6" Type="http://schemas.openxmlformats.org/officeDocument/2006/relationships/hyperlink" Target="https://indi.to/xJBJp" TargetMode="External"/><Relationship Id="rId7" Type="http://schemas.openxmlformats.org/officeDocument/2006/relationships/hyperlink" Target="https://indi.to/vWGDX" TargetMode="External"/><Relationship Id="rId8" Type="http://schemas.openxmlformats.org/officeDocument/2006/relationships/hyperlink" Target="https://indi.to/hRNfv" TargetMode="External"/><Relationship Id="rId9" Type="http://schemas.openxmlformats.org/officeDocument/2006/relationships/hyperlink" Target="https://indi.to/V788t" TargetMode="External"/><Relationship Id="rId10" Type="http://schemas.openxmlformats.org/officeDocument/2006/relationships/hyperlink" Target="https://indico.cern.ch/event/1139644/contributions/5456413/" TargetMode="External"/><Relationship Id="rId11" Type="http://schemas.openxmlformats.org/officeDocument/2006/relationships/hyperlink" Target="https://indico.cern.ch/event/1139644/contributions/5456505/" TargetMode="External"/><Relationship Id="rId12" Type="http://schemas.openxmlformats.org/officeDocument/2006/relationships/hyperlink" Target="https://indico.cern.ch/event/1139644/contributions/5456492/" TargetMode="External"/><Relationship Id="rId13" Type="http://schemas.openxmlformats.org/officeDocument/2006/relationships/hyperlink" Target="https://indi.to/SLvSZ" TargetMode="External"/><Relationship Id="rId14" Type="http://schemas.openxmlformats.org/officeDocument/2006/relationships/slideLayout" Target="../slideLayouts/slideLayout27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3.png"/><Relationship Id="rId2" Type="http://schemas.openxmlformats.org/officeDocument/2006/relationships/hyperlink" Target="https://indi.to/tzR9T" TargetMode="External"/><Relationship Id="rId3" Type="http://schemas.openxmlformats.org/officeDocument/2006/relationships/hyperlink" Target="https://indi.to/vWGDX" TargetMode="External"/><Relationship Id="rId4" Type="http://schemas.openxmlformats.org/officeDocument/2006/relationships/slideLayout" Target="../slideLayouts/slideLayout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4.png"/><Relationship Id="rId2" Type="http://schemas.openxmlformats.org/officeDocument/2006/relationships/hyperlink" Target="https://indi.to/vWGDX" TargetMode="External"/><Relationship Id="rId3" Type="http://schemas.openxmlformats.org/officeDocument/2006/relationships/hyperlink" Target="https://indi.to/tzR9T" TargetMode="External"/><Relationship Id="rId4" Type="http://schemas.openxmlformats.org/officeDocument/2006/relationships/slideLayout" Target="../slideLayouts/slideLayout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5.png"/><Relationship Id="rId2" Type="http://schemas.openxmlformats.org/officeDocument/2006/relationships/hyperlink" Target="https://indi.to/vWGDX" TargetMode="External"/><Relationship Id="rId3" Type="http://schemas.openxmlformats.org/officeDocument/2006/relationships/hyperlink" Target="https://indi.to/tzR9T" TargetMode="External"/><Relationship Id="rId4" Type="http://schemas.openxmlformats.org/officeDocument/2006/relationships/slideLayout" Target="../slideLayouts/slideLayout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260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  <p:pic>
        <p:nvPicPr>
          <p:cNvPr id="261" name="" descr=""/>
          <p:cNvPicPr/>
          <p:nvPr/>
        </p:nvPicPr>
        <p:blipFill>
          <a:blip r:embed="rId1"/>
          <a:stretch/>
        </p:blipFill>
        <p:spPr>
          <a:xfrm>
            <a:off x="1800" y="1800"/>
            <a:ext cx="10076760" cy="6702480"/>
          </a:xfrm>
          <a:prstGeom prst="rect">
            <a:avLst/>
          </a:prstGeom>
          <a:ln w="0">
            <a:noFill/>
          </a:ln>
        </p:spPr>
      </p:pic>
      <p:sp>
        <p:nvSpPr>
          <p:cNvPr id="262" name=""/>
          <p:cNvSpPr/>
          <p:nvPr/>
        </p:nvSpPr>
        <p:spPr>
          <a:xfrm>
            <a:off x="3922200" y="-34200"/>
            <a:ext cx="6172200" cy="1369800"/>
          </a:xfrm>
          <a:prstGeom prst="rect">
            <a:avLst/>
          </a:prstGeom>
          <a:solidFill>
            <a:srgbClr val="ffffff">
              <a:alpha val="80000"/>
            </a:srgbClr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63" name=""/>
          <p:cNvSpPr txBox="1"/>
          <p:nvPr/>
        </p:nvSpPr>
        <p:spPr>
          <a:xfrm>
            <a:off x="3983400" y="97200"/>
            <a:ext cx="6039000" cy="10274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algn="ctr">
              <a:buNone/>
            </a:pPr>
            <a:r>
              <a:rPr b="0" lang="en-US" sz="4800" spc="-1" strike="noStrike">
                <a:solidFill>
                  <a:srgbClr val="0000ff"/>
                </a:solidFill>
                <a:latin typeface="Arial"/>
              </a:rPr>
              <a:t>Results from PHENIX</a:t>
            </a:r>
            <a:endParaRPr b="0" lang="en-US" sz="4800" spc="-1" strike="noStrike">
              <a:latin typeface="Arial"/>
            </a:endParaRPr>
          </a:p>
          <a:p>
            <a:pPr algn="ctr">
              <a:buNone/>
            </a:pPr>
            <a:r>
              <a:rPr b="0" lang="en-US" sz="1800" spc="-1" strike="noStrike">
                <a:solidFill>
                  <a:srgbClr val="0000ff"/>
                </a:solidFill>
                <a:latin typeface="Arial"/>
              </a:rPr>
              <a:t>Christine Nattrass (University of Tennessee, Knoxville)</a:t>
            </a:r>
            <a:endParaRPr b="0" lang="en-US" sz="1800" spc="-1" strike="noStrike">
              <a:latin typeface="Arial"/>
            </a:endParaRPr>
          </a:p>
        </p:txBody>
      </p:sp>
      <p:pic>
        <p:nvPicPr>
          <p:cNvPr id="264" name="" descr=""/>
          <p:cNvPicPr/>
          <p:nvPr/>
        </p:nvPicPr>
        <p:blipFill>
          <a:blip r:embed="rId2"/>
          <a:stretch/>
        </p:blipFill>
        <p:spPr>
          <a:xfrm>
            <a:off x="573840" y="6095160"/>
            <a:ext cx="9524520" cy="24094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7" name=""/>
          <p:cNvGrpSpPr/>
          <p:nvPr/>
        </p:nvGrpSpPr>
        <p:grpSpPr>
          <a:xfrm>
            <a:off x="239400" y="815400"/>
            <a:ext cx="9601200" cy="2999160"/>
            <a:chOff x="239400" y="815400"/>
            <a:chExt cx="9601200" cy="2999160"/>
          </a:xfrm>
        </p:grpSpPr>
        <p:grpSp>
          <p:nvGrpSpPr>
            <p:cNvPr id="348" name="Group 2"/>
            <p:cNvGrpSpPr/>
            <p:nvPr/>
          </p:nvGrpSpPr>
          <p:grpSpPr>
            <a:xfrm>
              <a:off x="239400" y="815400"/>
              <a:ext cx="6506280" cy="2987640"/>
              <a:chOff x="239400" y="815400"/>
              <a:chExt cx="6506280" cy="2987640"/>
            </a:xfrm>
          </p:grpSpPr>
          <p:pic>
            <p:nvPicPr>
              <p:cNvPr id="349" name="plot8.pdf 1" descr="plot8.pdf"/>
              <p:cNvPicPr/>
              <p:nvPr/>
            </p:nvPicPr>
            <p:blipFill>
              <a:blip r:embed="rId1"/>
              <a:stretch/>
            </p:blipFill>
            <p:spPr>
              <a:xfrm>
                <a:off x="239400" y="815400"/>
                <a:ext cx="3326040" cy="2961720"/>
              </a:xfrm>
              <a:prstGeom prst="rect">
                <a:avLst/>
              </a:prstGeom>
              <a:ln w="12600">
                <a:noFill/>
              </a:ln>
            </p:spPr>
          </p:pic>
          <p:pic>
            <p:nvPicPr>
              <p:cNvPr id="350" name="plot4.pdf 1" descr="plot4.pdf"/>
              <p:cNvPicPr/>
              <p:nvPr/>
            </p:nvPicPr>
            <p:blipFill>
              <a:blip r:embed="rId2"/>
              <a:srcRect l="0" t="6590" r="6603" b="0"/>
              <a:stretch/>
            </p:blipFill>
            <p:spPr>
              <a:xfrm>
                <a:off x="3453120" y="993600"/>
                <a:ext cx="3292560" cy="2809440"/>
              </a:xfrm>
              <a:prstGeom prst="rect">
                <a:avLst/>
              </a:prstGeom>
              <a:ln w="12600">
                <a:noFill/>
              </a:ln>
            </p:spPr>
          </p:pic>
          <p:pic>
            <p:nvPicPr>
              <p:cNvPr id="351" name="watermark.pdf 2" descr="watermark.pdf"/>
              <p:cNvPicPr/>
              <p:nvPr/>
            </p:nvPicPr>
            <p:blipFill>
              <a:blip r:embed="rId3"/>
              <a:stretch/>
            </p:blipFill>
            <p:spPr>
              <a:xfrm>
                <a:off x="779400" y="1531440"/>
                <a:ext cx="664200" cy="353520"/>
              </a:xfrm>
              <a:prstGeom prst="rect">
                <a:avLst/>
              </a:prstGeom>
              <a:ln w="12600">
                <a:noFill/>
              </a:ln>
            </p:spPr>
          </p:pic>
          <p:pic>
            <p:nvPicPr>
              <p:cNvPr id="352" name="watermark.pdf 3" descr="watermark.pdf"/>
              <p:cNvPicPr/>
              <p:nvPr/>
            </p:nvPicPr>
            <p:blipFill>
              <a:blip r:embed="rId4"/>
              <a:stretch/>
            </p:blipFill>
            <p:spPr>
              <a:xfrm>
                <a:off x="3969360" y="1531440"/>
                <a:ext cx="659880" cy="351000"/>
              </a:xfrm>
              <a:prstGeom prst="rect">
                <a:avLst/>
              </a:prstGeom>
              <a:ln w="12600">
                <a:noFill/>
              </a:ln>
            </p:spPr>
          </p:pic>
        </p:grpSp>
        <p:grpSp>
          <p:nvGrpSpPr>
            <p:cNvPr id="353" name="Group 7"/>
            <p:cNvGrpSpPr/>
            <p:nvPr/>
          </p:nvGrpSpPr>
          <p:grpSpPr>
            <a:xfrm>
              <a:off x="6716160" y="980640"/>
              <a:ext cx="3124440" cy="2833920"/>
              <a:chOff x="6716160" y="980640"/>
              <a:chExt cx="3124440" cy="2833920"/>
            </a:xfrm>
          </p:grpSpPr>
          <p:pic>
            <p:nvPicPr>
              <p:cNvPr id="354" name="plot7.pdf 1" descr="plot7.pdf"/>
              <p:cNvPicPr/>
              <p:nvPr/>
            </p:nvPicPr>
            <p:blipFill>
              <a:blip r:embed="rId5"/>
              <a:srcRect l="0" t="7035" r="4953" b="0"/>
              <a:stretch/>
            </p:blipFill>
            <p:spPr>
              <a:xfrm>
                <a:off x="6716160" y="980640"/>
                <a:ext cx="3124440" cy="2833920"/>
              </a:xfrm>
              <a:prstGeom prst="rect">
                <a:avLst/>
              </a:prstGeom>
              <a:ln w="12600">
                <a:noFill/>
              </a:ln>
            </p:spPr>
          </p:pic>
          <p:pic>
            <p:nvPicPr>
              <p:cNvPr id="355" name="watermark.pdf 5" descr="watermark.pdf"/>
              <p:cNvPicPr/>
              <p:nvPr/>
            </p:nvPicPr>
            <p:blipFill>
              <a:blip r:embed="rId6"/>
              <a:stretch/>
            </p:blipFill>
            <p:spPr>
              <a:xfrm>
                <a:off x="7466040" y="1173960"/>
                <a:ext cx="612360" cy="325800"/>
              </a:xfrm>
              <a:prstGeom prst="rect">
                <a:avLst/>
              </a:prstGeom>
              <a:ln w="12600">
                <a:noFill/>
              </a:ln>
            </p:spPr>
          </p:pic>
        </p:grpSp>
      </p:grpSp>
      <p:sp>
        <p:nvSpPr>
          <p:cNvPr id="356" name="PlaceHolder 1"/>
          <p:cNvSpPr>
            <a:spLocks noGrp="1"/>
          </p:cNvSpPr>
          <p:nvPr>
            <p:ph type="title"/>
          </p:nvPr>
        </p:nvSpPr>
        <p:spPr>
          <a:xfrm>
            <a:off x="504360" y="1044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en-US" sz="4400" spc="-1" strike="noStrike">
                <a:latin typeface="Arial"/>
                <a:ea typeface="Arial"/>
              </a:rPr>
              <a:t>Dilepton invariant mass</a:t>
            </a:r>
            <a:endParaRPr b="0" lang="en-US" sz="4400" spc="-1" strike="noStrike">
              <a:latin typeface="Arial"/>
            </a:endParaRPr>
          </a:p>
        </p:txBody>
      </p:sp>
      <p:grpSp>
        <p:nvGrpSpPr>
          <p:cNvPr id="357" name=""/>
          <p:cNvGrpSpPr/>
          <p:nvPr/>
        </p:nvGrpSpPr>
        <p:grpSpPr>
          <a:xfrm>
            <a:off x="143280" y="218520"/>
            <a:ext cx="595080" cy="443520"/>
            <a:chOff x="143280" y="218520"/>
            <a:chExt cx="595080" cy="443520"/>
          </a:xfrm>
        </p:grpSpPr>
        <p:grpSp>
          <p:nvGrpSpPr>
            <p:cNvPr id="358" name=""/>
            <p:cNvGrpSpPr/>
            <p:nvPr/>
          </p:nvGrpSpPr>
          <p:grpSpPr>
            <a:xfrm>
              <a:off x="145440" y="218520"/>
              <a:ext cx="559800" cy="91800"/>
              <a:chOff x="145440" y="218520"/>
              <a:chExt cx="559800" cy="91800"/>
            </a:xfrm>
          </p:grpSpPr>
          <p:sp>
            <p:nvSpPr>
              <p:cNvPr id="359" name=""/>
              <p:cNvSpPr/>
              <p:nvPr/>
            </p:nvSpPr>
            <p:spPr>
              <a:xfrm>
                <a:off x="145440" y="218520"/>
                <a:ext cx="91440" cy="91440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360" name=""/>
              <p:cNvSpPr/>
              <p:nvPr/>
            </p:nvSpPr>
            <p:spPr>
              <a:xfrm>
                <a:off x="613800" y="218880"/>
                <a:ext cx="91440" cy="91440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361" name=""/>
              <p:cNvSpPr/>
              <p:nvPr/>
            </p:nvSpPr>
            <p:spPr>
              <a:xfrm>
                <a:off x="181440" y="267120"/>
                <a:ext cx="228600" cy="0"/>
              </a:xfrm>
              <a:prstGeom prst="line">
                <a:avLst/>
              </a:prstGeom>
              <a:ln w="0">
                <a:solidFill>
                  <a:srgbClr val="0000ff"/>
                </a:solidFill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362" name=""/>
              <p:cNvSpPr/>
              <p:nvPr/>
            </p:nvSpPr>
            <p:spPr>
              <a:xfrm flipH="1">
                <a:off x="433080" y="267120"/>
                <a:ext cx="228600" cy="0"/>
              </a:xfrm>
              <a:prstGeom prst="line">
                <a:avLst/>
              </a:prstGeom>
              <a:ln w="0">
                <a:solidFill>
                  <a:srgbClr val="0000ff"/>
                </a:solidFill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sp>
          <p:nvSpPr>
            <p:cNvPr id="363" name=""/>
            <p:cNvSpPr txBox="1"/>
            <p:nvPr/>
          </p:nvSpPr>
          <p:spPr>
            <a:xfrm>
              <a:off x="143280" y="315720"/>
              <a:ext cx="595080" cy="346320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rIns="90000" tIns="45000" bIns="45000" anchor="t">
              <a:noAutofit/>
            </a:bodyPr>
            <a:p>
              <a:r>
                <a:rPr b="1" lang="en-US" sz="1800" spc="-1" strike="noStrike">
                  <a:solidFill>
                    <a:srgbClr val="0000ff"/>
                  </a:solidFill>
                  <a:latin typeface="Arial"/>
                </a:rPr>
                <a:t>p+p</a:t>
              </a:r>
              <a:endParaRPr b="0" lang="en-US" sz="1800" spc="-1" strike="noStrike">
                <a:latin typeface="Arial"/>
              </a:endParaRPr>
            </a:p>
          </p:txBody>
        </p:sp>
      </p:grpSp>
      <p:sp>
        <p:nvSpPr>
          <p:cNvPr id="364" name=""/>
          <p:cNvSpPr txBox="1"/>
          <p:nvPr/>
        </p:nvSpPr>
        <p:spPr>
          <a:xfrm>
            <a:off x="509760" y="4083120"/>
            <a:ext cx="8917200" cy="7974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en-US" sz="2500" spc="-1" strike="noStrike">
                <a:latin typeface="Arial"/>
                <a:ea typeface="Noto Sans CJK SC"/>
              </a:rPr>
              <a:t>Measurements of </a:t>
            </a:r>
            <a:r>
              <a:rPr b="0" lang="en-US" sz="2500" spc="-1" strike="noStrike">
                <a:latin typeface="Arial"/>
              </a:rPr>
              <a:t>intermediate mass dilepton pairs</a:t>
            </a:r>
            <a:endParaRPr b="0" lang="en-US" sz="2500" spc="-1" strike="noStrike">
              <a:latin typeface="Arial"/>
            </a:endParaRPr>
          </a:p>
          <a:p>
            <a:r>
              <a:rPr b="0" lang="en-US" sz="2500" spc="-1" strike="noStrike">
                <a:latin typeface="Arial"/>
              </a:rPr>
              <a:t>Separation from semi-leptonic decay and prompt pairs</a:t>
            </a:r>
            <a:endParaRPr b="0" lang="en-US" sz="2500" spc="-1" strike="noStrike">
              <a:latin typeface="Arial"/>
            </a:endParaRPr>
          </a:p>
        </p:txBody>
      </p:sp>
      <p:sp>
        <p:nvSpPr>
          <p:cNvPr id="365" name=""/>
          <p:cNvSpPr txBox="1"/>
          <p:nvPr/>
        </p:nvSpPr>
        <p:spPr>
          <a:xfrm>
            <a:off x="3805200" y="781560"/>
            <a:ext cx="2693160" cy="274680"/>
          </a:xfrm>
          <a:prstGeom prst="rect">
            <a:avLst/>
          </a:prstGeom>
          <a:solidFill>
            <a:srgbClr val="f0e68c"/>
          </a:solidFill>
          <a:ln w="0">
            <a:noFill/>
          </a:ln>
        </p:spPr>
        <p:txBody>
          <a:bodyPr lIns="90000" rIns="90000" tIns="45000" bIns="45000" anchor="t">
            <a:noAutofit/>
          </a:bodyPr>
          <a:p>
            <a:pPr algn="ctr">
              <a:buNone/>
            </a:pPr>
            <a:r>
              <a:rPr b="1" lang="en-US" sz="1300" spc="-1" strike="noStrike">
                <a:solidFill>
                  <a:srgbClr val="dc143c"/>
                </a:solidFill>
                <a:latin typeface="Arial"/>
                <a:hlinkClick r:id="rId7"/>
              </a:rPr>
              <a:t>Talk</a:t>
            </a:r>
            <a:r>
              <a:rPr b="0" lang="en-US" sz="1300" spc="-1" strike="noStrike">
                <a:latin typeface="Arial"/>
              </a:rPr>
              <a:t> Tues. 15:30 Vassu Doomra</a:t>
            </a:r>
            <a:endParaRPr b="0" lang="en-US" sz="1300" spc="-1" strike="noStrike">
              <a:latin typeface="Arial"/>
            </a:endParaRPr>
          </a:p>
        </p:txBody>
      </p:sp>
      <p:sp>
        <p:nvSpPr>
          <p:cNvPr id="366" name=""/>
          <p:cNvSpPr txBox="1"/>
          <p:nvPr/>
        </p:nvSpPr>
        <p:spPr>
          <a:xfrm>
            <a:off x="576000" y="3146040"/>
            <a:ext cx="1814760" cy="330840"/>
          </a:xfrm>
          <a:prstGeom prst="rect">
            <a:avLst/>
          </a:prstGeom>
          <a:solidFill>
            <a:srgbClr val="ffff00"/>
          </a:solidFill>
          <a:ln w="29160">
            <a:solidFill>
              <a:srgbClr val="000000"/>
            </a:solidFill>
            <a:round/>
          </a:ln>
        </p:spPr>
        <p:txBody>
          <a:bodyPr lIns="104400" rIns="104400" tIns="59400" bIns="59400" anchor="t">
            <a:noAutofit/>
          </a:bodyPr>
          <a:p>
            <a:pPr algn="ctr">
              <a:buNone/>
            </a:pPr>
            <a:r>
              <a:rPr b="1" lang="en-US" sz="1500" spc="-1" strike="noStrike">
                <a:solidFill>
                  <a:srgbClr val="000000"/>
                </a:solidFill>
                <a:latin typeface="Arial"/>
              </a:rPr>
              <a:t>New for QM 2023</a:t>
            </a:r>
            <a:endParaRPr b="0" lang="en-US" sz="15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7" name=""/>
          <p:cNvGrpSpPr/>
          <p:nvPr/>
        </p:nvGrpSpPr>
        <p:grpSpPr>
          <a:xfrm>
            <a:off x="1820160" y="1354680"/>
            <a:ext cx="7365600" cy="2971080"/>
            <a:chOff x="1820160" y="1354680"/>
            <a:chExt cx="7365600" cy="2971080"/>
          </a:xfrm>
        </p:grpSpPr>
        <p:grpSp>
          <p:nvGrpSpPr>
            <p:cNvPr id="368" name=""/>
            <p:cNvGrpSpPr/>
            <p:nvPr/>
          </p:nvGrpSpPr>
          <p:grpSpPr>
            <a:xfrm>
              <a:off x="1820160" y="1354680"/>
              <a:ext cx="7365600" cy="2971080"/>
              <a:chOff x="1820160" y="1354680"/>
              <a:chExt cx="7365600" cy="2971080"/>
            </a:xfrm>
          </p:grpSpPr>
          <p:grpSp>
            <p:nvGrpSpPr>
              <p:cNvPr id="369" name=""/>
              <p:cNvGrpSpPr/>
              <p:nvPr/>
            </p:nvGrpSpPr>
            <p:grpSpPr>
              <a:xfrm>
                <a:off x="2955600" y="1354680"/>
                <a:ext cx="4956840" cy="1828800"/>
                <a:chOff x="2955600" y="1354680"/>
                <a:chExt cx="4956840" cy="1828800"/>
              </a:xfrm>
            </p:grpSpPr>
            <p:sp>
              <p:nvSpPr>
                <p:cNvPr id="370" name=""/>
                <p:cNvSpPr/>
                <p:nvPr/>
              </p:nvSpPr>
              <p:spPr>
                <a:xfrm flipH="1">
                  <a:off x="2955600" y="2038320"/>
                  <a:ext cx="457200" cy="457200"/>
                </a:xfrm>
                <a:prstGeom prst="ellipse">
                  <a:avLst/>
                </a:prstGeom>
                <a:solidFill>
                  <a:srgbClr val="0000ff"/>
                </a:solidFill>
                <a:ln w="0">
                  <a:solidFill>
                    <a:srgbClr val="0000ff"/>
                  </a:solidFill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371" name=""/>
                <p:cNvSpPr/>
                <p:nvPr/>
              </p:nvSpPr>
              <p:spPr>
                <a:xfrm flipH="1">
                  <a:off x="5275800" y="2283840"/>
                  <a:ext cx="1723320" cy="0"/>
                </a:xfrm>
                <a:prstGeom prst="line">
                  <a:avLst/>
                </a:prstGeom>
                <a:ln w="76320">
                  <a:solidFill>
                    <a:srgbClr val="c9211e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372" name=""/>
                <p:cNvSpPr/>
                <p:nvPr/>
              </p:nvSpPr>
              <p:spPr>
                <a:xfrm>
                  <a:off x="3378960" y="2283840"/>
                  <a:ext cx="1723320" cy="0"/>
                </a:xfrm>
                <a:prstGeom prst="line">
                  <a:avLst/>
                </a:prstGeom>
                <a:ln w="76320">
                  <a:solidFill>
                    <a:srgbClr val="0000ff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373" name=""/>
                <p:cNvSpPr/>
                <p:nvPr/>
              </p:nvSpPr>
              <p:spPr>
                <a:xfrm flipH="1">
                  <a:off x="6083640" y="1354680"/>
                  <a:ext cx="1828800" cy="1828800"/>
                </a:xfrm>
                <a:prstGeom prst="ellipse">
                  <a:avLst/>
                </a:prstGeom>
                <a:solidFill>
                  <a:srgbClr val="c9211e"/>
                </a:solidFill>
                <a:ln w="0">
                  <a:solidFill>
                    <a:srgbClr val="0000ff"/>
                  </a:solidFill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</p:grpSp>
          <p:sp>
            <p:nvSpPr>
              <p:cNvPr id="374" name=""/>
              <p:cNvSpPr txBox="1"/>
              <p:nvPr/>
            </p:nvSpPr>
            <p:spPr>
              <a:xfrm>
                <a:off x="4816440" y="3179880"/>
                <a:ext cx="4369320" cy="799200"/>
              </a:xfrm>
              <a:prstGeom prst="rect">
                <a:avLst/>
              </a:prstGeom>
              <a:noFill/>
              <a:ln w="0">
                <a:noFill/>
              </a:ln>
            </p:spPr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  <a:buNone/>
                </a:pPr>
                <a:r>
                  <a:rPr b="1" lang="en-US" sz="5000" spc="-1" strike="noStrike">
                    <a:solidFill>
                      <a:srgbClr val="0000ff"/>
                    </a:solidFill>
                    <a:latin typeface="Arial"/>
                    <a:ea typeface="Noto Sans CJK SC"/>
                  </a:rPr>
                  <a:t>+</a:t>
                </a:r>
                <a:r>
                  <a:rPr b="1" lang="en-US" sz="5000" spc="-1" strike="noStrike">
                    <a:solidFill>
                      <a:srgbClr val="c9211e"/>
                    </a:solidFill>
                    <a:latin typeface="Arial"/>
                  </a:rPr>
                  <a:t>Au</a:t>
                </a:r>
                <a:endParaRPr b="0" lang="en-US" sz="5000" spc="-1" strike="noStrike">
                  <a:latin typeface="Arial"/>
                </a:endParaRPr>
              </a:p>
            </p:txBody>
          </p:sp>
          <p:sp>
            <p:nvSpPr>
              <p:cNvPr id="375" name=""/>
              <p:cNvSpPr txBox="1"/>
              <p:nvPr/>
            </p:nvSpPr>
            <p:spPr>
              <a:xfrm>
                <a:off x="1820160" y="2817720"/>
                <a:ext cx="3142080" cy="1508040"/>
              </a:xfrm>
              <a:prstGeom prst="rect">
                <a:avLst/>
              </a:prstGeom>
              <a:noFill/>
              <a:ln w="0">
                <a:noFill/>
              </a:ln>
            </p:spPr>
            <p:txBody>
              <a:bodyPr lIns="90000" rIns="90000" tIns="45000" bIns="45000" anchor="t">
                <a:noAutofit/>
              </a:bodyPr>
              <a:p>
                <a:pPr algn="r">
                  <a:buNone/>
                </a:pPr>
                <a:r>
                  <a:rPr b="1" lang="en-US" sz="5000" spc="-1" strike="noStrike">
                    <a:solidFill>
                      <a:srgbClr val="0000ff"/>
                    </a:solidFill>
                    <a:latin typeface="Arial"/>
                    <a:ea typeface="Noto Sans CJK SC"/>
                  </a:rPr>
                  <a:t>p,d,</a:t>
                </a:r>
                <a:br>
                  <a:rPr sz="5000"/>
                </a:br>
                <a:r>
                  <a:rPr b="1" lang="en-US" sz="5000" spc="-1" strike="noStrike" baseline="33000">
                    <a:solidFill>
                      <a:srgbClr val="0000ff"/>
                    </a:solidFill>
                    <a:latin typeface="Arial"/>
                    <a:ea typeface="Noto Sans CJK SC"/>
                  </a:rPr>
                  <a:t>3</a:t>
                </a:r>
                <a:r>
                  <a:rPr b="1" lang="en-US" sz="5000" spc="-1" strike="noStrike">
                    <a:solidFill>
                      <a:srgbClr val="0000ff"/>
                    </a:solidFill>
                    <a:latin typeface="Arial"/>
                    <a:ea typeface="Noto Sans CJK SC"/>
                  </a:rPr>
                  <a:t>He,Al</a:t>
                </a:r>
                <a:endParaRPr b="0" lang="en-US" sz="5000" spc="-1" strike="noStrike">
                  <a:latin typeface="Arial"/>
                </a:endParaRPr>
              </a:p>
            </p:txBody>
          </p:sp>
        </p:grp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PlaceHolder 1"/>
          <p:cNvSpPr>
            <a:spLocks noGrp="1"/>
          </p:cNvSpPr>
          <p:nvPr>
            <p:ph type="title"/>
          </p:nvPr>
        </p:nvSpPr>
        <p:spPr>
          <a:xfrm>
            <a:off x="504000" y="10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en-US" sz="4400" spc="-1" strike="noStrike">
                <a:latin typeface="Arial"/>
                <a:ea typeface="Arial"/>
              </a:rPr>
              <a:t>ψ(2s) to J/</a:t>
            </a:r>
            <a:r>
              <a:rPr b="0" lang="en-US" sz="4400" spc="-1" strike="noStrike">
                <a:latin typeface="Arial"/>
                <a:ea typeface="Arial"/>
              </a:rPr>
              <a:t>ψ ratio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377" name="PlaceHolder 2"/>
          <p:cNvSpPr>
            <a:spLocks noGrp="1"/>
          </p:cNvSpPr>
          <p:nvPr>
            <p:ph/>
          </p:nvPr>
        </p:nvSpPr>
        <p:spPr>
          <a:xfrm>
            <a:off x="-17640" y="4356000"/>
            <a:ext cx="10068120" cy="1022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9000"/>
          </a:bodyPr>
          <a:p>
            <a:pPr marL="432000" indent="-324000">
              <a:spcBef>
                <a:spcPts val="36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000" spc="-1" strike="noStrike">
                <a:latin typeface="Arial"/>
                <a:ea typeface="Arial"/>
              </a:rPr>
              <a:t>ψ(2s) to J/</a:t>
            </a:r>
            <a:r>
              <a:rPr b="0" lang="en-US" sz="3000" spc="-1" strike="noStrike">
                <a:latin typeface="Arial"/>
                <a:ea typeface="Arial"/>
              </a:rPr>
              <a:t>ψ ratios</a:t>
            </a:r>
            <a:r>
              <a:rPr b="0" lang="en-US" sz="3000" spc="-1" strike="noStrike">
                <a:latin typeface="Arial"/>
              </a:rPr>
              <a:t> p+p at RHIC, LHC show no clear energy dependence </a:t>
            </a:r>
            <a:endParaRPr b="0" lang="en-US" sz="3000" spc="-1" strike="noStrike">
              <a:latin typeface="Arial"/>
            </a:endParaRPr>
          </a:p>
          <a:p>
            <a:pPr marL="432000" indent="-324000">
              <a:spcBef>
                <a:spcPts val="36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000" spc="-1" strike="noStrike">
                <a:latin typeface="Arial"/>
              </a:rPr>
              <a:t>Suggests final state effects at backward rapidity</a:t>
            </a:r>
            <a:endParaRPr b="0" lang="en-US" sz="3000" spc="-1" strike="noStrike">
              <a:latin typeface="Arial"/>
            </a:endParaRPr>
          </a:p>
        </p:txBody>
      </p:sp>
      <p:pic>
        <p:nvPicPr>
          <p:cNvPr id="378" name="" descr=""/>
          <p:cNvPicPr/>
          <p:nvPr/>
        </p:nvPicPr>
        <p:blipFill>
          <a:blip r:embed="rId1"/>
          <a:stretch/>
        </p:blipFill>
        <p:spPr>
          <a:xfrm>
            <a:off x="462600" y="767520"/>
            <a:ext cx="9154800" cy="3531240"/>
          </a:xfrm>
          <a:prstGeom prst="rect">
            <a:avLst/>
          </a:prstGeom>
          <a:ln w="0">
            <a:noFill/>
          </a:ln>
        </p:spPr>
      </p:pic>
      <p:grpSp>
        <p:nvGrpSpPr>
          <p:cNvPr id="379" name=""/>
          <p:cNvGrpSpPr/>
          <p:nvPr/>
        </p:nvGrpSpPr>
        <p:grpSpPr>
          <a:xfrm>
            <a:off x="142920" y="77040"/>
            <a:ext cx="595080" cy="443520"/>
            <a:chOff x="142920" y="77040"/>
            <a:chExt cx="595080" cy="443520"/>
          </a:xfrm>
        </p:grpSpPr>
        <p:grpSp>
          <p:nvGrpSpPr>
            <p:cNvPr id="380" name=""/>
            <p:cNvGrpSpPr/>
            <p:nvPr/>
          </p:nvGrpSpPr>
          <p:grpSpPr>
            <a:xfrm>
              <a:off x="145080" y="77040"/>
              <a:ext cx="559800" cy="91800"/>
              <a:chOff x="145080" y="77040"/>
              <a:chExt cx="559800" cy="91800"/>
            </a:xfrm>
          </p:grpSpPr>
          <p:sp>
            <p:nvSpPr>
              <p:cNvPr id="381" name=""/>
              <p:cNvSpPr/>
              <p:nvPr/>
            </p:nvSpPr>
            <p:spPr>
              <a:xfrm>
                <a:off x="145080" y="77040"/>
                <a:ext cx="91440" cy="91440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382" name=""/>
              <p:cNvSpPr/>
              <p:nvPr/>
            </p:nvSpPr>
            <p:spPr>
              <a:xfrm>
                <a:off x="613440" y="77400"/>
                <a:ext cx="91440" cy="91440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383" name=""/>
              <p:cNvSpPr/>
              <p:nvPr/>
            </p:nvSpPr>
            <p:spPr>
              <a:xfrm>
                <a:off x="181080" y="125640"/>
                <a:ext cx="228600" cy="0"/>
              </a:xfrm>
              <a:prstGeom prst="line">
                <a:avLst/>
              </a:prstGeom>
              <a:ln w="0">
                <a:solidFill>
                  <a:srgbClr val="0000ff"/>
                </a:solidFill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384" name=""/>
              <p:cNvSpPr/>
              <p:nvPr/>
            </p:nvSpPr>
            <p:spPr>
              <a:xfrm flipH="1">
                <a:off x="432720" y="125640"/>
                <a:ext cx="228600" cy="0"/>
              </a:xfrm>
              <a:prstGeom prst="line">
                <a:avLst/>
              </a:prstGeom>
              <a:ln w="0">
                <a:solidFill>
                  <a:srgbClr val="0000ff"/>
                </a:solidFill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sp>
          <p:nvSpPr>
            <p:cNvPr id="385" name=""/>
            <p:cNvSpPr txBox="1"/>
            <p:nvPr/>
          </p:nvSpPr>
          <p:spPr>
            <a:xfrm>
              <a:off x="142920" y="174240"/>
              <a:ext cx="595080" cy="346320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rIns="90000" tIns="45000" bIns="45000" anchor="t">
              <a:noAutofit/>
            </a:bodyPr>
            <a:p>
              <a:r>
                <a:rPr b="1" lang="en-US" sz="1800" spc="-1" strike="noStrike">
                  <a:solidFill>
                    <a:srgbClr val="0000ff"/>
                  </a:solidFill>
                  <a:latin typeface="Arial"/>
                </a:rPr>
                <a:t>p+p</a:t>
              </a:r>
              <a:endParaRPr b="0" lang="en-US" sz="1800" spc="-1" strike="noStrike">
                <a:latin typeface="Arial"/>
              </a:endParaRPr>
            </a:p>
          </p:txBody>
        </p:sp>
      </p:grpSp>
      <p:grpSp>
        <p:nvGrpSpPr>
          <p:cNvPr id="386" name=""/>
          <p:cNvGrpSpPr/>
          <p:nvPr/>
        </p:nvGrpSpPr>
        <p:grpSpPr>
          <a:xfrm>
            <a:off x="846000" y="61920"/>
            <a:ext cx="772200" cy="515520"/>
            <a:chOff x="846000" y="61920"/>
            <a:chExt cx="772200" cy="515520"/>
          </a:xfrm>
        </p:grpSpPr>
        <p:grpSp>
          <p:nvGrpSpPr>
            <p:cNvPr id="387" name=""/>
            <p:cNvGrpSpPr/>
            <p:nvPr/>
          </p:nvGrpSpPr>
          <p:grpSpPr>
            <a:xfrm>
              <a:off x="847800" y="61920"/>
              <a:ext cx="739080" cy="228600"/>
              <a:chOff x="847800" y="61920"/>
              <a:chExt cx="739080" cy="228600"/>
            </a:xfrm>
          </p:grpSpPr>
          <p:sp>
            <p:nvSpPr>
              <p:cNvPr id="388" name=""/>
              <p:cNvSpPr/>
              <p:nvPr/>
            </p:nvSpPr>
            <p:spPr>
              <a:xfrm flipH="1">
                <a:off x="1357920" y="61920"/>
                <a:ext cx="228600" cy="228600"/>
              </a:xfrm>
              <a:prstGeom prst="ellipse">
                <a:avLst/>
              </a:prstGeom>
              <a:solidFill>
                <a:srgbClr val="c9211e"/>
              </a:solidFill>
              <a:ln w="0">
                <a:solidFill>
                  <a:srgbClr val="c9211e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389" name=""/>
              <p:cNvSpPr/>
              <p:nvPr/>
            </p:nvSpPr>
            <p:spPr>
              <a:xfrm flipH="1">
                <a:off x="847800" y="134280"/>
                <a:ext cx="91440" cy="91440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390" name=""/>
              <p:cNvSpPr/>
              <p:nvPr/>
            </p:nvSpPr>
            <p:spPr>
              <a:xfrm flipH="1">
                <a:off x="1143000" y="182520"/>
                <a:ext cx="228600" cy="0"/>
              </a:xfrm>
              <a:prstGeom prst="line">
                <a:avLst/>
              </a:prstGeom>
              <a:ln w="0">
                <a:solidFill>
                  <a:srgbClr val="c9211e"/>
                </a:solidFill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391" name=""/>
              <p:cNvSpPr/>
              <p:nvPr/>
            </p:nvSpPr>
            <p:spPr>
              <a:xfrm>
                <a:off x="891360" y="182520"/>
                <a:ext cx="228600" cy="0"/>
              </a:xfrm>
              <a:prstGeom prst="line">
                <a:avLst/>
              </a:prstGeom>
              <a:ln w="0">
                <a:solidFill>
                  <a:srgbClr val="0000ff"/>
                </a:solidFill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sp>
          <p:nvSpPr>
            <p:cNvPr id="392" name=""/>
            <p:cNvSpPr txBox="1"/>
            <p:nvPr/>
          </p:nvSpPr>
          <p:spPr>
            <a:xfrm>
              <a:off x="846000" y="231120"/>
              <a:ext cx="772200" cy="346320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  <a:buNone/>
              </a:pPr>
              <a:r>
                <a:rPr b="1" lang="en-US" sz="1800" spc="-1" strike="noStrike">
                  <a:solidFill>
                    <a:srgbClr val="0000ff"/>
                  </a:solidFill>
                  <a:latin typeface="Arial"/>
                  <a:ea typeface="Noto Sans CJK SC"/>
                </a:rPr>
                <a:t>x+</a:t>
              </a:r>
              <a:r>
                <a:rPr b="1" lang="en-US" sz="1800" spc="-1" strike="noStrike">
                  <a:solidFill>
                    <a:srgbClr val="c9211e"/>
                  </a:solidFill>
                  <a:latin typeface="Arial"/>
                </a:rPr>
                <a:t>Au</a:t>
              </a:r>
              <a:endParaRPr b="0" lang="en-US" sz="1800" spc="-1" strike="noStrike">
                <a:latin typeface="Arial"/>
              </a:endParaRPr>
            </a:p>
          </p:txBody>
        </p:sp>
      </p:grpSp>
      <p:sp>
        <p:nvSpPr>
          <p:cNvPr id="393" name=""/>
          <p:cNvSpPr txBox="1"/>
          <p:nvPr/>
        </p:nvSpPr>
        <p:spPr>
          <a:xfrm>
            <a:off x="1418400" y="2167920"/>
            <a:ext cx="2698200" cy="261000"/>
          </a:xfrm>
          <a:prstGeom prst="rect">
            <a:avLst/>
          </a:prstGeom>
          <a:solidFill>
            <a:srgbClr val="f0e68c"/>
          </a:solidFill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en-US" sz="1200" spc="-1" strike="noStrike">
                <a:latin typeface="Arial"/>
                <a:hlinkClick r:id="rId2"/>
              </a:rPr>
              <a:t>Phys.Rev.C 105 (2022) 6, 064912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394" name=""/>
          <p:cNvSpPr txBox="1"/>
          <p:nvPr/>
        </p:nvSpPr>
        <p:spPr>
          <a:xfrm>
            <a:off x="1294560" y="3334680"/>
            <a:ext cx="1672200" cy="274680"/>
          </a:xfrm>
          <a:prstGeom prst="rect">
            <a:avLst/>
          </a:prstGeom>
          <a:solidFill>
            <a:srgbClr val="f0e68c"/>
          </a:solidFill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lang="en-US" sz="1300" spc="-1" strike="noStrike">
                <a:solidFill>
                  <a:srgbClr val="0000ff"/>
                </a:solidFill>
                <a:latin typeface="Arial"/>
                <a:hlinkClick r:id="rId3"/>
              </a:rPr>
              <a:t>Poster</a:t>
            </a:r>
            <a:r>
              <a:rPr b="1" lang="en-US" sz="1300" spc="-1" strike="noStrike">
                <a:latin typeface="Arial"/>
              </a:rPr>
              <a:t> JongHo Oh</a:t>
            </a:r>
            <a:endParaRPr b="0" lang="en-US" sz="1300" spc="-1" strike="noStrike">
              <a:latin typeface="Arial"/>
            </a:endParaRPr>
          </a:p>
        </p:txBody>
      </p:sp>
      <p:sp>
        <p:nvSpPr>
          <p:cNvPr id="395" name=""/>
          <p:cNvSpPr txBox="1"/>
          <p:nvPr/>
        </p:nvSpPr>
        <p:spPr>
          <a:xfrm>
            <a:off x="5567040" y="3309840"/>
            <a:ext cx="2499120" cy="275040"/>
          </a:xfrm>
          <a:prstGeom prst="rect">
            <a:avLst/>
          </a:prstGeom>
          <a:solidFill>
            <a:srgbClr val="f0e68c"/>
          </a:solidFill>
          <a:ln w="0">
            <a:noFill/>
          </a:ln>
        </p:spPr>
        <p:txBody>
          <a:bodyPr lIns="90000" rIns="90000" tIns="45000" bIns="45000" anchor="t">
            <a:noAutofit/>
          </a:bodyPr>
          <a:p>
            <a:pPr algn="ctr">
              <a:buNone/>
            </a:pPr>
            <a:r>
              <a:rPr b="1" lang="en-US" sz="1300" spc="-1" strike="noStrike">
                <a:solidFill>
                  <a:srgbClr val="dc143c"/>
                </a:solidFill>
                <a:latin typeface="Arial"/>
                <a:hlinkClick r:id="rId4"/>
              </a:rPr>
              <a:t>Talk</a:t>
            </a:r>
            <a:r>
              <a:rPr b="1" lang="en-US" sz="1300" spc="-1" strike="noStrike">
                <a:solidFill>
                  <a:srgbClr val="dc143c"/>
                </a:solidFill>
                <a:latin typeface="Arial"/>
              </a:rPr>
              <a:t> </a:t>
            </a:r>
            <a:r>
              <a:rPr b="0" lang="en-US" sz="1300" spc="-1" strike="noStrike">
                <a:latin typeface="Arial"/>
              </a:rPr>
              <a:t>Tues. 11:00 </a:t>
            </a:r>
            <a:r>
              <a:rPr b="1" lang="en-US" sz="1300" spc="-1" strike="noStrike">
                <a:latin typeface="Arial"/>
              </a:rPr>
              <a:t>Krista Smith</a:t>
            </a:r>
            <a:endParaRPr b="0" lang="en-US" sz="1300" spc="-1" strike="noStrike">
              <a:latin typeface="Arial"/>
            </a:endParaRPr>
          </a:p>
        </p:txBody>
      </p:sp>
      <p:grpSp>
        <p:nvGrpSpPr>
          <p:cNvPr id="396" name=""/>
          <p:cNvGrpSpPr/>
          <p:nvPr/>
        </p:nvGrpSpPr>
        <p:grpSpPr>
          <a:xfrm>
            <a:off x="4453200" y="1400760"/>
            <a:ext cx="719640" cy="392040"/>
            <a:chOff x="4453200" y="1400760"/>
            <a:chExt cx="719640" cy="392040"/>
          </a:xfrm>
        </p:grpSpPr>
        <p:sp>
          <p:nvSpPr>
            <p:cNvPr id="397" name=""/>
            <p:cNvSpPr/>
            <p:nvPr/>
          </p:nvSpPr>
          <p:spPr>
            <a:xfrm>
              <a:off x="4685400" y="1472760"/>
              <a:ext cx="320040" cy="320040"/>
            </a:xfrm>
            <a:prstGeom prst="ellipse">
              <a:avLst/>
            </a:prstGeom>
            <a:solidFill>
              <a:srgbClr val="dc143c"/>
            </a:solidFill>
            <a:ln w="0"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98" name=""/>
            <p:cNvSpPr/>
            <p:nvPr/>
          </p:nvSpPr>
          <p:spPr>
            <a:xfrm>
              <a:off x="5081400" y="1580760"/>
              <a:ext cx="91440" cy="91440"/>
            </a:xfrm>
            <a:prstGeom prst="ellipse">
              <a:avLst/>
            </a:prstGeom>
            <a:solidFill>
              <a:srgbClr val="0000ff"/>
            </a:solidFill>
            <a:ln w="0"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99" name=""/>
            <p:cNvSpPr/>
            <p:nvPr/>
          </p:nvSpPr>
          <p:spPr>
            <a:xfrm flipH="1" flipV="1">
              <a:off x="4453200" y="1400760"/>
              <a:ext cx="685800" cy="228600"/>
            </a:xfrm>
            <a:prstGeom prst="line">
              <a:avLst/>
            </a:prstGeom>
            <a:ln w="29160">
              <a:solidFill>
                <a:srgbClr val="000000"/>
              </a:solidFill>
              <a:round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400" name=""/>
          <p:cNvGrpSpPr/>
          <p:nvPr/>
        </p:nvGrpSpPr>
        <p:grpSpPr>
          <a:xfrm>
            <a:off x="8394120" y="1317240"/>
            <a:ext cx="813240" cy="392040"/>
            <a:chOff x="8394120" y="1317240"/>
            <a:chExt cx="813240" cy="392040"/>
          </a:xfrm>
        </p:grpSpPr>
        <p:sp>
          <p:nvSpPr>
            <p:cNvPr id="401" name=""/>
            <p:cNvSpPr/>
            <p:nvPr/>
          </p:nvSpPr>
          <p:spPr>
            <a:xfrm>
              <a:off x="8394120" y="1389240"/>
              <a:ext cx="320040" cy="320040"/>
            </a:xfrm>
            <a:prstGeom prst="ellipse">
              <a:avLst/>
            </a:prstGeom>
            <a:solidFill>
              <a:srgbClr val="dc143c"/>
            </a:solidFill>
            <a:ln w="0"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02" name=""/>
            <p:cNvSpPr/>
            <p:nvPr/>
          </p:nvSpPr>
          <p:spPr>
            <a:xfrm>
              <a:off x="8790120" y="1497240"/>
              <a:ext cx="91440" cy="91440"/>
            </a:xfrm>
            <a:prstGeom prst="ellipse">
              <a:avLst/>
            </a:prstGeom>
            <a:solidFill>
              <a:srgbClr val="0000ff"/>
            </a:solidFill>
            <a:ln w="0"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03" name=""/>
            <p:cNvSpPr/>
            <p:nvPr/>
          </p:nvSpPr>
          <p:spPr>
            <a:xfrm flipV="1">
              <a:off x="8521560" y="1317240"/>
              <a:ext cx="685800" cy="228600"/>
            </a:xfrm>
            <a:prstGeom prst="line">
              <a:avLst/>
            </a:prstGeom>
            <a:ln w="29160">
              <a:solidFill>
                <a:srgbClr val="000000"/>
              </a:solidFill>
              <a:round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</p:grpSp>
      <p:pic>
        <p:nvPicPr>
          <p:cNvPr id="404" name="" descr=""/>
          <p:cNvPicPr/>
          <p:nvPr/>
        </p:nvPicPr>
        <p:blipFill>
          <a:blip r:embed="rId5"/>
          <a:stretch/>
        </p:blipFill>
        <p:spPr>
          <a:xfrm>
            <a:off x="4402080" y="870480"/>
            <a:ext cx="1032840" cy="482400"/>
          </a:xfrm>
          <a:prstGeom prst="rect">
            <a:avLst/>
          </a:prstGeom>
          <a:ln w="0">
            <a:noFill/>
          </a:ln>
        </p:spPr>
      </p:pic>
      <p:pic>
        <p:nvPicPr>
          <p:cNvPr id="405" name="" descr=""/>
          <p:cNvPicPr/>
          <p:nvPr/>
        </p:nvPicPr>
        <p:blipFill>
          <a:blip r:embed="rId6"/>
          <a:stretch/>
        </p:blipFill>
        <p:spPr>
          <a:xfrm>
            <a:off x="8326440" y="870480"/>
            <a:ext cx="1032840" cy="4824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1" lang="en-US" sz="4400" spc="-1" strike="noStrike">
                <a:solidFill>
                  <a:srgbClr val="000000"/>
                </a:solidFill>
                <a:latin typeface="Arial"/>
              </a:rPr>
              <a:t>v</a:t>
            </a:r>
            <a:r>
              <a:rPr b="1" lang="en-US" sz="4400" spc="-1" strike="noStrike" baseline="-8000">
                <a:solidFill>
                  <a:srgbClr val="000000"/>
                </a:solidFill>
                <a:latin typeface="Arial"/>
              </a:rPr>
              <a:t>2</a:t>
            </a:r>
            <a:r>
              <a:rPr b="0" lang="en-US" sz="4400" spc="-1" strike="noStrike">
                <a:latin typeface="Arial"/>
              </a:rPr>
              <a:t> in small systems</a:t>
            </a:r>
            <a:endParaRPr b="0" lang="en-US" sz="4400" spc="-1" strike="noStrike">
              <a:latin typeface="Arial"/>
            </a:endParaRPr>
          </a:p>
        </p:txBody>
      </p:sp>
      <p:grpSp>
        <p:nvGrpSpPr>
          <p:cNvPr id="407" name=""/>
          <p:cNvGrpSpPr/>
          <p:nvPr/>
        </p:nvGrpSpPr>
        <p:grpSpPr>
          <a:xfrm>
            <a:off x="10800" y="1141200"/>
            <a:ext cx="10058400" cy="2615040"/>
            <a:chOff x="10800" y="1141200"/>
            <a:chExt cx="10058400" cy="2615040"/>
          </a:xfrm>
        </p:grpSpPr>
        <p:pic>
          <p:nvPicPr>
            <p:cNvPr id="408" name="Picture 40" descr=""/>
            <p:cNvPicPr/>
            <p:nvPr/>
          </p:nvPicPr>
          <p:blipFill>
            <a:blip r:embed="rId1"/>
            <a:stretch/>
          </p:blipFill>
          <p:spPr>
            <a:xfrm>
              <a:off x="10800" y="1141200"/>
              <a:ext cx="10058400" cy="261504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409" name="Picture 4" descr="pAu.png"/>
            <p:cNvPicPr/>
            <p:nvPr/>
          </p:nvPicPr>
          <p:blipFill>
            <a:blip r:embed="rId2"/>
            <a:stretch/>
          </p:blipFill>
          <p:spPr>
            <a:xfrm>
              <a:off x="645840" y="1991880"/>
              <a:ext cx="582840" cy="45144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410" name="Picture 18" descr="dAu.png"/>
            <p:cNvPicPr/>
            <p:nvPr/>
          </p:nvPicPr>
          <p:blipFill>
            <a:blip r:embed="rId3"/>
            <a:stretch/>
          </p:blipFill>
          <p:spPr>
            <a:xfrm>
              <a:off x="4008960" y="1896840"/>
              <a:ext cx="603720" cy="51048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411" name="Picture 19" descr="HeAu.png"/>
            <p:cNvPicPr/>
            <p:nvPr/>
          </p:nvPicPr>
          <p:blipFill>
            <a:blip r:embed="rId4"/>
            <a:stretch/>
          </p:blipFill>
          <p:spPr>
            <a:xfrm>
              <a:off x="7279200" y="1848600"/>
              <a:ext cx="772560" cy="581400"/>
            </a:xfrm>
            <a:prstGeom prst="rect">
              <a:avLst/>
            </a:prstGeom>
            <a:ln w="0">
              <a:noFill/>
            </a:ln>
          </p:spPr>
        </p:pic>
      </p:grpSp>
      <p:pic>
        <p:nvPicPr>
          <p:cNvPr id="412" name="Picture 26" descr=""/>
          <p:cNvPicPr/>
          <p:nvPr/>
        </p:nvPicPr>
        <p:blipFill>
          <a:blip r:embed="rId5"/>
          <a:stretch/>
        </p:blipFill>
        <p:spPr>
          <a:xfrm>
            <a:off x="32400" y="3697560"/>
            <a:ext cx="2482200" cy="1678680"/>
          </a:xfrm>
          <a:prstGeom prst="rect">
            <a:avLst/>
          </a:prstGeom>
          <a:ln w="0">
            <a:noFill/>
          </a:ln>
        </p:spPr>
      </p:pic>
      <p:sp>
        <p:nvSpPr>
          <p:cNvPr id="413" name="TextBox 5"/>
          <p:cNvSpPr/>
          <p:nvPr/>
        </p:nvSpPr>
        <p:spPr>
          <a:xfrm>
            <a:off x="2795400" y="3634200"/>
            <a:ext cx="7284600" cy="2180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spcBef>
                <a:spcPts val="400"/>
              </a:spcBef>
              <a:buNone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  <a:ea typeface="Arial"/>
              </a:rPr>
              <a:t>Using two particle correlations over large rapidity range</a:t>
            </a:r>
            <a:endParaRPr b="0" lang="en-US" sz="2000" spc="-1" strike="noStrike" u="sng">
              <a:solidFill>
                <a:srgbClr val="000000"/>
              </a:solidFill>
              <a:uFillTx/>
              <a:latin typeface="Arial"/>
              <a:ea typeface="Arial"/>
            </a:endParaRPr>
          </a:p>
          <a:p>
            <a:pPr marL="216000" indent="-2160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en-US" sz="2000" spc="-1" strike="noStrike">
                <a:solidFill>
                  <a:srgbClr val="c9211e"/>
                </a:solidFill>
                <a:latin typeface="Arial"/>
                <a:ea typeface="Arial"/>
              </a:rPr>
              <a:t>Nature Physics results confirmed</a:t>
            </a:r>
            <a:endParaRPr b="0" lang="en-US" sz="2000" spc="-1" strike="noStrike" u="sng">
              <a:solidFill>
                <a:srgbClr val="000000"/>
              </a:solidFill>
              <a:uFillTx/>
              <a:latin typeface="Arial"/>
              <a:ea typeface="Arial"/>
            </a:endParaRPr>
          </a:p>
          <a:p>
            <a:pPr marL="216000" indent="-2160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en-US" sz="2000" spc="-1" strike="noStrike">
                <a:solidFill>
                  <a:srgbClr val="0000ff"/>
                </a:solidFill>
                <a:latin typeface="Arial"/>
                <a:ea typeface="Arial"/>
              </a:rPr>
              <a:t>Consistent with small droplet of QGP</a:t>
            </a:r>
            <a:endParaRPr b="0" lang="en-US" sz="2000" spc="-1" strike="noStrike" u="sng">
              <a:solidFill>
                <a:srgbClr val="000000"/>
              </a:solidFill>
              <a:uFillTx/>
              <a:latin typeface="Arial"/>
              <a:ea typeface="Arial"/>
            </a:endParaRPr>
          </a:p>
          <a:p>
            <a:pPr marL="216000" indent="-2160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  <a:ea typeface="Arial"/>
              </a:rPr>
              <a:t>Different systematics, different sensitivity to non flow effects</a:t>
            </a:r>
            <a:endParaRPr b="0" lang="en-US" sz="2000" spc="-1" strike="noStrike" u="sng">
              <a:solidFill>
                <a:srgbClr val="000000"/>
              </a:solidFill>
              <a:uFillTx/>
              <a:latin typeface="Arial"/>
              <a:ea typeface="Arial"/>
            </a:endParaRPr>
          </a:p>
          <a:p>
            <a:pPr marL="216000" indent="-2160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  <a:ea typeface="Arial"/>
              </a:rPr>
              <a:t>Consistent </a:t>
            </a:r>
            <a:r>
              <a:rPr b="1" lang="en-US" sz="2000" spc="-1" strike="noStrike">
                <a:solidFill>
                  <a:srgbClr val="000000"/>
                </a:solidFill>
                <a:latin typeface="Arial"/>
                <a:ea typeface="Arial"/>
              </a:rPr>
              <a:t>v</a:t>
            </a:r>
            <a:r>
              <a:rPr b="1" lang="en-US" sz="3448" spc="-1" strike="noStrike" baseline="-25000">
                <a:solidFill>
                  <a:srgbClr val="000000"/>
                </a:solidFill>
                <a:latin typeface="Arial"/>
                <a:ea typeface="Arial"/>
              </a:rPr>
              <a:t>2</a:t>
            </a:r>
            <a:endParaRPr b="0" lang="en-US" sz="2000" spc="-1" strike="noStrike" u="sng">
              <a:solidFill>
                <a:srgbClr val="000000"/>
              </a:solidFill>
              <a:uFillTx/>
              <a:latin typeface="Arial"/>
              <a:ea typeface="Arial"/>
            </a:endParaRPr>
          </a:p>
          <a:p>
            <a:pPr>
              <a:lnSpc>
                <a:spcPct val="85000"/>
              </a:lnSpc>
              <a:spcBef>
                <a:spcPts val="320"/>
              </a:spcBef>
              <a:buNone/>
              <a:tabLst>
                <a:tab algn="l" pos="0"/>
              </a:tabLst>
            </a:pPr>
            <a:endParaRPr b="0" lang="en-US" sz="2000" spc="-1" strike="noStrike" u="sng">
              <a:solidFill>
                <a:srgbClr val="000000"/>
              </a:solidFill>
              <a:uFillTx/>
              <a:latin typeface="Arial"/>
              <a:ea typeface="Arial"/>
            </a:endParaRPr>
          </a:p>
        </p:txBody>
      </p:sp>
      <p:sp>
        <p:nvSpPr>
          <p:cNvPr id="414" name="Rectangle 4"/>
          <p:cNvSpPr/>
          <p:nvPr/>
        </p:nvSpPr>
        <p:spPr>
          <a:xfrm>
            <a:off x="4754520" y="2692800"/>
            <a:ext cx="1813320" cy="272880"/>
          </a:xfrm>
          <a:prstGeom prst="rect">
            <a:avLst/>
          </a:prstGeom>
          <a:solidFill>
            <a:srgbClr val="f0e68c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en-US" sz="1200" spc="-1" strike="noStrike">
                <a:solidFill>
                  <a:srgbClr val="000000"/>
                </a:solidFill>
                <a:latin typeface="Times New Roman"/>
                <a:hlinkClick r:id="rId6"/>
              </a:rPr>
              <a:t>PRC107 (2023) 2, 024907</a:t>
            </a:r>
            <a:endParaRPr b="1" lang="en-US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5" name=""/>
          <p:cNvSpPr txBox="1"/>
          <p:nvPr/>
        </p:nvSpPr>
        <p:spPr>
          <a:xfrm>
            <a:off x="7615800" y="3011760"/>
            <a:ext cx="2286000" cy="261000"/>
          </a:xfrm>
          <a:prstGeom prst="rect">
            <a:avLst/>
          </a:prstGeom>
          <a:solidFill>
            <a:srgbClr val="f0e68c"/>
          </a:solidFill>
          <a:ln w="0">
            <a:noFill/>
          </a:ln>
        </p:spPr>
        <p:txBody>
          <a:bodyPr lIns="90000" rIns="90000" tIns="45000" bIns="45000" anchor="t">
            <a:noAutofit/>
          </a:bodyPr>
          <a:p>
            <a:pPr algn="ctr">
              <a:buNone/>
            </a:pPr>
            <a:r>
              <a:rPr b="0" lang="en-US" sz="1200" spc="-1" strike="noStrike">
                <a:solidFill>
                  <a:srgbClr val="000000"/>
                </a:solidFill>
                <a:latin typeface="Arial"/>
                <a:hlinkClick r:id="rId7"/>
              </a:rPr>
              <a:t>Nat. Phys. 15, 214–220(2019)</a:t>
            </a:r>
            <a:endParaRPr b="0" lang="en-US" sz="1200" spc="-1" strike="noStrike">
              <a:latin typeface="Arial"/>
            </a:endParaRPr>
          </a:p>
        </p:txBody>
      </p:sp>
      <p:grpSp>
        <p:nvGrpSpPr>
          <p:cNvPr id="416" name=""/>
          <p:cNvGrpSpPr/>
          <p:nvPr/>
        </p:nvGrpSpPr>
        <p:grpSpPr>
          <a:xfrm>
            <a:off x="54360" y="61560"/>
            <a:ext cx="772200" cy="515520"/>
            <a:chOff x="54360" y="61560"/>
            <a:chExt cx="772200" cy="515520"/>
          </a:xfrm>
        </p:grpSpPr>
        <p:grpSp>
          <p:nvGrpSpPr>
            <p:cNvPr id="417" name=""/>
            <p:cNvGrpSpPr/>
            <p:nvPr/>
          </p:nvGrpSpPr>
          <p:grpSpPr>
            <a:xfrm>
              <a:off x="56160" y="61560"/>
              <a:ext cx="739080" cy="228600"/>
              <a:chOff x="56160" y="61560"/>
              <a:chExt cx="739080" cy="228600"/>
            </a:xfrm>
          </p:grpSpPr>
          <p:sp>
            <p:nvSpPr>
              <p:cNvPr id="418" name=""/>
              <p:cNvSpPr/>
              <p:nvPr/>
            </p:nvSpPr>
            <p:spPr>
              <a:xfrm flipH="1">
                <a:off x="566280" y="61560"/>
                <a:ext cx="228600" cy="228600"/>
              </a:xfrm>
              <a:prstGeom prst="ellipse">
                <a:avLst/>
              </a:prstGeom>
              <a:solidFill>
                <a:srgbClr val="c9211e"/>
              </a:solidFill>
              <a:ln w="0">
                <a:solidFill>
                  <a:srgbClr val="c9211e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419" name=""/>
              <p:cNvSpPr/>
              <p:nvPr/>
            </p:nvSpPr>
            <p:spPr>
              <a:xfrm flipH="1">
                <a:off x="56160" y="133920"/>
                <a:ext cx="91440" cy="91440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420" name=""/>
              <p:cNvSpPr/>
              <p:nvPr/>
            </p:nvSpPr>
            <p:spPr>
              <a:xfrm flipH="1">
                <a:off x="351360" y="182160"/>
                <a:ext cx="228600" cy="0"/>
              </a:xfrm>
              <a:prstGeom prst="line">
                <a:avLst/>
              </a:prstGeom>
              <a:ln w="0">
                <a:solidFill>
                  <a:srgbClr val="c9211e"/>
                </a:solidFill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421" name=""/>
              <p:cNvSpPr/>
              <p:nvPr/>
            </p:nvSpPr>
            <p:spPr>
              <a:xfrm>
                <a:off x="99720" y="182160"/>
                <a:ext cx="228600" cy="0"/>
              </a:xfrm>
              <a:prstGeom prst="line">
                <a:avLst/>
              </a:prstGeom>
              <a:ln w="0">
                <a:solidFill>
                  <a:srgbClr val="0000ff"/>
                </a:solidFill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sp>
          <p:nvSpPr>
            <p:cNvPr id="422" name=""/>
            <p:cNvSpPr txBox="1"/>
            <p:nvPr/>
          </p:nvSpPr>
          <p:spPr>
            <a:xfrm>
              <a:off x="54360" y="230760"/>
              <a:ext cx="772200" cy="346320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  <a:buNone/>
              </a:pPr>
              <a:r>
                <a:rPr b="1" lang="en-US" sz="1800" spc="-1" strike="noStrike">
                  <a:solidFill>
                    <a:srgbClr val="0000ff"/>
                  </a:solidFill>
                  <a:latin typeface="Arial"/>
                  <a:ea typeface="Noto Sans CJK SC"/>
                </a:rPr>
                <a:t>x+</a:t>
              </a:r>
              <a:r>
                <a:rPr b="1" lang="en-US" sz="1800" spc="-1" strike="noStrike">
                  <a:solidFill>
                    <a:srgbClr val="c9211e"/>
                  </a:solidFill>
                  <a:latin typeface="Arial"/>
                </a:rPr>
                <a:t>Au</a:t>
              </a:r>
              <a:endParaRPr b="0" lang="en-US" sz="1800" spc="-1" strike="noStrike">
                <a:latin typeface="Arial"/>
              </a:endParaRPr>
            </a:p>
          </p:txBody>
        </p:sp>
      </p:grpSp>
      <p:pic>
        <p:nvPicPr>
          <p:cNvPr id="423" name="" descr=""/>
          <p:cNvPicPr/>
          <p:nvPr/>
        </p:nvPicPr>
        <p:blipFill>
          <a:blip r:embed="rId8"/>
          <a:stretch/>
        </p:blipFill>
        <p:spPr>
          <a:xfrm>
            <a:off x="8799840" y="2499480"/>
            <a:ext cx="1032840" cy="482400"/>
          </a:xfrm>
          <a:prstGeom prst="rect">
            <a:avLst/>
          </a:prstGeom>
          <a:ln w="0">
            <a:noFill/>
          </a:ln>
        </p:spPr>
      </p:pic>
      <p:pic>
        <p:nvPicPr>
          <p:cNvPr id="424" name="" descr=""/>
          <p:cNvPicPr/>
          <p:nvPr/>
        </p:nvPicPr>
        <p:blipFill>
          <a:blip r:embed="rId9"/>
          <a:stretch/>
        </p:blipFill>
        <p:spPr>
          <a:xfrm>
            <a:off x="5443920" y="2197080"/>
            <a:ext cx="1032840" cy="482400"/>
          </a:xfrm>
          <a:prstGeom prst="rect">
            <a:avLst/>
          </a:prstGeom>
          <a:ln w="0">
            <a:noFill/>
          </a:ln>
        </p:spPr>
      </p:pic>
      <p:pic>
        <p:nvPicPr>
          <p:cNvPr id="425" name="" descr=""/>
          <p:cNvPicPr/>
          <p:nvPr/>
        </p:nvPicPr>
        <p:blipFill>
          <a:blip r:embed="rId10"/>
          <a:stretch/>
        </p:blipFill>
        <p:spPr>
          <a:xfrm>
            <a:off x="2185920" y="2490480"/>
            <a:ext cx="1032840" cy="4824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1" lang="en-US" sz="4400" spc="-1" strike="noStrike">
                <a:solidFill>
                  <a:srgbClr val="dc143c"/>
                </a:solidFill>
                <a:latin typeface="Arial"/>
              </a:rPr>
              <a:t>v</a:t>
            </a:r>
            <a:r>
              <a:rPr b="1" lang="en-US" sz="4400" spc="-1" strike="noStrike" baseline="-8000">
                <a:solidFill>
                  <a:srgbClr val="dc143c"/>
                </a:solidFill>
                <a:latin typeface="Arial"/>
              </a:rPr>
              <a:t>3</a:t>
            </a:r>
            <a:r>
              <a:rPr b="0" lang="en-US" sz="4400" spc="-1" strike="noStrike">
                <a:latin typeface="Arial"/>
              </a:rPr>
              <a:t> in small systems</a:t>
            </a:r>
            <a:endParaRPr b="0" lang="en-US" sz="4400" spc="-1" strike="noStrike">
              <a:latin typeface="Arial"/>
            </a:endParaRPr>
          </a:p>
        </p:txBody>
      </p:sp>
      <p:grpSp>
        <p:nvGrpSpPr>
          <p:cNvPr id="427" name=""/>
          <p:cNvGrpSpPr/>
          <p:nvPr/>
        </p:nvGrpSpPr>
        <p:grpSpPr>
          <a:xfrm>
            <a:off x="1800" y="1136160"/>
            <a:ext cx="10058400" cy="2615040"/>
            <a:chOff x="1800" y="1136160"/>
            <a:chExt cx="10058400" cy="2615040"/>
          </a:xfrm>
        </p:grpSpPr>
        <p:pic>
          <p:nvPicPr>
            <p:cNvPr id="428" name="Picture 3" descr=""/>
            <p:cNvPicPr/>
            <p:nvPr/>
          </p:nvPicPr>
          <p:blipFill>
            <a:blip r:embed="rId1"/>
            <a:stretch/>
          </p:blipFill>
          <p:spPr>
            <a:xfrm>
              <a:off x="1800" y="1136160"/>
              <a:ext cx="10058400" cy="261504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429" name="Picture 4" descr="pAu.png"/>
            <p:cNvPicPr/>
            <p:nvPr/>
          </p:nvPicPr>
          <p:blipFill>
            <a:blip r:embed="rId2"/>
            <a:stretch/>
          </p:blipFill>
          <p:spPr>
            <a:xfrm>
              <a:off x="645840" y="2009880"/>
              <a:ext cx="582840" cy="45144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430" name="Picture 18" descr="dAu.png"/>
            <p:cNvPicPr/>
            <p:nvPr/>
          </p:nvPicPr>
          <p:blipFill>
            <a:blip r:embed="rId3"/>
            <a:stretch/>
          </p:blipFill>
          <p:spPr>
            <a:xfrm>
              <a:off x="4008960" y="1914840"/>
              <a:ext cx="603720" cy="51048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431" name="Picture 19" descr="HeAu.png"/>
            <p:cNvPicPr/>
            <p:nvPr/>
          </p:nvPicPr>
          <p:blipFill>
            <a:blip r:embed="rId4"/>
            <a:stretch/>
          </p:blipFill>
          <p:spPr>
            <a:xfrm>
              <a:off x="7279200" y="1866600"/>
              <a:ext cx="772560" cy="581400"/>
            </a:xfrm>
            <a:prstGeom prst="rect">
              <a:avLst/>
            </a:prstGeom>
            <a:ln w="0">
              <a:noFill/>
            </a:ln>
          </p:spPr>
        </p:pic>
      </p:grpSp>
      <p:pic>
        <p:nvPicPr>
          <p:cNvPr id="432" name="Picture 38" descr=""/>
          <p:cNvPicPr/>
          <p:nvPr/>
        </p:nvPicPr>
        <p:blipFill>
          <a:blip r:embed="rId5"/>
          <a:stretch/>
        </p:blipFill>
        <p:spPr>
          <a:xfrm>
            <a:off x="32400" y="3697560"/>
            <a:ext cx="2482200" cy="1678680"/>
          </a:xfrm>
          <a:prstGeom prst="rect">
            <a:avLst/>
          </a:prstGeom>
          <a:ln w="0">
            <a:noFill/>
          </a:ln>
        </p:spPr>
      </p:pic>
      <p:sp>
        <p:nvSpPr>
          <p:cNvPr id="433" name="Rectangle 17"/>
          <p:cNvSpPr/>
          <p:nvPr/>
        </p:nvSpPr>
        <p:spPr>
          <a:xfrm>
            <a:off x="4718520" y="1900800"/>
            <a:ext cx="1813320" cy="272880"/>
          </a:xfrm>
          <a:prstGeom prst="rect">
            <a:avLst/>
          </a:prstGeom>
          <a:solidFill>
            <a:srgbClr val="f0e68c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en-US" sz="1200" spc="-1" strike="noStrike">
                <a:solidFill>
                  <a:srgbClr val="000000"/>
                </a:solidFill>
                <a:latin typeface="Times New Roman"/>
                <a:hlinkClick r:id="rId6"/>
              </a:rPr>
              <a:t>PRC107 (2023) 2, 024907</a:t>
            </a:r>
            <a:endParaRPr b="1" lang="en-US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4" name=""/>
          <p:cNvSpPr txBox="1"/>
          <p:nvPr/>
        </p:nvSpPr>
        <p:spPr>
          <a:xfrm>
            <a:off x="7615800" y="3011400"/>
            <a:ext cx="2286000" cy="261000"/>
          </a:xfrm>
          <a:prstGeom prst="rect">
            <a:avLst/>
          </a:prstGeom>
          <a:solidFill>
            <a:srgbClr val="f0e68c"/>
          </a:solidFill>
          <a:ln w="0">
            <a:noFill/>
          </a:ln>
        </p:spPr>
        <p:txBody>
          <a:bodyPr lIns="90000" rIns="90000" tIns="45000" bIns="45000" anchor="t">
            <a:noAutofit/>
          </a:bodyPr>
          <a:p>
            <a:pPr algn="ctr">
              <a:buNone/>
            </a:pPr>
            <a:r>
              <a:rPr b="0" lang="en-US" sz="1200" spc="-1" strike="noStrike">
                <a:solidFill>
                  <a:srgbClr val="000000"/>
                </a:solidFill>
                <a:latin typeface="Arial"/>
                <a:hlinkClick r:id="rId7"/>
              </a:rPr>
              <a:t>Nat. Phys. 15, 214–220(2019)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435" name="TextBox 1"/>
          <p:cNvSpPr/>
          <p:nvPr/>
        </p:nvSpPr>
        <p:spPr>
          <a:xfrm>
            <a:off x="2795400" y="3634200"/>
            <a:ext cx="7284600" cy="2117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spcBef>
                <a:spcPts val="400"/>
              </a:spcBef>
              <a:buNone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  <a:ea typeface="Arial"/>
              </a:rPr>
              <a:t>Using two particle correlations over large rapidity range</a:t>
            </a:r>
            <a:endParaRPr b="0" lang="en-US" sz="2000" spc="-1" strike="noStrike" u="sng">
              <a:solidFill>
                <a:srgbClr val="000000"/>
              </a:solidFill>
              <a:uFillTx/>
              <a:latin typeface="Arial"/>
              <a:ea typeface="Arial"/>
            </a:endParaRPr>
          </a:p>
          <a:p>
            <a:pPr marL="216000" indent="-2160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en-US" sz="2000" spc="-1" strike="noStrike">
                <a:solidFill>
                  <a:srgbClr val="c9211e"/>
                </a:solidFill>
                <a:latin typeface="Arial"/>
                <a:ea typeface="Arial"/>
              </a:rPr>
              <a:t>Nature Physics results confirmed</a:t>
            </a:r>
            <a:endParaRPr b="0" lang="en-US" sz="2000" spc="-1" strike="noStrike" u="sng">
              <a:solidFill>
                <a:srgbClr val="000000"/>
              </a:solidFill>
              <a:uFillTx/>
              <a:latin typeface="Arial"/>
              <a:ea typeface="Arial"/>
            </a:endParaRPr>
          </a:p>
          <a:p>
            <a:pPr marL="216000" indent="-2160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en-US" sz="2000" spc="-1" strike="noStrike">
                <a:solidFill>
                  <a:srgbClr val="0000ff"/>
                </a:solidFill>
                <a:latin typeface="Arial"/>
                <a:ea typeface="Arial"/>
              </a:rPr>
              <a:t>Consistent with small droplet of QGP</a:t>
            </a:r>
            <a:endParaRPr b="0" lang="en-US" sz="2000" spc="-1" strike="noStrike" u="sng">
              <a:solidFill>
                <a:srgbClr val="000000"/>
              </a:solidFill>
              <a:uFillTx/>
              <a:latin typeface="Arial"/>
              <a:ea typeface="Arial"/>
            </a:endParaRPr>
          </a:p>
          <a:p>
            <a:pPr marL="216000" indent="-2160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  <a:ea typeface="Arial"/>
              </a:rPr>
              <a:t>Different systematics, different sensitivity to non flow effects</a:t>
            </a:r>
            <a:endParaRPr b="0" lang="en-US" sz="2000" spc="-1" strike="noStrike" u="sng">
              <a:solidFill>
                <a:srgbClr val="000000"/>
              </a:solidFill>
              <a:uFillTx/>
              <a:latin typeface="Arial"/>
              <a:ea typeface="Arial"/>
            </a:endParaRPr>
          </a:p>
          <a:p>
            <a:pPr marL="216000" indent="-2160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  <a:ea typeface="Arial"/>
              </a:rPr>
              <a:t>Consistent </a:t>
            </a:r>
            <a:r>
              <a:rPr b="1" lang="en-US" sz="2000" spc="-1" strike="noStrike">
                <a:solidFill>
                  <a:srgbClr val="c9211e"/>
                </a:solidFill>
                <a:latin typeface="Arial"/>
                <a:ea typeface="Arial"/>
              </a:rPr>
              <a:t>v</a:t>
            </a:r>
            <a:r>
              <a:rPr b="1" lang="en-US" sz="2000" spc="-1" strike="noStrike" baseline="-8000">
                <a:solidFill>
                  <a:srgbClr val="c9211e"/>
                </a:solidFill>
                <a:latin typeface="Arial"/>
                <a:ea typeface="Arial"/>
              </a:rPr>
              <a:t>3</a:t>
            </a:r>
            <a:endParaRPr b="0" lang="en-US" sz="2000" spc="-1" strike="noStrike" u="sng">
              <a:solidFill>
                <a:srgbClr val="000000"/>
              </a:solidFill>
              <a:uFillTx/>
              <a:latin typeface="Arial"/>
              <a:ea typeface="Arial"/>
            </a:endParaRPr>
          </a:p>
          <a:p>
            <a:pPr>
              <a:lnSpc>
                <a:spcPct val="85000"/>
              </a:lnSpc>
              <a:spcBef>
                <a:spcPts val="320"/>
              </a:spcBef>
              <a:buNone/>
              <a:tabLst>
                <a:tab algn="l" pos="0"/>
              </a:tabLst>
            </a:pPr>
            <a:endParaRPr b="0" lang="en-US" sz="2000" spc="-1" strike="noStrike" u="sng">
              <a:solidFill>
                <a:srgbClr val="000000"/>
              </a:solidFill>
              <a:uFillTx/>
              <a:latin typeface="Arial"/>
              <a:ea typeface="Arial"/>
            </a:endParaRPr>
          </a:p>
        </p:txBody>
      </p:sp>
      <p:grpSp>
        <p:nvGrpSpPr>
          <p:cNvPr id="436" name=""/>
          <p:cNvGrpSpPr/>
          <p:nvPr/>
        </p:nvGrpSpPr>
        <p:grpSpPr>
          <a:xfrm>
            <a:off x="54720" y="61200"/>
            <a:ext cx="772200" cy="515520"/>
            <a:chOff x="54720" y="61200"/>
            <a:chExt cx="772200" cy="515520"/>
          </a:xfrm>
        </p:grpSpPr>
        <p:grpSp>
          <p:nvGrpSpPr>
            <p:cNvPr id="437" name=""/>
            <p:cNvGrpSpPr/>
            <p:nvPr/>
          </p:nvGrpSpPr>
          <p:grpSpPr>
            <a:xfrm>
              <a:off x="56520" y="61200"/>
              <a:ext cx="739080" cy="228600"/>
              <a:chOff x="56520" y="61200"/>
              <a:chExt cx="739080" cy="228600"/>
            </a:xfrm>
          </p:grpSpPr>
          <p:sp>
            <p:nvSpPr>
              <p:cNvPr id="438" name=""/>
              <p:cNvSpPr/>
              <p:nvPr/>
            </p:nvSpPr>
            <p:spPr>
              <a:xfrm flipH="1">
                <a:off x="566640" y="61200"/>
                <a:ext cx="228600" cy="228600"/>
              </a:xfrm>
              <a:prstGeom prst="ellipse">
                <a:avLst/>
              </a:prstGeom>
              <a:solidFill>
                <a:srgbClr val="c9211e"/>
              </a:solidFill>
              <a:ln w="0">
                <a:solidFill>
                  <a:srgbClr val="c9211e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439" name=""/>
              <p:cNvSpPr/>
              <p:nvPr/>
            </p:nvSpPr>
            <p:spPr>
              <a:xfrm flipH="1">
                <a:off x="56520" y="133560"/>
                <a:ext cx="91440" cy="91440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440" name=""/>
              <p:cNvSpPr/>
              <p:nvPr/>
            </p:nvSpPr>
            <p:spPr>
              <a:xfrm flipH="1">
                <a:off x="351720" y="181800"/>
                <a:ext cx="228600" cy="0"/>
              </a:xfrm>
              <a:prstGeom prst="line">
                <a:avLst/>
              </a:prstGeom>
              <a:ln w="0">
                <a:solidFill>
                  <a:srgbClr val="c9211e"/>
                </a:solidFill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441" name=""/>
              <p:cNvSpPr/>
              <p:nvPr/>
            </p:nvSpPr>
            <p:spPr>
              <a:xfrm>
                <a:off x="100080" y="181800"/>
                <a:ext cx="228600" cy="0"/>
              </a:xfrm>
              <a:prstGeom prst="line">
                <a:avLst/>
              </a:prstGeom>
              <a:ln w="0">
                <a:solidFill>
                  <a:srgbClr val="0000ff"/>
                </a:solidFill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sp>
          <p:nvSpPr>
            <p:cNvPr id="442" name=""/>
            <p:cNvSpPr txBox="1"/>
            <p:nvPr/>
          </p:nvSpPr>
          <p:spPr>
            <a:xfrm>
              <a:off x="54720" y="230400"/>
              <a:ext cx="772200" cy="346320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  <a:buNone/>
              </a:pPr>
              <a:r>
                <a:rPr b="1" lang="en-US" sz="1800" spc="-1" strike="noStrike">
                  <a:solidFill>
                    <a:srgbClr val="0000ff"/>
                  </a:solidFill>
                  <a:latin typeface="Arial"/>
                  <a:ea typeface="Noto Sans CJK SC"/>
                </a:rPr>
                <a:t>x+</a:t>
              </a:r>
              <a:r>
                <a:rPr b="1" lang="en-US" sz="1800" spc="-1" strike="noStrike">
                  <a:solidFill>
                    <a:srgbClr val="c9211e"/>
                  </a:solidFill>
                  <a:latin typeface="Arial"/>
                </a:rPr>
                <a:t>Au</a:t>
              </a:r>
              <a:endParaRPr b="0" lang="en-US" sz="1800" spc="-1" strike="noStrike">
                <a:latin typeface="Arial"/>
              </a:endParaRPr>
            </a:p>
          </p:txBody>
        </p:sp>
      </p:grpSp>
      <p:pic>
        <p:nvPicPr>
          <p:cNvPr id="443" name="" descr=""/>
          <p:cNvPicPr/>
          <p:nvPr/>
        </p:nvPicPr>
        <p:blipFill>
          <a:blip r:embed="rId8"/>
          <a:srcRect l="0" t="0" r="4841" b="23979"/>
          <a:stretch/>
        </p:blipFill>
        <p:spPr>
          <a:xfrm>
            <a:off x="1450440" y="1914480"/>
            <a:ext cx="982800" cy="366480"/>
          </a:xfrm>
          <a:prstGeom prst="rect">
            <a:avLst/>
          </a:prstGeom>
          <a:ln w="0">
            <a:noFill/>
          </a:ln>
        </p:spPr>
      </p:pic>
      <p:pic>
        <p:nvPicPr>
          <p:cNvPr id="444" name="" descr=""/>
          <p:cNvPicPr/>
          <p:nvPr/>
        </p:nvPicPr>
        <p:blipFill>
          <a:blip r:embed="rId9"/>
          <a:srcRect l="0" t="0" r="4841" b="23979"/>
          <a:stretch/>
        </p:blipFill>
        <p:spPr>
          <a:xfrm>
            <a:off x="4690440" y="2238480"/>
            <a:ext cx="704880" cy="262800"/>
          </a:xfrm>
          <a:prstGeom prst="rect">
            <a:avLst/>
          </a:prstGeom>
          <a:ln w="0">
            <a:noFill/>
          </a:ln>
        </p:spPr>
      </p:pic>
      <p:pic>
        <p:nvPicPr>
          <p:cNvPr id="445" name="" descr=""/>
          <p:cNvPicPr/>
          <p:nvPr/>
        </p:nvPicPr>
        <p:blipFill>
          <a:blip r:embed="rId10"/>
          <a:srcRect l="0" t="0" r="4841" b="23979"/>
          <a:stretch/>
        </p:blipFill>
        <p:spPr>
          <a:xfrm>
            <a:off x="8448480" y="2581920"/>
            <a:ext cx="982800" cy="3664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6" name="Group 3"/>
          <p:cNvGrpSpPr/>
          <p:nvPr/>
        </p:nvGrpSpPr>
        <p:grpSpPr>
          <a:xfrm>
            <a:off x="346320" y="804600"/>
            <a:ext cx="4944600" cy="4619880"/>
            <a:chOff x="346320" y="804600"/>
            <a:chExt cx="4944600" cy="4619880"/>
          </a:xfrm>
        </p:grpSpPr>
        <p:sp>
          <p:nvSpPr>
            <p:cNvPr id="447" name="AutoShape 4"/>
            <p:cNvSpPr/>
            <p:nvPr/>
          </p:nvSpPr>
          <p:spPr>
            <a:xfrm>
              <a:off x="346320" y="804600"/>
              <a:ext cx="4939200" cy="46144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pic>
          <p:nvPicPr>
            <p:cNvPr id="448" name="Picture 1" descr=""/>
            <p:cNvPicPr/>
            <p:nvPr/>
          </p:nvPicPr>
          <p:blipFill>
            <a:blip r:embed="rId1"/>
            <a:stretch/>
          </p:blipFill>
          <p:spPr>
            <a:xfrm>
              <a:off x="346320" y="804600"/>
              <a:ext cx="4944600" cy="461988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449" name="TextBox 2"/>
          <p:cNvSpPr/>
          <p:nvPr/>
        </p:nvSpPr>
        <p:spPr>
          <a:xfrm>
            <a:off x="3077280" y="84240"/>
            <a:ext cx="4852440" cy="505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en-US" sz="2400" spc="-1" strike="noStrike">
                <a:solidFill>
                  <a:srgbClr val="000000"/>
                </a:solidFill>
                <a:latin typeface="Arial"/>
              </a:rPr>
              <a:t>High p</a:t>
            </a:r>
            <a:r>
              <a:rPr b="1" lang="en-US" sz="2400" spc="-1" strike="noStrike" baseline="-8000">
                <a:solidFill>
                  <a:srgbClr val="000000"/>
                </a:solidFill>
                <a:latin typeface="Arial"/>
              </a:rPr>
              <a:t>T</a:t>
            </a:r>
            <a:r>
              <a:rPr b="1" lang="en-US" sz="2400" spc="-1" strike="noStrike">
                <a:solidFill>
                  <a:srgbClr val="000000"/>
                </a:solidFill>
                <a:latin typeface="Arial"/>
              </a:rPr>
              <a:t> </a:t>
            </a:r>
            <a:r>
              <a:rPr b="1" lang="en-US" sz="2400" spc="-1" strike="noStrike">
                <a:solidFill>
                  <a:srgbClr val="000000"/>
                </a:solidFill>
                <a:latin typeface="Symbol"/>
              </a:rPr>
              <a:t>p</a:t>
            </a:r>
            <a:r>
              <a:rPr b="1" lang="en-US" sz="2400" spc="-1" strike="noStrike" baseline="30000">
                <a:solidFill>
                  <a:srgbClr val="000000"/>
                </a:solidFill>
                <a:latin typeface="Arial"/>
              </a:rPr>
              <a:t>0</a:t>
            </a:r>
            <a:r>
              <a:rPr b="1" lang="en-US" sz="2400" spc="-1" strike="noStrike">
                <a:solidFill>
                  <a:srgbClr val="000000"/>
                </a:solidFill>
                <a:latin typeface="Arial"/>
              </a:rPr>
              <a:t> in small systems (R</a:t>
            </a:r>
            <a:r>
              <a:rPr b="1" lang="en-US" sz="2400" spc="-1" strike="noStrike" baseline="-25000">
                <a:solidFill>
                  <a:srgbClr val="000000"/>
                </a:solidFill>
                <a:latin typeface="Arial"/>
              </a:rPr>
              <a:t>xA</a:t>
            </a:r>
            <a:r>
              <a:rPr b="1" lang="en-US" sz="2400" spc="-1" strike="noStrike">
                <a:solidFill>
                  <a:srgbClr val="000000"/>
                </a:solidFill>
                <a:latin typeface="Arial"/>
              </a:rPr>
              <a:t>)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0" name="TextBox 8"/>
          <p:cNvSpPr/>
          <p:nvPr/>
        </p:nvSpPr>
        <p:spPr>
          <a:xfrm>
            <a:off x="5409360" y="1051560"/>
            <a:ext cx="4478760" cy="2945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Same suppression at high p</a:t>
            </a:r>
            <a:r>
              <a:rPr b="1" lang="en-US" sz="1800" spc="-1" strike="noStrike" baseline="-25000">
                <a:solidFill>
                  <a:srgbClr val="000000"/>
                </a:solidFill>
                <a:latin typeface="Calibri"/>
              </a:rPr>
              <a:t>T</a:t>
            </a: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 in centrals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Some enhancement in peripherals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Ordering with system size NOT seen at high p</a:t>
            </a:r>
            <a:r>
              <a:rPr b="1" lang="en-US" sz="1800" spc="-1" strike="noStrike" baseline="-25000">
                <a:solidFill>
                  <a:srgbClr val="000000"/>
                </a:solidFill>
                <a:latin typeface="Calibri"/>
              </a:rPr>
              <a:t>T</a:t>
            </a: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 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Potential bias in centrality determination?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Final state effect?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High and low p</a:t>
            </a:r>
            <a:r>
              <a:rPr b="1" lang="en-US" sz="1800" spc="-1" strike="noStrike" baseline="-25000">
                <a:solidFill>
                  <a:srgbClr val="000000"/>
                </a:solidFill>
                <a:latin typeface="Calibri"/>
              </a:rPr>
              <a:t>T</a:t>
            </a: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: quite different physics!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451" name="TextBox 10"/>
          <p:cNvSpPr/>
          <p:nvPr/>
        </p:nvSpPr>
        <p:spPr>
          <a:xfrm>
            <a:off x="2876040" y="2442240"/>
            <a:ext cx="2163960" cy="303480"/>
          </a:xfrm>
          <a:prstGeom prst="rect">
            <a:avLst/>
          </a:prstGeom>
          <a:solidFill>
            <a:srgbClr val="f0e68c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  <a:hlinkClick r:id="rId2"/>
              </a:rPr>
              <a:t>PRC 105, 064902 (2022)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452" name="TextBox 11"/>
          <p:cNvSpPr/>
          <p:nvPr/>
        </p:nvSpPr>
        <p:spPr>
          <a:xfrm>
            <a:off x="6370920" y="4680000"/>
            <a:ext cx="2967480" cy="436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en-US" sz="2000" spc="-1" strike="noStrike">
                <a:solidFill>
                  <a:srgbClr val="ff0000"/>
                </a:solidFill>
                <a:latin typeface="Arial"/>
              </a:rPr>
              <a:t>Bias in N</a:t>
            </a:r>
            <a:r>
              <a:rPr b="1" lang="en-US" sz="2000" spc="-1" strike="noStrike" baseline="-25000">
                <a:solidFill>
                  <a:srgbClr val="ff0000"/>
                </a:solidFill>
                <a:latin typeface="Arial"/>
              </a:rPr>
              <a:t>coll</a:t>
            </a:r>
            <a:r>
              <a:rPr b="1" lang="en-US" sz="2000" spc="-1" strike="noStrike">
                <a:solidFill>
                  <a:srgbClr val="ff0000"/>
                </a:solidFill>
                <a:latin typeface="Arial"/>
              </a:rPr>
              <a:t> at high p</a:t>
            </a:r>
            <a:r>
              <a:rPr b="1" lang="en-US" sz="2000" spc="-1" strike="noStrike" baseline="-25000">
                <a:solidFill>
                  <a:srgbClr val="ff0000"/>
                </a:solidFill>
                <a:latin typeface="Arial"/>
              </a:rPr>
              <a:t>T</a:t>
            </a:r>
            <a:r>
              <a:rPr b="1" lang="en-US" sz="2000" spc="-1" strike="noStrike">
                <a:solidFill>
                  <a:srgbClr val="ff0000"/>
                </a:solidFill>
                <a:latin typeface="Arial"/>
              </a:rPr>
              <a:t> ?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453" name=""/>
          <p:cNvSpPr txBox="1"/>
          <p:nvPr/>
        </p:nvSpPr>
        <p:spPr>
          <a:xfrm>
            <a:off x="1683720" y="527400"/>
            <a:ext cx="2437920" cy="274680"/>
          </a:xfrm>
          <a:prstGeom prst="rect">
            <a:avLst/>
          </a:prstGeom>
          <a:solidFill>
            <a:srgbClr val="f0e68c"/>
          </a:solidFill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lang="en-US" sz="1300" spc="-1" strike="noStrike">
                <a:solidFill>
                  <a:srgbClr val="dc143c"/>
                </a:solidFill>
                <a:latin typeface="Arial"/>
                <a:hlinkClick r:id="rId3"/>
              </a:rPr>
              <a:t>Talk</a:t>
            </a:r>
            <a:r>
              <a:rPr b="1" lang="en-US" sz="1300" spc="-1" strike="noStrike">
                <a:solidFill>
                  <a:srgbClr val="dc143c"/>
                </a:solidFill>
                <a:latin typeface="Arial"/>
              </a:rPr>
              <a:t> </a:t>
            </a:r>
            <a:r>
              <a:rPr b="0" lang="en-US" sz="1300" spc="-1" strike="noStrike">
                <a:latin typeface="Arial"/>
              </a:rPr>
              <a:t>Tues. 13:00 </a:t>
            </a:r>
            <a:r>
              <a:rPr b="1" lang="en-US" sz="1300" spc="-1" strike="noStrike">
                <a:solidFill>
                  <a:srgbClr val="000000"/>
                </a:solidFill>
                <a:latin typeface="Arial"/>
              </a:rPr>
              <a:t>Daniel Firak</a:t>
            </a:r>
            <a:endParaRPr b="0" lang="en-US" sz="1300" spc="-1" strike="noStrike">
              <a:latin typeface="Arial"/>
            </a:endParaRPr>
          </a:p>
        </p:txBody>
      </p:sp>
      <p:grpSp>
        <p:nvGrpSpPr>
          <p:cNvPr id="454" name=""/>
          <p:cNvGrpSpPr/>
          <p:nvPr/>
        </p:nvGrpSpPr>
        <p:grpSpPr>
          <a:xfrm>
            <a:off x="54720" y="61200"/>
            <a:ext cx="772200" cy="515520"/>
            <a:chOff x="54720" y="61200"/>
            <a:chExt cx="772200" cy="515520"/>
          </a:xfrm>
        </p:grpSpPr>
        <p:grpSp>
          <p:nvGrpSpPr>
            <p:cNvPr id="455" name=""/>
            <p:cNvGrpSpPr/>
            <p:nvPr/>
          </p:nvGrpSpPr>
          <p:grpSpPr>
            <a:xfrm>
              <a:off x="56520" y="61200"/>
              <a:ext cx="739080" cy="228600"/>
              <a:chOff x="56520" y="61200"/>
              <a:chExt cx="739080" cy="228600"/>
            </a:xfrm>
          </p:grpSpPr>
          <p:sp>
            <p:nvSpPr>
              <p:cNvPr id="456" name=""/>
              <p:cNvSpPr/>
              <p:nvPr/>
            </p:nvSpPr>
            <p:spPr>
              <a:xfrm flipH="1">
                <a:off x="566640" y="61200"/>
                <a:ext cx="228600" cy="228600"/>
              </a:xfrm>
              <a:prstGeom prst="ellipse">
                <a:avLst/>
              </a:prstGeom>
              <a:solidFill>
                <a:srgbClr val="c9211e"/>
              </a:solidFill>
              <a:ln w="0">
                <a:solidFill>
                  <a:srgbClr val="c9211e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457" name=""/>
              <p:cNvSpPr/>
              <p:nvPr/>
            </p:nvSpPr>
            <p:spPr>
              <a:xfrm flipH="1">
                <a:off x="56520" y="133560"/>
                <a:ext cx="91440" cy="91440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458" name=""/>
              <p:cNvSpPr/>
              <p:nvPr/>
            </p:nvSpPr>
            <p:spPr>
              <a:xfrm flipH="1">
                <a:off x="351720" y="181800"/>
                <a:ext cx="228600" cy="0"/>
              </a:xfrm>
              <a:prstGeom prst="line">
                <a:avLst/>
              </a:prstGeom>
              <a:ln w="0">
                <a:solidFill>
                  <a:srgbClr val="c9211e"/>
                </a:solidFill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459" name=""/>
              <p:cNvSpPr/>
              <p:nvPr/>
            </p:nvSpPr>
            <p:spPr>
              <a:xfrm>
                <a:off x="100080" y="181800"/>
                <a:ext cx="228600" cy="0"/>
              </a:xfrm>
              <a:prstGeom prst="line">
                <a:avLst/>
              </a:prstGeom>
              <a:ln w="0">
                <a:solidFill>
                  <a:srgbClr val="0000ff"/>
                </a:solidFill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sp>
          <p:nvSpPr>
            <p:cNvPr id="460" name=""/>
            <p:cNvSpPr txBox="1"/>
            <p:nvPr/>
          </p:nvSpPr>
          <p:spPr>
            <a:xfrm>
              <a:off x="54720" y="230400"/>
              <a:ext cx="772200" cy="346320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  <a:buNone/>
              </a:pPr>
              <a:r>
                <a:rPr b="1" lang="en-US" sz="1800" spc="-1" strike="noStrike">
                  <a:solidFill>
                    <a:srgbClr val="0000ff"/>
                  </a:solidFill>
                  <a:latin typeface="Arial"/>
                  <a:ea typeface="Noto Sans CJK SC"/>
                </a:rPr>
                <a:t>x+</a:t>
              </a:r>
              <a:r>
                <a:rPr b="1" lang="en-US" sz="1800" spc="-1" strike="noStrike">
                  <a:solidFill>
                    <a:srgbClr val="c9211e"/>
                  </a:solidFill>
                  <a:latin typeface="Arial"/>
                </a:rPr>
                <a:t>Au</a:t>
              </a:r>
              <a:endParaRPr b="0" lang="en-US" sz="1800" spc="-1" strike="noStrike">
                <a:latin typeface="Arial"/>
              </a:endParaRPr>
            </a:p>
          </p:txBody>
        </p:sp>
      </p:grpSp>
      <p:pic>
        <p:nvPicPr>
          <p:cNvPr id="461" name="" descr=""/>
          <p:cNvPicPr/>
          <p:nvPr/>
        </p:nvPicPr>
        <p:blipFill>
          <a:blip r:embed="rId4"/>
          <a:srcRect l="0" t="0" r="4841" b="23979"/>
          <a:stretch/>
        </p:blipFill>
        <p:spPr>
          <a:xfrm>
            <a:off x="1307880" y="2697840"/>
            <a:ext cx="982800" cy="3664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2" name="Group 4"/>
          <p:cNvGrpSpPr/>
          <p:nvPr/>
        </p:nvGrpSpPr>
        <p:grpSpPr>
          <a:xfrm>
            <a:off x="266040" y="493920"/>
            <a:ext cx="2934360" cy="4535640"/>
            <a:chOff x="266040" y="493920"/>
            <a:chExt cx="2934360" cy="4535640"/>
          </a:xfrm>
        </p:grpSpPr>
        <p:sp>
          <p:nvSpPr>
            <p:cNvPr id="463" name="AutoShape 2"/>
            <p:cNvSpPr/>
            <p:nvPr/>
          </p:nvSpPr>
          <p:spPr>
            <a:xfrm>
              <a:off x="266040" y="493920"/>
              <a:ext cx="2926440" cy="4528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pic>
          <p:nvPicPr>
            <p:cNvPr id="464" name="Picture 7" descr=""/>
            <p:cNvPicPr/>
            <p:nvPr/>
          </p:nvPicPr>
          <p:blipFill>
            <a:blip r:embed="rId1"/>
            <a:stretch/>
          </p:blipFill>
          <p:spPr>
            <a:xfrm>
              <a:off x="266040" y="493920"/>
              <a:ext cx="2934360" cy="4535640"/>
            </a:xfrm>
            <a:prstGeom prst="rect">
              <a:avLst/>
            </a:prstGeom>
            <a:ln w="0">
              <a:noFill/>
            </a:ln>
          </p:spPr>
        </p:pic>
      </p:grpSp>
      <p:grpSp>
        <p:nvGrpSpPr>
          <p:cNvPr id="465" name="Group 5"/>
          <p:cNvGrpSpPr/>
          <p:nvPr/>
        </p:nvGrpSpPr>
        <p:grpSpPr>
          <a:xfrm>
            <a:off x="6309360" y="2066040"/>
            <a:ext cx="3392280" cy="2533320"/>
            <a:chOff x="6309360" y="2066040"/>
            <a:chExt cx="3392280" cy="2533320"/>
          </a:xfrm>
        </p:grpSpPr>
        <p:sp>
          <p:nvSpPr>
            <p:cNvPr id="466" name="AutoShape 5"/>
            <p:cNvSpPr/>
            <p:nvPr/>
          </p:nvSpPr>
          <p:spPr>
            <a:xfrm>
              <a:off x="6309360" y="2066040"/>
              <a:ext cx="3386520" cy="25279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pic>
          <p:nvPicPr>
            <p:cNvPr id="467" name="Picture 8" descr=""/>
            <p:cNvPicPr/>
            <p:nvPr/>
          </p:nvPicPr>
          <p:blipFill>
            <a:blip r:embed="rId2"/>
            <a:stretch/>
          </p:blipFill>
          <p:spPr>
            <a:xfrm>
              <a:off x="6309360" y="2066040"/>
              <a:ext cx="3392280" cy="253332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468" name="TextBox 12"/>
          <p:cNvSpPr/>
          <p:nvPr/>
        </p:nvSpPr>
        <p:spPr>
          <a:xfrm>
            <a:off x="2941200" y="150120"/>
            <a:ext cx="4500360" cy="505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en-US" sz="2400" spc="-1" strike="noStrike">
                <a:solidFill>
                  <a:srgbClr val="000000"/>
                </a:solidFill>
                <a:latin typeface="Arial"/>
              </a:rPr>
              <a:t>Experimental measure of N</a:t>
            </a:r>
            <a:r>
              <a:rPr b="1" lang="en-US" sz="2400" spc="-1" strike="noStrike" baseline="-25000">
                <a:solidFill>
                  <a:srgbClr val="000000"/>
                </a:solidFill>
                <a:latin typeface="Arial"/>
              </a:rPr>
              <a:t>coll</a:t>
            </a:r>
            <a:r>
              <a:rPr b="1" lang="en-US" sz="2400" spc="-1" strike="noStrike">
                <a:solidFill>
                  <a:srgbClr val="000000"/>
                </a:solidFill>
                <a:latin typeface="Arial"/>
              </a:rPr>
              <a:t> 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9" name="TextBox 14"/>
          <p:cNvSpPr/>
          <p:nvPr/>
        </p:nvSpPr>
        <p:spPr>
          <a:xfrm>
            <a:off x="4140720" y="937080"/>
            <a:ext cx="2627280" cy="950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Use electroweak probes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(in our case photons)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to directly measure N</a:t>
            </a:r>
            <a:r>
              <a:rPr b="1" lang="en-US" sz="1800" spc="-1" strike="noStrike" baseline="-25000">
                <a:solidFill>
                  <a:srgbClr val="000000"/>
                </a:solidFill>
                <a:latin typeface="Arial"/>
              </a:rPr>
              <a:t>coll 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470" name="TextBox 15"/>
          <p:cNvSpPr/>
          <p:nvPr/>
        </p:nvSpPr>
        <p:spPr>
          <a:xfrm>
            <a:off x="3783240" y="2582640"/>
            <a:ext cx="2310120" cy="1186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No enhancement in 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peripheral</a:t>
            </a:r>
            <a:br>
              <a:rPr sz="1800"/>
            </a:b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Suppression in most 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central collisions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471" name="Straight Arrow Connector 1"/>
          <p:cNvSpPr/>
          <p:nvPr/>
        </p:nvSpPr>
        <p:spPr>
          <a:xfrm>
            <a:off x="6976080" y="1306440"/>
            <a:ext cx="56268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76320">
            <a:solidFill>
              <a:srgbClr val="ff0000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472" name="Straight Arrow Connector 2"/>
          <p:cNvSpPr/>
          <p:nvPr/>
        </p:nvSpPr>
        <p:spPr>
          <a:xfrm>
            <a:off x="5710680" y="3138840"/>
            <a:ext cx="56268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76320">
            <a:solidFill>
              <a:srgbClr val="ff0000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473" name="TextBox 16"/>
          <p:cNvSpPr/>
          <p:nvPr/>
        </p:nvSpPr>
        <p:spPr>
          <a:xfrm>
            <a:off x="7455960" y="1900440"/>
            <a:ext cx="1578600" cy="302760"/>
          </a:xfrm>
          <a:prstGeom prst="rect">
            <a:avLst/>
          </a:prstGeom>
          <a:solidFill>
            <a:srgbClr val="f0e68c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  <a:hlinkClick r:id="rId3"/>
              </a:rPr>
              <a:t>arXiv:2303.12899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474" name="TextBox 17"/>
          <p:cNvSpPr/>
          <p:nvPr/>
        </p:nvSpPr>
        <p:spPr>
          <a:xfrm>
            <a:off x="1024560" y="4797000"/>
            <a:ext cx="1382040" cy="272880"/>
          </a:xfrm>
          <a:prstGeom prst="rect">
            <a:avLst/>
          </a:prstGeom>
          <a:solidFill>
            <a:srgbClr val="f0e68c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en-US" sz="1200" spc="-1" strike="noStrike">
                <a:solidFill>
                  <a:srgbClr val="000000"/>
                </a:solidFill>
                <a:latin typeface="Arial"/>
                <a:hlinkClick r:id="rId4"/>
              </a:rPr>
              <a:t>arXiv:2303.12899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475" name="TextBox 18"/>
          <p:cNvSpPr/>
          <p:nvPr/>
        </p:nvSpPr>
        <p:spPr>
          <a:xfrm>
            <a:off x="6771600" y="4404600"/>
            <a:ext cx="2538720" cy="675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1" lang="en-US" sz="1800" spc="-1" strike="noStrike">
                <a:solidFill>
                  <a:srgbClr val="ff0000"/>
                </a:solidFill>
                <a:latin typeface="Arial"/>
              </a:rPr>
              <a:t>E</a:t>
            </a:r>
            <a:r>
              <a:rPr b="1" lang="en-US" sz="1800" spc="-1" strike="noStrike" baseline="-25000">
                <a:solidFill>
                  <a:srgbClr val="ff0000"/>
                </a:solidFill>
                <a:latin typeface="Arial"/>
              </a:rPr>
              <a:t>loss</a:t>
            </a:r>
            <a:r>
              <a:rPr b="1" lang="en-US" sz="1800" spc="-1" strike="noStrike">
                <a:solidFill>
                  <a:srgbClr val="ff0000"/>
                </a:solidFill>
                <a:latin typeface="Arial"/>
              </a:rPr>
              <a:t> in QGP droplets?</a:t>
            </a:r>
            <a:endParaRPr b="0" lang="en-US" sz="18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b="1" lang="en-US" sz="1800" spc="-1" strike="noStrike">
                <a:solidFill>
                  <a:srgbClr val="ff0000"/>
                </a:solidFill>
                <a:latin typeface="Arial"/>
              </a:rPr>
              <a:t>Something else? </a:t>
            </a:r>
            <a:endParaRPr b="0" lang="en-US" sz="1800" spc="-1" strike="noStrike">
              <a:latin typeface="Arial"/>
            </a:endParaRPr>
          </a:p>
        </p:txBody>
      </p:sp>
      <p:grpSp>
        <p:nvGrpSpPr>
          <p:cNvPr id="476" name="Group 6"/>
          <p:cNvGrpSpPr/>
          <p:nvPr/>
        </p:nvGrpSpPr>
        <p:grpSpPr>
          <a:xfrm>
            <a:off x="7638480" y="848520"/>
            <a:ext cx="2283480" cy="852840"/>
            <a:chOff x="7638480" y="848520"/>
            <a:chExt cx="2283480" cy="852840"/>
          </a:xfrm>
        </p:grpSpPr>
        <p:sp>
          <p:nvSpPr>
            <p:cNvPr id="477" name="AutoShape 7"/>
            <p:cNvSpPr/>
            <p:nvPr/>
          </p:nvSpPr>
          <p:spPr>
            <a:xfrm>
              <a:off x="7638480" y="848520"/>
              <a:ext cx="2275200" cy="8449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pic>
          <p:nvPicPr>
            <p:cNvPr id="478" name="Picture 10" descr=""/>
            <p:cNvPicPr/>
            <p:nvPr/>
          </p:nvPicPr>
          <p:blipFill>
            <a:blip r:embed="rId5"/>
            <a:stretch/>
          </p:blipFill>
          <p:spPr>
            <a:xfrm>
              <a:off x="7638480" y="848520"/>
              <a:ext cx="2283480" cy="852840"/>
            </a:xfrm>
            <a:prstGeom prst="rect">
              <a:avLst/>
            </a:prstGeom>
            <a:ln w="0">
              <a:noFill/>
            </a:ln>
          </p:spPr>
        </p:pic>
      </p:grpSp>
      <p:grpSp>
        <p:nvGrpSpPr>
          <p:cNvPr id="479" name=""/>
          <p:cNvGrpSpPr/>
          <p:nvPr/>
        </p:nvGrpSpPr>
        <p:grpSpPr>
          <a:xfrm>
            <a:off x="54720" y="61200"/>
            <a:ext cx="772200" cy="515520"/>
            <a:chOff x="54720" y="61200"/>
            <a:chExt cx="772200" cy="515520"/>
          </a:xfrm>
        </p:grpSpPr>
        <p:grpSp>
          <p:nvGrpSpPr>
            <p:cNvPr id="480" name=""/>
            <p:cNvGrpSpPr/>
            <p:nvPr/>
          </p:nvGrpSpPr>
          <p:grpSpPr>
            <a:xfrm>
              <a:off x="56520" y="61200"/>
              <a:ext cx="739080" cy="228600"/>
              <a:chOff x="56520" y="61200"/>
              <a:chExt cx="739080" cy="228600"/>
            </a:xfrm>
          </p:grpSpPr>
          <p:sp>
            <p:nvSpPr>
              <p:cNvPr id="481" name=""/>
              <p:cNvSpPr/>
              <p:nvPr/>
            </p:nvSpPr>
            <p:spPr>
              <a:xfrm flipH="1">
                <a:off x="566640" y="61200"/>
                <a:ext cx="228600" cy="228600"/>
              </a:xfrm>
              <a:prstGeom prst="ellipse">
                <a:avLst/>
              </a:prstGeom>
              <a:solidFill>
                <a:srgbClr val="c9211e"/>
              </a:solidFill>
              <a:ln w="0">
                <a:solidFill>
                  <a:srgbClr val="c9211e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482" name=""/>
              <p:cNvSpPr/>
              <p:nvPr/>
            </p:nvSpPr>
            <p:spPr>
              <a:xfrm flipH="1">
                <a:off x="56520" y="133560"/>
                <a:ext cx="91440" cy="91440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483" name=""/>
              <p:cNvSpPr/>
              <p:nvPr/>
            </p:nvSpPr>
            <p:spPr>
              <a:xfrm flipH="1">
                <a:off x="351720" y="181800"/>
                <a:ext cx="228600" cy="0"/>
              </a:xfrm>
              <a:prstGeom prst="line">
                <a:avLst/>
              </a:prstGeom>
              <a:ln w="0">
                <a:solidFill>
                  <a:srgbClr val="c9211e"/>
                </a:solidFill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484" name=""/>
              <p:cNvSpPr/>
              <p:nvPr/>
            </p:nvSpPr>
            <p:spPr>
              <a:xfrm>
                <a:off x="100080" y="181800"/>
                <a:ext cx="228600" cy="0"/>
              </a:xfrm>
              <a:prstGeom prst="line">
                <a:avLst/>
              </a:prstGeom>
              <a:ln w="0">
                <a:solidFill>
                  <a:srgbClr val="0000ff"/>
                </a:solidFill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sp>
          <p:nvSpPr>
            <p:cNvPr id="485" name=""/>
            <p:cNvSpPr txBox="1"/>
            <p:nvPr/>
          </p:nvSpPr>
          <p:spPr>
            <a:xfrm>
              <a:off x="54720" y="230400"/>
              <a:ext cx="772200" cy="346320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  <a:buNone/>
              </a:pPr>
              <a:r>
                <a:rPr b="1" lang="en-US" sz="1800" spc="-1" strike="noStrike">
                  <a:solidFill>
                    <a:srgbClr val="0000ff"/>
                  </a:solidFill>
                  <a:latin typeface="Arial"/>
                  <a:ea typeface="Noto Sans CJK SC"/>
                </a:rPr>
                <a:t>x+</a:t>
              </a:r>
              <a:r>
                <a:rPr b="1" lang="en-US" sz="1800" spc="-1" strike="noStrike">
                  <a:solidFill>
                    <a:srgbClr val="c9211e"/>
                  </a:solidFill>
                  <a:latin typeface="Arial"/>
                </a:rPr>
                <a:t>Au</a:t>
              </a:r>
              <a:endParaRPr b="0" lang="en-US" sz="1800" spc="-1" strike="noStrike">
                <a:latin typeface="Arial"/>
              </a:endParaRPr>
            </a:p>
          </p:txBody>
        </p:sp>
      </p:grpSp>
      <p:pic>
        <p:nvPicPr>
          <p:cNvPr id="486" name="" descr=""/>
          <p:cNvPicPr/>
          <p:nvPr/>
        </p:nvPicPr>
        <p:blipFill>
          <a:blip r:embed="rId6"/>
          <a:srcRect l="0" t="0" r="4841" b="23979"/>
          <a:stretch/>
        </p:blipFill>
        <p:spPr>
          <a:xfrm>
            <a:off x="1352520" y="3365640"/>
            <a:ext cx="982800" cy="366480"/>
          </a:xfrm>
          <a:prstGeom prst="rect">
            <a:avLst/>
          </a:prstGeom>
          <a:ln w="0">
            <a:noFill/>
          </a:ln>
        </p:spPr>
      </p:pic>
      <p:pic>
        <p:nvPicPr>
          <p:cNvPr id="487" name="" descr=""/>
          <p:cNvPicPr/>
          <p:nvPr/>
        </p:nvPicPr>
        <p:blipFill>
          <a:blip r:embed="rId7"/>
          <a:srcRect l="0" t="0" r="4841" b="23979"/>
          <a:stretch/>
        </p:blipFill>
        <p:spPr>
          <a:xfrm>
            <a:off x="7298640" y="2991600"/>
            <a:ext cx="982800" cy="366480"/>
          </a:xfrm>
          <a:prstGeom prst="rect">
            <a:avLst/>
          </a:prstGeom>
          <a:ln w="0">
            <a:noFill/>
          </a:ln>
        </p:spPr>
      </p:pic>
      <p:sp>
        <p:nvSpPr>
          <p:cNvPr id="488" name=""/>
          <p:cNvSpPr txBox="1"/>
          <p:nvPr/>
        </p:nvSpPr>
        <p:spPr>
          <a:xfrm>
            <a:off x="3659760" y="616680"/>
            <a:ext cx="2437920" cy="274680"/>
          </a:xfrm>
          <a:prstGeom prst="rect">
            <a:avLst/>
          </a:prstGeom>
          <a:solidFill>
            <a:srgbClr val="f0e68c"/>
          </a:solidFill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lang="en-US" sz="1300" spc="-1" strike="noStrike">
                <a:solidFill>
                  <a:srgbClr val="dc143c"/>
                </a:solidFill>
                <a:latin typeface="Arial"/>
                <a:hlinkClick r:id="rId8"/>
              </a:rPr>
              <a:t>Talk</a:t>
            </a:r>
            <a:r>
              <a:rPr b="1" lang="en-US" sz="1300" spc="-1" strike="noStrike">
                <a:solidFill>
                  <a:srgbClr val="dc143c"/>
                </a:solidFill>
                <a:latin typeface="Arial"/>
              </a:rPr>
              <a:t> </a:t>
            </a:r>
            <a:r>
              <a:rPr b="0" lang="en-US" sz="1300" spc="-1" strike="noStrike">
                <a:latin typeface="Arial"/>
              </a:rPr>
              <a:t>Tues. 13:00 </a:t>
            </a:r>
            <a:r>
              <a:rPr b="1" lang="en-US" sz="1300" spc="-1" strike="noStrike">
                <a:solidFill>
                  <a:srgbClr val="000000"/>
                </a:solidFill>
                <a:latin typeface="Arial"/>
              </a:rPr>
              <a:t>Daniel Firak</a:t>
            </a:r>
            <a:endParaRPr b="0" lang="en-US" sz="13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9" name="" descr=""/>
          <p:cNvPicPr/>
          <p:nvPr/>
        </p:nvPicPr>
        <p:blipFill>
          <a:blip r:embed="rId1"/>
          <a:stretch/>
        </p:blipFill>
        <p:spPr>
          <a:xfrm>
            <a:off x="2232720" y="790200"/>
            <a:ext cx="5614560" cy="3657600"/>
          </a:xfrm>
          <a:prstGeom prst="rect">
            <a:avLst/>
          </a:prstGeom>
          <a:ln w="0">
            <a:noFill/>
          </a:ln>
        </p:spPr>
      </p:pic>
      <p:sp>
        <p:nvSpPr>
          <p:cNvPr id="490" name="PlaceHolder 1"/>
          <p:cNvSpPr>
            <a:spLocks noGrp="1"/>
          </p:cNvSpPr>
          <p:nvPr>
            <p:ph type="title"/>
          </p:nvPr>
        </p:nvSpPr>
        <p:spPr>
          <a:xfrm>
            <a:off x="1132200" y="24120"/>
            <a:ext cx="8479800" cy="733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en-US" sz="3200" spc="-1" strike="noStrike">
                <a:latin typeface="Arial"/>
              </a:rPr>
              <a:t>J/ψ and ψ(2S) nuclear modification factor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491" name="PlaceHolder 2"/>
          <p:cNvSpPr>
            <a:spLocks noGrp="1"/>
          </p:cNvSpPr>
          <p:nvPr>
            <p:ph/>
          </p:nvPr>
        </p:nvSpPr>
        <p:spPr>
          <a:xfrm>
            <a:off x="396000" y="4377600"/>
            <a:ext cx="10080000" cy="957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000"/>
          </a:bodyPr>
          <a:p>
            <a:r>
              <a:rPr b="0" lang="en-US" sz="3000" spc="-1" strike="noStrike">
                <a:latin typeface="Arial"/>
              </a:rPr>
              <a:t>Similar patterns for J/ψ and ψ(2S) found at RHIC and LHC</a:t>
            </a:r>
            <a:endParaRPr b="0" lang="en-US" sz="3000" spc="-1" strike="noStrike">
              <a:latin typeface="Arial"/>
            </a:endParaRPr>
          </a:p>
          <a:p>
            <a:r>
              <a:rPr b="0" lang="en-US" sz="3000" spc="-1" strike="noStrike">
                <a:latin typeface="Arial"/>
              </a:rPr>
              <a:t>Result consistent with final state effects at backward rapidity</a:t>
            </a:r>
            <a:endParaRPr b="0" lang="en-US" sz="3000" spc="-1" strike="noStrike">
              <a:latin typeface="Arial"/>
            </a:endParaRPr>
          </a:p>
        </p:txBody>
      </p:sp>
      <p:sp>
        <p:nvSpPr>
          <p:cNvPr id="492" name=""/>
          <p:cNvSpPr txBox="1"/>
          <p:nvPr/>
        </p:nvSpPr>
        <p:spPr>
          <a:xfrm>
            <a:off x="3283920" y="3446280"/>
            <a:ext cx="3802680" cy="346680"/>
          </a:xfrm>
          <a:prstGeom prst="rect">
            <a:avLst/>
          </a:prstGeom>
          <a:solidFill>
            <a:srgbClr val="f0e68c"/>
          </a:solidFill>
          <a:ln w="0">
            <a:noFill/>
          </a:ln>
        </p:spPr>
        <p:txBody>
          <a:bodyPr lIns="90000" rIns="90000" tIns="45000" bIns="45000" anchor="t">
            <a:noAutofit/>
          </a:bodyPr>
          <a:p>
            <a:pPr algn="ctr">
              <a:buNone/>
            </a:pPr>
            <a:r>
              <a:rPr b="0" lang="en-US" sz="1800" spc="-1" strike="noStrike">
                <a:latin typeface="Arial"/>
                <a:hlinkClick r:id="rId2"/>
              </a:rPr>
              <a:t>Phys.Rev.C 105 (2022) 6, 064912</a:t>
            </a:r>
            <a:endParaRPr b="0" lang="en-US" sz="1800" spc="-1" strike="noStrike">
              <a:latin typeface="Arial"/>
            </a:endParaRPr>
          </a:p>
        </p:txBody>
      </p:sp>
      <p:grpSp>
        <p:nvGrpSpPr>
          <p:cNvPr id="493" name=""/>
          <p:cNvGrpSpPr/>
          <p:nvPr/>
        </p:nvGrpSpPr>
        <p:grpSpPr>
          <a:xfrm>
            <a:off x="3013200" y="4040280"/>
            <a:ext cx="719640" cy="392040"/>
            <a:chOff x="3013200" y="4040280"/>
            <a:chExt cx="719640" cy="392040"/>
          </a:xfrm>
        </p:grpSpPr>
        <p:sp>
          <p:nvSpPr>
            <p:cNvPr id="494" name=""/>
            <p:cNvSpPr/>
            <p:nvPr/>
          </p:nvSpPr>
          <p:spPr>
            <a:xfrm>
              <a:off x="3245400" y="4112280"/>
              <a:ext cx="320040" cy="320040"/>
            </a:xfrm>
            <a:prstGeom prst="ellipse">
              <a:avLst/>
            </a:prstGeom>
            <a:solidFill>
              <a:srgbClr val="dc143c"/>
            </a:solidFill>
            <a:ln w="0"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95" name=""/>
            <p:cNvSpPr/>
            <p:nvPr/>
          </p:nvSpPr>
          <p:spPr>
            <a:xfrm>
              <a:off x="3641400" y="4220280"/>
              <a:ext cx="91440" cy="91440"/>
            </a:xfrm>
            <a:prstGeom prst="ellipse">
              <a:avLst/>
            </a:prstGeom>
            <a:solidFill>
              <a:srgbClr val="0000ff"/>
            </a:solidFill>
            <a:ln w="0"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96" name=""/>
            <p:cNvSpPr/>
            <p:nvPr/>
          </p:nvSpPr>
          <p:spPr>
            <a:xfrm flipH="1" flipV="1">
              <a:off x="3013200" y="4040280"/>
              <a:ext cx="685800" cy="228600"/>
            </a:xfrm>
            <a:prstGeom prst="line">
              <a:avLst/>
            </a:prstGeom>
            <a:ln w="29160">
              <a:solidFill>
                <a:srgbClr val="000000"/>
              </a:solidFill>
              <a:round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497" name=""/>
          <p:cNvGrpSpPr/>
          <p:nvPr/>
        </p:nvGrpSpPr>
        <p:grpSpPr>
          <a:xfrm>
            <a:off x="6486120" y="3992760"/>
            <a:ext cx="813240" cy="392040"/>
            <a:chOff x="6486120" y="3992760"/>
            <a:chExt cx="813240" cy="392040"/>
          </a:xfrm>
        </p:grpSpPr>
        <p:sp>
          <p:nvSpPr>
            <p:cNvPr id="498" name=""/>
            <p:cNvSpPr/>
            <p:nvPr/>
          </p:nvSpPr>
          <p:spPr>
            <a:xfrm>
              <a:off x="6486120" y="4064760"/>
              <a:ext cx="320040" cy="320040"/>
            </a:xfrm>
            <a:prstGeom prst="ellipse">
              <a:avLst/>
            </a:prstGeom>
            <a:solidFill>
              <a:srgbClr val="dc143c"/>
            </a:solidFill>
            <a:ln w="0"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99" name=""/>
            <p:cNvSpPr/>
            <p:nvPr/>
          </p:nvSpPr>
          <p:spPr>
            <a:xfrm>
              <a:off x="6882120" y="4172760"/>
              <a:ext cx="91440" cy="91440"/>
            </a:xfrm>
            <a:prstGeom prst="ellipse">
              <a:avLst/>
            </a:prstGeom>
            <a:solidFill>
              <a:srgbClr val="0000ff"/>
            </a:solidFill>
            <a:ln w="0">
              <a:solidFill>
                <a:srgbClr val="3465a4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00" name=""/>
            <p:cNvSpPr/>
            <p:nvPr/>
          </p:nvSpPr>
          <p:spPr>
            <a:xfrm flipV="1">
              <a:off x="6613560" y="3992760"/>
              <a:ext cx="685800" cy="228600"/>
            </a:xfrm>
            <a:prstGeom prst="line">
              <a:avLst/>
            </a:prstGeom>
            <a:ln w="29160">
              <a:solidFill>
                <a:srgbClr val="000000"/>
              </a:solidFill>
              <a:round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501" name=""/>
          <p:cNvSpPr txBox="1"/>
          <p:nvPr/>
        </p:nvSpPr>
        <p:spPr>
          <a:xfrm>
            <a:off x="457200" y="2274120"/>
            <a:ext cx="1600200" cy="6022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algn="ctr">
              <a:buNone/>
            </a:pPr>
            <a:r>
              <a:rPr b="1" lang="en-US" sz="1800" spc="-1" strike="noStrike">
                <a:solidFill>
                  <a:srgbClr val="ff0000"/>
                </a:solidFill>
                <a:latin typeface="Arial"/>
              </a:rPr>
              <a:t>PRC Editor’s suggestion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502" name=""/>
          <p:cNvSpPr txBox="1"/>
          <p:nvPr/>
        </p:nvSpPr>
        <p:spPr>
          <a:xfrm>
            <a:off x="4114800" y="626400"/>
            <a:ext cx="2499120" cy="275040"/>
          </a:xfrm>
          <a:prstGeom prst="rect">
            <a:avLst/>
          </a:prstGeom>
          <a:solidFill>
            <a:srgbClr val="f0e68c"/>
          </a:solidFill>
          <a:ln w="0">
            <a:noFill/>
          </a:ln>
        </p:spPr>
        <p:txBody>
          <a:bodyPr lIns="90000" rIns="90000" tIns="45000" bIns="45000" anchor="t">
            <a:noAutofit/>
          </a:bodyPr>
          <a:p>
            <a:pPr algn="ctr">
              <a:buNone/>
            </a:pPr>
            <a:r>
              <a:rPr b="1" lang="en-US" sz="1300" spc="-1" strike="noStrike">
                <a:solidFill>
                  <a:srgbClr val="dc143c"/>
                </a:solidFill>
                <a:latin typeface="Arial"/>
                <a:hlinkClick r:id="rId3"/>
              </a:rPr>
              <a:t>Talk</a:t>
            </a:r>
            <a:r>
              <a:rPr b="1" lang="en-US" sz="1300" spc="-1" strike="noStrike">
                <a:solidFill>
                  <a:srgbClr val="dc143c"/>
                </a:solidFill>
                <a:latin typeface="Arial"/>
              </a:rPr>
              <a:t> </a:t>
            </a:r>
            <a:r>
              <a:rPr b="0" lang="en-US" sz="1300" spc="-1" strike="noStrike">
                <a:latin typeface="Arial"/>
              </a:rPr>
              <a:t>Tues. 11:00 Krista Smith</a:t>
            </a:r>
            <a:endParaRPr b="0" lang="en-US" sz="1300" spc="-1" strike="noStrike">
              <a:latin typeface="Arial"/>
            </a:endParaRPr>
          </a:p>
        </p:txBody>
      </p:sp>
      <p:grpSp>
        <p:nvGrpSpPr>
          <p:cNvPr id="503" name=""/>
          <p:cNvGrpSpPr/>
          <p:nvPr/>
        </p:nvGrpSpPr>
        <p:grpSpPr>
          <a:xfrm>
            <a:off x="54720" y="61200"/>
            <a:ext cx="772200" cy="515520"/>
            <a:chOff x="54720" y="61200"/>
            <a:chExt cx="772200" cy="515520"/>
          </a:xfrm>
        </p:grpSpPr>
        <p:grpSp>
          <p:nvGrpSpPr>
            <p:cNvPr id="504" name=""/>
            <p:cNvGrpSpPr/>
            <p:nvPr/>
          </p:nvGrpSpPr>
          <p:grpSpPr>
            <a:xfrm>
              <a:off x="56520" y="61200"/>
              <a:ext cx="739080" cy="228600"/>
              <a:chOff x="56520" y="61200"/>
              <a:chExt cx="739080" cy="228600"/>
            </a:xfrm>
          </p:grpSpPr>
          <p:sp>
            <p:nvSpPr>
              <p:cNvPr id="505" name=""/>
              <p:cNvSpPr/>
              <p:nvPr/>
            </p:nvSpPr>
            <p:spPr>
              <a:xfrm flipH="1">
                <a:off x="566640" y="61200"/>
                <a:ext cx="228600" cy="228600"/>
              </a:xfrm>
              <a:prstGeom prst="ellipse">
                <a:avLst/>
              </a:prstGeom>
              <a:solidFill>
                <a:srgbClr val="c9211e"/>
              </a:solidFill>
              <a:ln w="0">
                <a:solidFill>
                  <a:srgbClr val="c9211e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506" name=""/>
              <p:cNvSpPr/>
              <p:nvPr/>
            </p:nvSpPr>
            <p:spPr>
              <a:xfrm flipH="1">
                <a:off x="56520" y="133560"/>
                <a:ext cx="91440" cy="91440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507" name=""/>
              <p:cNvSpPr/>
              <p:nvPr/>
            </p:nvSpPr>
            <p:spPr>
              <a:xfrm flipH="1">
                <a:off x="351720" y="181800"/>
                <a:ext cx="228600" cy="0"/>
              </a:xfrm>
              <a:prstGeom prst="line">
                <a:avLst/>
              </a:prstGeom>
              <a:ln w="0">
                <a:solidFill>
                  <a:srgbClr val="c9211e"/>
                </a:solidFill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508" name=""/>
              <p:cNvSpPr/>
              <p:nvPr/>
            </p:nvSpPr>
            <p:spPr>
              <a:xfrm>
                <a:off x="100080" y="181800"/>
                <a:ext cx="228600" cy="0"/>
              </a:xfrm>
              <a:prstGeom prst="line">
                <a:avLst/>
              </a:prstGeom>
              <a:ln w="0">
                <a:solidFill>
                  <a:srgbClr val="0000ff"/>
                </a:solidFill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sp>
          <p:nvSpPr>
            <p:cNvPr id="509" name=""/>
            <p:cNvSpPr txBox="1"/>
            <p:nvPr/>
          </p:nvSpPr>
          <p:spPr>
            <a:xfrm>
              <a:off x="54720" y="230400"/>
              <a:ext cx="772200" cy="346320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  <a:buNone/>
              </a:pPr>
              <a:r>
                <a:rPr b="1" lang="en-US" sz="1800" spc="-1" strike="noStrike">
                  <a:solidFill>
                    <a:srgbClr val="0000ff"/>
                  </a:solidFill>
                  <a:latin typeface="Arial"/>
                  <a:ea typeface="Noto Sans CJK SC"/>
                </a:rPr>
                <a:t>x+</a:t>
              </a:r>
              <a:r>
                <a:rPr b="1" lang="en-US" sz="1800" spc="-1" strike="noStrike">
                  <a:solidFill>
                    <a:srgbClr val="c9211e"/>
                  </a:solidFill>
                  <a:latin typeface="Arial"/>
                </a:rPr>
                <a:t>Au</a:t>
              </a:r>
              <a:endParaRPr b="0" lang="en-US" sz="1800" spc="-1" strike="noStrike">
                <a:latin typeface="Arial"/>
              </a:endParaRPr>
            </a:p>
          </p:txBody>
        </p:sp>
      </p:grpSp>
      <p:pic>
        <p:nvPicPr>
          <p:cNvPr id="510" name="" descr=""/>
          <p:cNvPicPr/>
          <p:nvPr/>
        </p:nvPicPr>
        <p:blipFill>
          <a:blip r:embed="rId4"/>
          <a:srcRect l="0" t="0" r="4841" b="23979"/>
          <a:stretch/>
        </p:blipFill>
        <p:spPr>
          <a:xfrm>
            <a:off x="6355440" y="1060200"/>
            <a:ext cx="982800" cy="3664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1" name=""/>
          <p:cNvGrpSpPr/>
          <p:nvPr/>
        </p:nvGrpSpPr>
        <p:grpSpPr>
          <a:xfrm>
            <a:off x="2343960" y="1426320"/>
            <a:ext cx="5392440" cy="2817360"/>
            <a:chOff x="2343960" y="1426320"/>
            <a:chExt cx="5392440" cy="2817360"/>
          </a:xfrm>
        </p:grpSpPr>
        <p:grpSp>
          <p:nvGrpSpPr>
            <p:cNvPr id="512" name=""/>
            <p:cNvGrpSpPr/>
            <p:nvPr/>
          </p:nvGrpSpPr>
          <p:grpSpPr>
            <a:xfrm>
              <a:off x="2343960" y="1426320"/>
              <a:ext cx="5392440" cy="1829160"/>
              <a:chOff x="2343960" y="1426320"/>
              <a:chExt cx="5392440" cy="1829160"/>
            </a:xfrm>
          </p:grpSpPr>
          <p:sp>
            <p:nvSpPr>
              <p:cNvPr id="513" name=""/>
              <p:cNvSpPr/>
              <p:nvPr/>
            </p:nvSpPr>
            <p:spPr>
              <a:xfrm>
                <a:off x="5907600" y="1426320"/>
                <a:ext cx="1828800" cy="1828800"/>
              </a:xfrm>
              <a:prstGeom prst="ellipse">
                <a:avLst/>
              </a:prstGeom>
              <a:solidFill>
                <a:srgbClr val="c9211e"/>
              </a:solidFill>
              <a:ln w="0">
                <a:solidFill>
                  <a:srgbClr val="c9211e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514" name=""/>
              <p:cNvSpPr/>
              <p:nvPr/>
            </p:nvSpPr>
            <p:spPr>
              <a:xfrm>
                <a:off x="3221280" y="2283840"/>
                <a:ext cx="1723320" cy="0"/>
              </a:xfrm>
              <a:prstGeom prst="line">
                <a:avLst/>
              </a:prstGeom>
              <a:ln w="76320">
                <a:solidFill>
                  <a:srgbClr val="c9211e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515" name=""/>
              <p:cNvSpPr/>
              <p:nvPr/>
            </p:nvSpPr>
            <p:spPr>
              <a:xfrm flipH="1">
                <a:off x="5118120" y="2283840"/>
                <a:ext cx="1723320" cy="0"/>
              </a:xfrm>
              <a:prstGeom prst="line">
                <a:avLst/>
              </a:prstGeom>
              <a:ln w="76320">
                <a:solidFill>
                  <a:srgbClr val="c9211e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516" name=""/>
              <p:cNvSpPr/>
              <p:nvPr/>
            </p:nvSpPr>
            <p:spPr>
              <a:xfrm>
                <a:off x="2343960" y="1426680"/>
                <a:ext cx="1828800" cy="1828800"/>
              </a:xfrm>
              <a:prstGeom prst="ellipse">
                <a:avLst/>
              </a:prstGeom>
              <a:solidFill>
                <a:srgbClr val="c9211e"/>
              </a:solidFill>
              <a:ln w="0">
                <a:solidFill>
                  <a:srgbClr val="c9211e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sp>
          <p:nvSpPr>
            <p:cNvPr id="517" name=""/>
            <p:cNvSpPr txBox="1"/>
            <p:nvPr/>
          </p:nvSpPr>
          <p:spPr>
            <a:xfrm>
              <a:off x="3808440" y="3359880"/>
              <a:ext cx="2415600" cy="883800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rIns="90000" tIns="45000" bIns="45000" anchor="t">
              <a:noAutofit/>
            </a:bodyPr>
            <a:p>
              <a:r>
                <a:rPr b="1" lang="en-US" sz="5000" spc="-1" strike="noStrike">
                  <a:solidFill>
                    <a:srgbClr val="c9211e"/>
                  </a:solidFill>
                  <a:latin typeface="Arial"/>
                </a:rPr>
                <a:t>Au+Au</a:t>
              </a:r>
              <a:endParaRPr b="0" lang="en-US" sz="5000" spc="-1" strike="noStrike"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8" name="" descr=""/>
          <p:cNvPicPr/>
          <p:nvPr/>
        </p:nvPicPr>
        <p:blipFill>
          <a:blip r:embed="rId1"/>
          <a:stretch/>
        </p:blipFill>
        <p:spPr>
          <a:xfrm>
            <a:off x="1049040" y="637200"/>
            <a:ext cx="2919960" cy="4187520"/>
          </a:xfrm>
          <a:prstGeom prst="rect">
            <a:avLst/>
          </a:prstGeom>
          <a:ln w="0">
            <a:noFill/>
          </a:ln>
        </p:spPr>
      </p:pic>
      <p:sp>
        <p:nvSpPr>
          <p:cNvPr id="519" name="コンテンツ プレースホルダー 6"/>
          <p:cNvSpPr/>
          <p:nvPr/>
        </p:nvSpPr>
        <p:spPr>
          <a:xfrm>
            <a:off x="396000" y="4641840"/>
            <a:ext cx="9964440" cy="1024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68760" rIns="68760" tIns="34200" bIns="34200" anchor="t">
            <a:noAutofit/>
          </a:bodyPr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Systematic measurement of direct </a:t>
            </a:r>
            <a:r>
              <a:rPr b="0" lang="en-US" sz="2400" spc="-1" strike="noStrike">
                <a:solidFill>
                  <a:srgbClr val="000000"/>
                </a:solidFill>
                <a:latin typeface="Arial"/>
                <a:ea typeface="Arial"/>
              </a:rPr>
              <a:t>γ</a:t>
            </a: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 in various systems and beam energy in wide p</a:t>
            </a:r>
            <a:r>
              <a:rPr b="0" lang="en-US" sz="2400" spc="-1" strike="noStrike" baseline="-8000">
                <a:solidFill>
                  <a:srgbClr val="000000"/>
                </a:solidFill>
                <a:latin typeface="Arial"/>
              </a:rPr>
              <a:t>T</a:t>
            </a: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 range</a:t>
            </a:r>
            <a:endParaRPr b="0" lang="en-US" sz="24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buNone/>
            </a:pPr>
            <a:endParaRPr b="0" lang="en-US" sz="2400" spc="-1" strike="noStrike">
              <a:latin typeface="Arial"/>
            </a:endParaRPr>
          </a:p>
        </p:txBody>
      </p:sp>
      <p:pic>
        <p:nvPicPr>
          <p:cNvPr id="520" name="図 5" descr=""/>
          <p:cNvPicPr/>
          <p:nvPr/>
        </p:nvPicPr>
        <p:blipFill>
          <a:blip r:embed="rId2"/>
          <a:stretch/>
        </p:blipFill>
        <p:spPr>
          <a:xfrm>
            <a:off x="4818240" y="1142280"/>
            <a:ext cx="4003920" cy="3139200"/>
          </a:xfrm>
          <a:prstGeom prst="rect">
            <a:avLst/>
          </a:prstGeom>
          <a:ln w="0">
            <a:noFill/>
          </a:ln>
        </p:spPr>
      </p:pic>
      <p:sp>
        <p:nvSpPr>
          <p:cNvPr id="521" name="PlaceHolder 1"/>
          <p:cNvSpPr>
            <a:spLocks noGrp="1"/>
          </p:cNvSpPr>
          <p:nvPr>
            <p:ph type="title"/>
          </p:nvPr>
        </p:nvSpPr>
        <p:spPr>
          <a:xfrm>
            <a:off x="1192320" y="0"/>
            <a:ext cx="9134640" cy="8704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/>
          </a:bodyPr>
          <a:p>
            <a:pPr>
              <a:lnSpc>
                <a:spcPct val="90000"/>
              </a:lnSpc>
              <a:buNone/>
            </a:pPr>
            <a:r>
              <a:rPr b="1" i="1" lang="en-US" sz="4800" spc="-1" strike="noStrike">
                <a:solidFill>
                  <a:srgbClr val="000000"/>
                </a:solidFill>
                <a:latin typeface="Arial"/>
              </a:rPr>
              <a:t>Low p</a:t>
            </a:r>
            <a:r>
              <a:rPr b="1" i="1" lang="en-US" sz="4800" spc="-1" strike="noStrike" baseline="-8000">
                <a:solidFill>
                  <a:srgbClr val="000000"/>
                </a:solidFill>
                <a:latin typeface="Arial"/>
              </a:rPr>
              <a:t>T</a:t>
            </a:r>
            <a:r>
              <a:rPr b="1" i="1" lang="en-US" sz="4800" spc="-1" strike="noStrike">
                <a:solidFill>
                  <a:srgbClr val="000000"/>
                </a:solidFill>
                <a:latin typeface="Arial"/>
              </a:rPr>
              <a:t> direct photons</a:t>
            </a:r>
            <a:endParaRPr b="0" lang="en-US" sz="4800" spc="-1" strike="noStrike">
              <a:latin typeface="Arial"/>
            </a:endParaRPr>
          </a:p>
        </p:txBody>
      </p:sp>
      <p:pic>
        <p:nvPicPr>
          <p:cNvPr id="522" name="図 6" descr=""/>
          <p:cNvPicPr/>
          <p:nvPr/>
        </p:nvPicPr>
        <p:blipFill>
          <a:blip r:embed="rId3"/>
          <a:stretch/>
        </p:blipFill>
        <p:spPr>
          <a:xfrm>
            <a:off x="4479480" y="764640"/>
            <a:ext cx="4646160" cy="437760"/>
          </a:xfrm>
          <a:prstGeom prst="rect">
            <a:avLst/>
          </a:prstGeom>
          <a:ln w="0">
            <a:noFill/>
          </a:ln>
        </p:spPr>
      </p:pic>
      <p:grpSp>
        <p:nvGrpSpPr>
          <p:cNvPr id="523" name=""/>
          <p:cNvGrpSpPr/>
          <p:nvPr/>
        </p:nvGrpSpPr>
        <p:grpSpPr>
          <a:xfrm>
            <a:off x="106920" y="153360"/>
            <a:ext cx="951120" cy="587520"/>
            <a:chOff x="106920" y="153360"/>
            <a:chExt cx="951120" cy="587520"/>
          </a:xfrm>
        </p:grpSpPr>
        <p:grpSp>
          <p:nvGrpSpPr>
            <p:cNvPr id="524" name=""/>
            <p:cNvGrpSpPr/>
            <p:nvPr/>
          </p:nvGrpSpPr>
          <p:grpSpPr>
            <a:xfrm>
              <a:off x="109080" y="153360"/>
              <a:ext cx="948960" cy="228960"/>
              <a:chOff x="109080" y="153360"/>
              <a:chExt cx="948960" cy="228960"/>
            </a:xfrm>
          </p:grpSpPr>
          <p:sp>
            <p:nvSpPr>
              <p:cNvPr id="525" name=""/>
              <p:cNvSpPr/>
              <p:nvPr/>
            </p:nvSpPr>
            <p:spPr>
              <a:xfrm>
                <a:off x="109080" y="153360"/>
                <a:ext cx="228600" cy="228600"/>
              </a:xfrm>
              <a:prstGeom prst="ellipse">
                <a:avLst/>
              </a:prstGeom>
              <a:solidFill>
                <a:srgbClr val="c9211e"/>
              </a:solidFill>
              <a:ln w="0">
                <a:solidFill>
                  <a:srgbClr val="c9211e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526" name=""/>
              <p:cNvSpPr/>
              <p:nvPr/>
            </p:nvSpPr>
            <p:spPr>
              <a:xfrm>
                <a:off x="829440" y="153720"/>
                <a:ext cx="228600" cy="228600"/>
              </a:xfrm>
              <a:prstGeom prst="ellipse">
                <a:avLst/>
              </a:prstGeom>
              <a:solidFill>
                <a:srgbClr val="c9211e"/>
              </a:solidFill>
              <a:ln w="0">
                <a:solidFill>
                  <a:srgbClr val="c9211e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527" name=""/>
              <p:cNvSpPr/>
              <p:nvPr/>
            </p:nvSpPr>
            <p:spPr>
              <a:xfrm>
                <a:off x="325080" y="273960"/>
                <a:ext cx="228600" cy="0"/>
              </a:xfrm>
              <a:prstGeom prst="line">
                <a:avLst/>
              </a:prstGeom>
              <a:ln w="0">
                <a:solidFill>
                  <a:srgbClr val="c9211e"/>
                </a:solidFill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528" name=""/>
              <p:cNvSpPr/>
              <p:nvPr/>
            </p:nvSpPr>
            <p:spPr>
              <a:xfrm flipH="1">
                <a:off x="576720" y="273960"/>
                <a:ext cx="228600" cy="0"/>
              </a:xfrm>
              <a:prstGeom prst="line">
                <a:avLst/>
              </a:prstGeom>
              <a:ln w="0">
                <a:solidFill>
                  <a:srgbClr val="c9211e"/>
                </a:solidFill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sp>
          <p:nvSpPr>
            <p:cNvPr id="529" name=""/>
            <p:cNvSpPr txBox="1"/>
            <p:nvPr/>
          </p:nvSpPr>
          <p:spPr>
            <a:xfrm>
              <a:off x="106920" y="394560"/>
              <a:ext cx="924480" cy="346320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rIns="90000" tIns="45000" bIns="45000" anchor="t">
              <a:noAutofit/>
            </a:bodyPr>
            <a:p>
              <a:r>
                <a:rPr b="1" lang="en-US" sz="1800" spc="-1" strike="noStrike">
                  <a:solidFill>
                    <a:srgbClr val="c9211e"/>
                  </a:solidFill>
                  <a:latin typeface="Arial"/>
                </a:rPr>
                <a:t>Au+Au</a:t>
              </a:r>
              <a:endParaRPr b="0" lang="en-US" sz="1800" spc="-1" strike="noStrike">
                <a:latin typeface="Arial"/>
              </a:endParaRPr>
            </a:p>
          </p:txBody>
        </p:sp>
      </p:grpSp>
      <p:sp>
        <p:nvSpPr>
          <p:cNvPr id="530" name="テキスト ボックス 1"/>
          <p:cNvSpPr/>
          <p:nvPr/>
        </p:nvSpPr>
        <p:spPr>
          <a:xfrm>
            <a:off x="1725120" y="2464560"/>
            <a:ext cx="1789920" cy="212040"/>
          </a:xfrm>
          <a:prstGeom prst="rect">
            <a:avLst/>
          </a:prstGeom>
          <a:solidFill>
            <a:srgbClr val="f0e68c"/>
          </a:solidFill>
          <a:ln w="0"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1" lang="en-US" sz="800" spc="-1" strike="noStrike">
                <a:solidFill>
                  <a:srgbClr val="000000"/>
                </a:solidFill>
                <a:latin typeface="Arial"/>
                <a:hlinkClick r:id="rId4"/>
              </a:rPr>
              <a:t>Phys.Rev.C 107 (2023) 2, 024914</a:t>
            </a:r>
            <a:endParaRPr b="0" lang="en-US" sz="800" spc="-1" strike="noStrike">
              <a:latin typeface="Arial"/>
            </a:endParaRPr>
          </a:p>
        </p:txBody>
      </p:sp>
      <p:sp>
        <p:nvSpPr>
          <p:cNvPr id="531" name="テキスト ボックス 4"/>
          <p:cNvSpPr/>
          <p:nvPr/>
        </p:nvSpPr>
        <p:spPr>
          <a:xfrm>
            <a:off x="7110000" y="1020960"/>
            <a:ext cx="2165400" cy="242640"/>
          </a:xfrm>
          <a:prstGeom prst="rect">
            <a:avLst/>
          </a:prstGeom>
          <a:solidFill>
            <a:srgbClr val="f0e68c"/>
          </a:solidFill>
          <a:ln w="0"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1" lang="en-US" sz="1000" spc="-1" strike="noStrike">
                <a:solidFill>
                  <a:srgbClr val="000000"/>
                </a:solidFill>
                <a:latin typeface="Arial"/>
                <a:hlinkClick r:id="rId5"/>
              </a:rPr>
              <a:t>Phys.Rev.C 107 (2023) 2, 024914</a:t>
            </a:r>
            <a:endParaRPr b="0" lang="en-US" sz="1000" spc="-1" strike="noStrike">
              <a:latin typeface="Arial"/>
            </a:endParaRPr>
          </a:p>
        </p:txBody>
      </p:sp>
      <p:sp>
        <p:nvSpPr>
          <p:cNvPr id="532" name=""/>
          <p:cNvSpPr txBox="1"/>
          <p:nvPr/>
        </p:nvSpPr>
        <p:spPr>
          <a:xfrm>
            <a:off x="6199560" y="4048200"/>
            <a:ext cx="1495800" cy="459000"/>
          </a:xfrm>
          <a:prstGeom prst="rect">
            <a:avLst/>
          </a:prstGeom>
          <a:solidFill>
            <a:srgbClr val="f0e68c"/>
          </a:solidFill>
          <a:ln w="0">
            <a:noFill/>
          </a:ln>
        </p:spPr>
        <p:txBody>
          <a:bodyPr lIns="90000" rIns="90000" tIns="45000" bIns="45000" anchor="t">
            <a:noAutofit/>
          </a:bodyPr>
          <a:p>
            <a:pPr algn="ctr">
              <a:buNone/>
            </a:pPr>
            <a:r>
              <a:rPr b="1" lang="en-US" sz="1300" spc="-1" strike="noStrike">
                <a:solidFill>
                  <a:srgbClr val="dc143c"/>
                </a:solidFill>
                <a:latin typeface="Arial"/>
                <a:hlinkClick r:id="rId6"/>
              </a:rPr>
              <a:t>Talk</a:t>
            </a:r>
            <a:r>
              <a:rPr b="0" lang="en-US" sz="1300" spc="-1" strike="noStrike">
                <a:latin typeface="Arial"/>
              </a:rPr>
              <a:t> Tues. 15:30 Vassu Doomra</a:t>
            </a:r>
            <a:endParaRPr b="0" lang="en-US" sz="1300" spc="-1" strike="noStrike">
              <a:latin typeface="Arial"/>
            </a:endParaRPr>
          </a:p>
        </p:txBody>
      </p:sp>
      <p:pic>
        <p:nvPicPr>
          <p:cNvPr id="533" name="" descr=""/>
          <p:cNvPicPr/>
          <p:nvPr/>
        </p:nvPicPr>
        <p:blipFill>
          <a:blip r:embed="rId7"/>
          <a:srcRect l="0" t="0" r="4841" b="23979"/>
          <a:stretch/>
        </p:blipFill>
        <p:spPr>
          <a:xfrm>
            <a:off x="5616720" y="3241080"/>
            <a:ext cx="982800" cy="3664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" name="Picture 6" descr=""/>
          <p:cNvPicPr/>
          <p:nvPr/>
        </p:nvPicPr>
        <p:blipFill>
          <a:blip r:embed="rId1"/>
          <a:stretch/>
        </p:blipFill>
        <p:spPr>
          <a:xfrm>
            <a:off x="3163320" y="795960"/>
            <a:ext cx="3710880" cy="2310840"/>
          </a:xfrm>
          <a:prstGeom prst="rect">
            <a:avLst/>
          </a:prstGeom>
          <a:ln w="0">
            <a:noFill/>
          </a:ln>
        </p:spPr>
      </p:pic>
      <p:sp>
        <p:nvSpPr>
          <p:cNvPr id="266" name="PlaceHolder 1"/>
          <p:cNvSpPr>
            <a:spLocks noGrp="1"/>
          </p:cNvSpPr>
          <p:nvPr>
            <p:ph type="title"/>
          </p:nvPr>
        </p:nvSpPr>
        <p:spPr>
          <a:xfrm>
            <a:off x="3079800" y="-169200"/>
            <a:ext cx="388620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1" lang="en-US" sz="4400" spc="-1" strike="noStrike">
                <a:solidFill>
                  <a:srgbClr val="000000"/>
                </a:solidFill>
                <a:latin typeface="Arial"/>
              </a:rPr>
              <a:t>Data collected</a:t>
            </a:r>
            <a:endParaRPr b="0" lang="en-US" sz="4400" spc="-1" strike="noStrike">
              <a:latin typeface="Arial"/>
            </a:endParaRPr>
          </a:p>
        </p:txBody>
      </p:sp>
      <p:graphicFrame>
        <p:nvGraphicFramePr>
          <p:cNvPr id="267" name=""/>
          <p:cNvGraphicFramePr/>
          <p:nvPr/>
        </p:nvGraphicFramePr>
        <p:xfrm>
          <a:off x="114840" y="729000"/>
          <a:ext cx="3030480" cy="3600720"/>
        </p:xfrm>
        <a:graphic>
          <a:graphicData uri="http://schemas.openxmlformats.org/presentationml/2006/ole">
            <p:oleObj progId="Excel.Sheet.12" r:id="rId2" spid="">
              <p:embed/>
              <p:pic>
                <p:nvPicPr>
                  <p:cNvPr id="268" name="" descr=""/>
                  <p:cNvPicPr/>
                  <p:nvPr/>
                </p:nvPicPr>
                <p:blipFill>
                  <a:blip r:embed="rId3"/>
                  <a:stretch/>
                </p:blipFill>
                <p:spPr>
                  <a:xfrm>
                    <a:off x="114840" y="729000"/>
                    <a:ext cx="3030480" cy="3600720"/>
                  </a:xfrm>
                  <a:prstGeom prst="rect">
                    <a:avLst/>
                  </a:prstGeom>
                  <a:ln w="0">
                    <a:noFill/>
                  </a:ln>
                </p:spPr>
              </p:pic>
            </p:oleObj>
          </a:graphicData>
        </a:graphic>
      </p:graphicFrame>
      <p:graphicFrame>
        <p:nvGraphicFramePr>
          <p:cNvPr id="269" name=""/>
          <p:cNvGraphicFramePr/>
          <p:nvPr/>
        </p:nvGraphicFramePr>
        <p:xfrm>
          <a:off x="6968880" y="844920"/>
          <a:ext cx="3088080" cy="3113640"/>
        </p:xfrm>
        <a:graphic>
          <a:graphicData uri="http://schemas.openxmlformats.org/presentationml/2006/ole">
            <p:oleObj progId="Excel.Sheet.12" r:id="rId4" spid="">
              <p:embed/>
              <p:pic>
                <p:nvPicPr>
                  <p:cNvPr id="270" name="" descr=""/>
                  <p:cNvPicPr/>
                  <p:nvPr/>
                </p:nvPicPr>
                <p:blipFill>
                  <a:blip r:embed="rId5"/>
                  <a:stretch/>
                </p:blipFill>
                <p:spPr>
                  <a:xfrm>
                    <a:off x="6968880" y="844920"/>
                    <a:ext cx="3088080" cy="3113640"/>
                  </a:xfrm>
                  <a:prstGeom prst="rect">
                    <a:avLst/>
                  </a:prstGeom>
                  <a:ln w="0">
                    <a:noFill/>
                  </a:ln>
                </p:spPr>
              </p:pic>
            </p:oleObj>
          </a:graphicData>
        </a:graphic>
      </p:graphicFrame>
      <p:sp>
        <p:nvSpPr>
          <p:cNvPr id="271" name=""/>
          <p:cNvSpPr txBox="1"/>
          <p:nvPr/>
        </p:nvSpPr>
        <p:spPr>
          <a:xfrm>
            <a:off x="3213000" y="3177000"/>
            <a:ext cx="4017600" cy="8582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algn="ctr">
              <a:buNone/>
            </a:pPr>
            <a:r>
              <a:rPr b="1" lang="en-US" sz="1600" spc="-1" strike="noStrike">
                <a:solidFill>
                  <a:srgbClr val="dc143c"/>
                </a:solidFill>
                <a:latin typeface="Arial"/>
              </a:rPr>
              <a:t>Completed taking data in 2016</a:t>
            </a:r>
            <a:endParaRPr b="0" lang="en-US" sz="1600" spc="-1" strike="noStrike">
              <a:latin typeface="Arial"/>
            </a:endParaRPr>
          </a:p>
          <a:p>
            <a:pPr algn="ctr">
              <a:buNone/>
            </a:pPr>
            <a:r>
              <a:rPr b="1" lang="en-US" sz="1600" spc="-1" strike="noStrike">
                <a:solidFill>
                  <a:srgbClr val="dc143c"/>
                </a:solidFill>
                <a:latin typeface="Arial"/>
              </a:rPr>
              <a:t>Many high impact analyses ongoing</a:t>
            </a:r>
            <a:endParaRPr b="0" lang="en-US" sz="1600" spc="-1" strike="noStrike">
              <a:latin typeface="Arial"/>
            </a:endParaRPr>
          </a:p>
        </p:txBody>
      </p:sp>
      <p:sp>
        <p:nvSpPr>
          <p:cNvPr id="272" name=""/>
          <p:cNvSpPr/>
          <p:nvPr/>
        </p:nvSpPr>
        <p:spPr>
          <a:xfrm>
            <a:off x="6436800" y="2165400"/>
            <a:ext cx="274320" cy="13716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73" name=""/>
          <p:cNvSpPr txBox="1"/>
          <p:nvPr/>
        </p:nvSpPr>
        <p:spPr>
          <a:xfrm>
            <a:off x="6342120" y="2118960"/>
            <a:ext cx="568080" cy="2030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en-US" sz="600" spc="-1" strike="noStrike" baseline="33000">
                <a:latin typeface="Times New Roman"/>
              </a:rPr>
              <a:t>3</a:t>
            </a:r>
            <a:r>
              <a:rPr b="0" lang="en-US" sz="600" spc="-1" strike="noStrike">
                <a:latin typeface="Times New Roman"/>
              </a:rPr>
              <a:t>He+Au</a:t>
            </a:r>
            <a:endParaRPr b="0" lang="en-US" sz="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4" name="Picture 11" descr=""/>
          <p:cNvPicPr/>
          <p:nvPr/>
        </p:nvPicPr>
        <p:blipFill>
          <a:blip r:embed="rId1"/>
          <a:stretch/>
        </p:blipFill>
        <p:spPr>
          <a:xfrm>
            <a:off x="3657600" y="1506600"/>
            <a:ext cx="6422400" cy="2552760"/>
          </a:xfrm>
          <a:prstGeom prst="rect">
            <a:avLst/>
          </a:prstGeom>
          <a:ln w="0">
            <a:noFill/>
          </a:ln>
        </p:spPr>
      </p:pic>
      <p:sp>
        <p:nvSpPr>
          <p:cNvPr id="535" name="TextBox 9"/>
          <p:cNvSpPr/>
          <p:nvPr/>
        </p:nvSpPr>
        <p:spPr>
          <a:xfrm>
            <a:off x="2403000" y="108000"/>
            <a:ext cx="5274000" cy="547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1" lang="en-US" sz="3000" spc="-1" strike="noStrike">
                <a:solidFill>
                  <a:srgbClr val="000000"/>
                </a:solidFill>
                <a:latin typeface="Arial"/>
              </a:rPr>
              <a:t>Direct photons in Au+Au</a:t>
            </a:r>
            <a:endParaRPr b="0" lang="en-US" sz="30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536" name=""/>
          <p:cNvGrpSpPr/>
          <p:nvPr/>
        </p:nvGrpSpPr>
        <p:grpSpPr>
          <a:xfrm>
            <a:off x="653400" y="4367880"/>
            <a:ext cx="1404000" cy="589320"/>
            <a:chOff x="653400" y="4367880"/>
            <a:chExt cx="1404000" cy="589320"/>
          </a:xfrm>
        </p:grpSpPr>
        <p:sp>
          <p:nvSpPr>
            <p:cNvPr id="537" name=""/>
            <p:cNvSpPr/>
            <p:nvPr/>
          </p:nvSpPr>
          <p:spPr>
            <a:xfrm>
              <a:off x="653400" y="4367880"/>
              <a:ext cx="1404000" cy="589320"/>
            </a:xfrm>
            <a:prstGeom prst="rect">
              <a:avLst/>
            </a:prstGeom>
            <a:solidFill>
              <a:srgbClr val="f0e68c"/>
            </a:solidFill>
            <a:ln w="1908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mc:AlternateContent>
          <mc:Choice xmlns:a14="http://schemas.microsoft.com/office/drawing/2010/main" Requires="a14">
            <p:sp>
              <p:nvSpPr>
                <p:cNvPr id="538" name=""/>
                <p:cNvSpPr txBox="1"/>
                <p:nvPr/>
              </p:nvSpPr>
              <p:spPr>
                <a:xfrm>
                  <a:off x="661680" y="4439880"/>
                  <a:ext cx="1323720" cy="481320"/>
                </a:xfrm>
                <a:prstGeom prst="rect">
                  <a:avLst/>
                </a:prstGeom>
              </p:spPr>
              <p:txBody>
                <a:bodyPr/>
                <a:p>
                  <a14:m>
                    <m:oMath xmlns:m="http://schemas.openxmlformats.org/officeDocument/2006/math">
                      <m:sSub>
                        <m:e>
                          <m:r>
                            <m:t xml:space="preserve">R</m:t>
                          </m:r>
                        </m:e>
                        <m:sub>
                          <m:r>
                            <m:t xml:space="preserve">γ</m:t>
                          </m:r>
                        </m:sub>
                      </m:sSub>
                      <m:r>
                        <m:t xml:space="preserve">=</m:t>
                      </m:r>
                      <m:f>
                        <m:num>
                          <m:sSub>
                            <m:e>
                              <m:r>
                                <m:t xml:space="preserve">γ</m:t>
                              </m:r>
                            </m:e>
                            <m:sub>
                              <m:r>
                                <m:t xml:space="preserve">inclusive</m:t>
                              </m:r>
                            </m:sub>
                          </m:sSub>
                        </m:num>
                        <m:den>
                          <m:sSub>
                            <m:e>
                              <m:r>
                                <m:t xml:space="preserve">γ</m:t>
                              </m:r>
                            </m:e>
                            <m:sub>
                              <m:r>
                                <m:t xml:space="preserve">decay</m:t>
                              </m:r>
                            </m:sub>
                          </m:sSub>
                        </m:den>
                      </m:f>
                    </m:oMath>
                  </a14:m>
                </a:p>
              </p:txBody>
            </p:sp>
          </mc:Choice>
          <mc:Fallback/>
        </mc:AlternateContent>
      </p:grpSp>
      <p:sp>
        <p:nvSpPr>
          <p:cNvPr id="539" name="TextBox 13"/>
          <p:cNvSpPr/>
          <p:nvPr/>
        </p:nvSpPr>
        <p:spPr>
          <a:xfrm>
            <a:off x="3910320" y="4091400"/>
            <a:ext cx="6004080" cy="1005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0" i="1" lang="en-US" sz="2000" spc="-1" strike="noStrike">
                <a:solidFill>
                  <a:srgbClr val="000000"/>
                </a:solidFill>
                <a:latin typeface="Arial"/>
                <a:ea typeface="Arial"/>
              </a:rPr>
              <a:t>∼</a:t>
            </a:r>
            <a:r>
              <a:rPr b="0" lang="en-US" sz="2000" spc="-1" strike="noStrike">
                <a:solidFill>
                  <a:srgbClr val="000000"/>
                </a:solidFill>
                <a:latin typeface="Arial"/>
                <a:ea typeface="Arial"/>
              </a:rPr>
              <a:t>10</a:t>
            </a:r>
            <a:r>
              <a:rPr b="0" i="1" lang="en-US" sz="2000" spc="-1" strike="noStrike">
                <a:solidFill>
                  <a:srgbClr val="000000"/>
                </a:solidFill>
                <a:latin typeface="Arial"/>
                <a:ea typeface="Arial"/>
              </a:rPr>
              <a:t>× </a:t>
            </a:r>
            <a:r>
              <a:rPr b="0" lang="en-US" sz="2000" spc="-1" strike="noStrike">
                <a:solidFill>
                  <a:srgbClr val="000000"/>
                </a:solidFill>
                <a:latin typeface="Arial"/>
                <a:ea typeface="Arial"/>
              </a:rPr>
              <a:t>higher statistics</a:t>
            </a:r>
            <a:endParaRPr b="0" lang="en-US" sz="2000" spc="-1" strike="noStrike">
              <a:solidFill>
                <a:srgbClr val="000000"/>
              </a:solidFill>
              <a:latin typeface="Arial"/>
              <a:ea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  <a:ea typeface="Arial"/>
              </a:rPr>
              <a:t>Agreement with previous results</a:t>
            </a:r>
            <a:endParaRPr b="0" lang="en-US" sz="2000" spc="-1" strike="noStrike">
              <a:solidFill>
                <a:srgbClr val="000000"/>
              </a:solidFill>
              <a:latin typeface="Arial"/>
              <a:ea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b="0" i="1" lang="en-US" sz="2000" spc="-1" strike="noStrike">
                <a:solidFill>
                  <a:srgbClr val="000000"/>
                </a:solidFill>
                <a:latin typeface="Arial"/>
                <a:ea typeface="Arial"/>
              </a:rPr>
              <a:t>R</a:t>
            </a:r>
            <a:r>
              <a:rPr b="0" i="1" lang="en-US" sz="2000" spc="-1" strike="noStrike" baseline="-8000">
                <a:solidFill>
                  <a:srgbClr val="000000"/>
                </a:solidFill>
                <a:latin typeface="Arial"/>
                <a:ea typeface="Arial"/>
              </a:rPr>
              <a:t>γ</a:t>
            </a:r>
            <a:r>
              <a:rPr b="0" i="1" lang="en-US" sz="2000" spc="-1" strike="noStrike">
                <a:solidFill>
                  <a:srgbClr val="000000"/>
                </a:solidFill>
                <a:latin typeface="Arial"/>
                <a:ea typeface="Arial"/>
              </a:rPr>
              <a:t> &gt; </a:t>
            </a:r>
            <a:r>
              <a:rPr b="0" lang="en-US" sz="2000" spc="-1" strike="noStrike">
                <a:solidFill>
                  <a:srgbClr val="000000"/>
                </a:solidFill>
                <a:latin typeface="Arial"/>
                <a:ea typeface="Arial"/>
              </a:rPr>
              <a:t>1 </a:t>
            </a:r>
            <a:r>
              <a:rPr b="0" lang="en-US" sz="2000" spc="-1" strike="noStrike">
                <a:solidFill>
                  <a:srgbClr val="000000"/>
                </a:solidFill>
                <a:latin typeface="Arial"/>
                <a:ea typeface="Arial"/>
              </a:rPr>
              <a:t>→</a:t>
            </a:r>
            <a:r>
              <a:rPr b="0" lang="en-US" sz="2000" spc="-1" strike="noStrike">
                <a:solidFill>
                  <a:srgbClr val="000000"/>
                </a:solidFill>
                <a:latin typeface="Arial"/>
                <a:ea typeface="Arial"/>
              </a:rPr>
              <a:t> excess direct photon yield </a:t>
            </a:r>
            <a:endParaRPr b="0" lang="en-US" sz="2000" spc="-1" strike="noStrike">
              <a:solidFill>
                <a:srgbClr val="000000"/>
              </a:solidFill>
              <a:latin typeface="Arial"/>
              <a:ea typeface="Arial"/>
            </a:endParaRPr>
          </a:p>
        </p:txBody>
      </p:sp>
      <p:grpSp>
        <p:nvGrpSpPr>
          <p:cNvPr id="540" name=""/>
          <p:cNvGrpSpPr/>
          <p:nvPr/>
        </p:nvGrpSpPr>
        <p:grpSpPr>
          <a:xfrm>
            <a:off x="178560" y="153720"/>
            <a:ext cx="951120" cy="587520"/>
            <a:chOff x="178560" y="153720"/>
            <a:chExt cx="951120" cy="587520"/>
          </a:xfrm>
        </p:grpSpPr>
        <p:grpSp>
          <p:nvGrpSpPr>
            <p:cNvPr id="541" name=""/>
            <p:cNvGrpSpPr/>
            <p:nvPr/>
          </p:nvGrpSpPr>
          <p:grpSpPr>
            <a:xfrm>
              <a:off x="180720" y="153720"/>
              <a:ext cx="948960" cy="228960"/>
              <a:chOff x="180720" y="153720"/>
              <a:chExt cx="948960" cy="228960"/>
            </a:xfrm>
          </p:grpSpPr>
          <p:sp>
            <p:nvSpPr>
              <p:cNvPr id="542" name=""/>
              <p:cNvSpPr/>
              <p:nvPr/>
            </p:nvSpPr>
            <p:spPr>
              <a:xfrm>
                <a:off x="180720" y="153720"/>
                <a:ext cx="228600" cy="228600"/>
              </a:xfrm>
              <a:prstGeom prst="ellipse">
                <a:avLst/>
              </a:prstGeom>
              <a:solidFill>
                <a:srgbClr val="c9211e"/>
              </a:solidFill>
              <a:ln w="0">
                <a:solidFill>
                  <a:srgbClr val="c9211e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543" name=""/>
              <p:cNvSpPr/>
              <p:nvPr/>
            </p:nvSpPr>
            <p:spPr>
              <a:xfrm>
                <a:off x="901080" y="154080"/>
                <a:ext cx="228600" cy="228600"/>
              </a:xfrm>
              <a:prstGeom prst="ellipse">
                <a:avLst/>
              </a:prstGeom>
              <a:solidFill>
                <a:srgbClr val="c9211e"/>
              </a:solidFill>
              <a:ln w="0">
                <a:solidFill>
                  <a:srgbClr val="c9211e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544" name=""/>
              <p:cNvSpPr/>
              <p:nvPr/>
            </p:nvSpPr>
            <p:spPr>
              <a:xfrm>
                <a:off x="396720" y="274320"/>
                <a:ext cx="228600" cy="0"/>
              </a:xfrm>
              <a:prstGeom prst="line">
                <a:avLst/>
              </a:prstGeom>
              <a:ln w="0">
                <a:solidFill>
                  <a:srgbClr val="c9211e"/>
                </a:solidFill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545" name=""/>
              <p:cNvSpPr/>
              <p:nvPr/>
            </p:nvSpPr>
            <p:spPr>
              <a:xfrm flipH="1">
                <a:off x="648360" y="274320"/>
                <a:ext cx="228600" cy="0"/>
              </a:xfrm>
              <a:prstGeom prst="line">
                <a:avLst/>
              </a:prstGeom>
              <a:ln w="0">
                <a:solidFill>
                  <a:srgbClr val="c9211e"/>
                </a:solidFill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sp>
          <p:nvSpPr>
            <p:cNvPr id="546" name=""/>
            <p:cNvSpPr txBox="1"/>
            <p:nvPr/>
          </p:nvSpPr>
          <p:spPr>
            <a:xfrm>
              <a:off x="178560" y="394920"/>
              <a:ext cx="924480" cy="346320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rIns="90000" tIns="45000" bIns="45000" anchor="t">
              <a:noAutofit/>
            </a:bodyPr>
            <a:p>
              <a:r>
                <a:rPr b="1" lang="en-US" sz="1800" spc="-1" strike="noStrike">
                  <a:solidFill>
                    <a:srgbClr val="c9211e"/>
                  </a:solidFill>
                  <a:latin typeface="Arial"/>
                </a:rPr>
                <a:t>Au+Au</a:t>
              </a:r>
              <a:endParaRPr b="0" lang="en-US" sz="1800" spc="-1" strike="noStrike">
                <a:latin typeface="Arial"/>
              </a:endParaRPr>
            </a:p>
          </p:txBody>
        </p:sp>
      </p:grpSp>
      <p:pic>
        <p:nvPicPr>
          <p:cNvPr id="547" name="Picture 9" descr=""/>
          <p:cNvPicPr/>
          <p:nvPr/>
        </p:nvPicPr>
        <p:blipFill>
          <a:blip r:embed="rId2"/>
          <a:stretch/>
        </p:blipFill>
        <p:spPr>
          <a:xfrm>
            <a:off x="27000" y="696960"/>
            <a:ext cx="3630600" cy="4706280"/>
          </a:xfrm>
          <a:prstGeom prst="rect">
            <a:avLst/>
          </a:prstGeom>
          <a:ln w="0">
            <a:noFill/>
          </a:ln>
        </p:spPr>
      </p:pic>
      <p:sp>
        <p:nvSpPr>
          <p:cNvPr id="548" name="TextBox 7"/>
          <p:cNvSpPr/>
          <p:nvPr/>
        </p:nvSpPr>
        <p:spPr>
          <a:xfrm>
            <a:off x="5360760" y="1614240"/>
            <a:ext cx="1315080" cy="257760"/>
          </a:xfrm>
          <a:prstGeom prst="rect">
            <a:avLst/>
          </a:prstGeom>
          <a:solidFill>
            <a:srgbClr val="f0e68c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1" lang="en-US" sz="1100" spc="-1" strike="noStrike">
                <a:solidFill>
                  <a:srgbClr val="000000"/>
                </a:solidFill>
                <a:latin typeface="Times New Roman"/>
                <a:hlinkClick r:id="rId3"/>
              </a:rPr>
              <a:t>arXiv:2203.17187 </a:t>
            </a:r>
            <a:endParaRPr b="0" lang="en-US" sz="1100" spc="-1" strike="noStrike">
              <a:latin typeface="Arial"/>
            </a:endParaRPr>
          </a:p>
        </p:txBody>
      </p:sp>
      <mc:AlternateContent>
        <mc:Choice xmlns:a14="http://schemas.microsoft.com/office/drawing/2010/main" Requires="a14">
          <p:sp>
            <p:nvSpPr>
              <p:cNvPr id="549" name=""/>
              <p:cNvSpPr txBox="1"/>
              <p:nvPr/>
            </p:nvSpPr>
            <p:spPr>
              <a:xfrm>
                <a:off x="6306120" y="809280"/>
                <a:ext cx="1630800" cy="60444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sSub>
                      <m:e>
                        <m:r>
                          <m:t xml:space="preserve">R</m:t>
                        </m:r>
                      </m:e>
                      <m:sub>
                        <m:r>
                          <m:t xml:space="preserve">γ</m:t>
                        </m:r>
                      </m:sub>
                    </m:sSub>
                    <m:r>
                      <m:t xml:space="preserve">=</m:t>
                    </m:r>
                    <m:f>
                      <m:num>
                        <m:sSub>
                          <m:e>
                            <m:r>
                              <m:t xml:space="preserve">γ</m:t>
                            </m:r>
                          </m:e>
                          <m:sub>
                            <m:r>
                              <m:t xml:space="preserve">inclusive</m:t>
                            </m:r>
                          </m:sub>
                        </m:sSub>
                      </m:num>
                      <m:den>
                        <m:sSub>
                          <m:e>
                            <m:r>
                              <m:t xml:space="preserve">γ</m:t>
                            </m:r>
                          </m:e>
                          <m:sub>
                            <m:r>
                              <m:t xml:space="preserve">decay</m:t>
                            </m:r>
                          </m:sub>
                        </m:sSub>
                      </m:den>
                    </m:f>
                  </m:oMath>
                </a14:m>
              </a:p>
            </p:txBody>
          </p:sp>
        </mc:Choice>
        <mc:Fallback/>
      </mc:AlternateContent>
      <p:pic>
        <p:nvPicPr>
          <p:cNvPr id="550" name="" descr=""/>
          <p:cNvPicPr/>
          <p:nvPr/>
        </p:nvPicPr>
        <p:blipFill>
          <a:blip r:embed="rId4"/>
          <a:stretch/>
        </p:blipFill>
        <p:spPr>
          <a:xfrm>
            <a:off x="5604120" y="3115440"/>
            <a:ext cx="1493640" cy="362880"/>
          </a:xfrm>
          <a:prstGeom prst="rect">
            <a:avLst/>
          </a:prstGeom>
          <a:ln w="0">
            <a:noFill/>
          </a:ln>
        </p:spPr>
      </p:pic>
      <p:sp>
        <p:nvSpPr>
          <p:cNvPr id="551" name=""/>
          <p:cNvSpPr txBox="1"/>
          <p:nvPr/>
        </p:nvSpPr>
        <p:spPr>
          <a:xfrm>
            <a:off x="8371800" y="1048320"/>
            <a:ext cx="1495800" cy="459000"/>
          </a:xfrm>
          <a:prstGeom prst="rect">
            <a:avLst/>
          </a:prstGeom>
          <a:solidFill>
            <a:srgbClr val="f0e68c"/>
          </a:solidFill>
          <a:ln w="0">
            <a:noFill/>
          </a:ln>
        </p:spPr>
        <p:txBody>
          <a:bodyPr lIns="90000" rIns="90000" tIns="45000" bIns="45000" anchor="t">
            <a:noAutofit/>
          </a:bodyPr>
          <a:p>
            <a:pPr algn="ctr">
              <a:buNone/>
            </a:pPr>
            <a:r>
              <a:rPr b="1" lang="en-US" sz="1300" spc="-1" strike="noStrike">
                <a:solidFill>
                  <a:srgbClr val="dc143c"/>
                </a:solidFill>
                <a:latin typeface="Arial"/>
                <a:hlinkClick r:id="rId5"/>
              </a:rPr>
              <a:t>Talk</a:t>
            </a:r>
            <a:r>
              <a:rPr b="0" lang="en-US" sz="1300" spc="-1" strike="noStrike">
                <a:latin typeface="Arial"/>
              </a:rPr>
              <a:t> Tues. 15:30 Vassu Doomra</a:t>
            </a:r>
            <a:endParaRPr b="0" lang="en-US" sz="1300" spc="-1" strike="noStrike">
              <a:latin typeface="Arial"/>
            </a:endParaRPr>
          </a:p>
        </p:txBody>
      </p:sp>
      <p:pic>
        <p:nvPicPr>
          <p:cNvPr id="552" name="" descr=""/>
          <p:cNvPicPr/>
          <p:nvPr/>
        </p:nvPicPr>
        <p:blipFill>
          <a:blip r:embed="rId6"/>
          <a:srcRect l="0" t="0" r="4841" b="23979"/>
          <a:stretch/>
        </p:blipFill>
        <p:spPr>
          <a:xfrm>
            <a:off x="6052680" y="2697840"/>
            <a:ext cx="982800" cy="366480"/>
          </a:xfrm>
          <a:prstGeom prst="rect">
            <a:avLst/>
          </a:prstGeom>
          <a:ln w="0">
            <a:noFill/>
          </a:ln>
        </p:spPr>
      </p:pic>
      <p:pic>
        <p:nvPicPr>
          <p:cNvPr id="553" name="" descr=""/>
          <p:cNvPicPr/>
          <p:nvPr/>
        </p:nvPicPr>
        <p:blipFill>
          <a:blip r:embed="rId7"/>
          <a:srcRect l="0" t="0" r="4841" b="23979"/>
          <a:stretch/>
        </p:blipFill>
        <p:spPr>
          <a:xfrm>
            <a:off x="2189160" y="2502000"/>
            <a:ext cx="982800" cy="366480"/>
          </a:xfrm>
          <a:prstGeom prst="rect">
            <a:avLst/>
          </a:prstGeom>
          <a:ln w="0">
            <a:noFill/>
          </a:ln>
        </p:spPr>
      </p:pic>
      <p:pic>
        <p:nvPicPr>
          <p:cNvPr id="554" name="" descr=""/>
          <p:cNvPicPr/>
          <p:nvPr/>
        </p:nvPicPr>
        <p:blipFill>
          <a:blip r:embed="rId8"/>
          <a:srcRect l="0" t="0" r="4841" b="23979"/>
          <a:stretch/>
        </p:blipFill>
        <p:spPr>
          <a:xfrm>
            <a:off x="7263360" y="2306160"/>
            <a:ext cx="982800" cy="3664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5" name="Group 1"/>
          <p:cNvGrpSpPr/>
          <p:nvPr/>
        </p:nvGrpSpPr>
        <p:grpSpPr>
          <a:xfrm>
            <a:off x="1908360" y="686520"/>
            <a:ext cx="6172200" cy="4023360"/>
            <a:chOff x="1908360" y="686520"/>
            <a:chExt cx="6172200" cy="4023360"/>
          </a:xfrm>
        </p:grpSpPr>
        <p:pic>
          <p:nvPicPr>
            <p:cNvPr id="556" name="dir_v2.pdf 1" descr="dir_v2.pdf"/>
            <p:cNvPicPr/>
            <p:nvPr/>
          </p:nvPicPr>
          <p:blipFill>
            <a:blip r:embed="rId1"/>
            <a:stretch/>
          </p:blipFill>
          <p:spPr>
            <a:xfrm>
              <a:off x="1908360" y="686520"/>
              <a:ext cx="6172200" cy="4023360"/>
            </a:xfrm>
            <a:prstGeom prst="rect">
              <a:avLst/>
            </a:prstGeom>
            <a:ln w="12600">
              <a:noFill/>
            </a:ln>
          </p:spPr>
        </p:pic>
        <p:pic>
          <p:nvPicPr>
            <p:cNvPr id="557" name="watermark.pdf 1" descr="watermark.pdf"/>
            <p:cNvPicPr/>
            <p:nvPr/>
          </p:nvPicPr>
          <p:blipFill>
            <a:blip r:embed="rId2"/>
            <a:stretch/>
          </p:blipFill>
          <p:spPr>
            <a:xfrm>
              <a:off x="4959720" y="1159920"/>
              <a:ext cx="711000" cy="340560"/>
            </a:xfrm>
            <a:prstGeom prst="rect">
              <a:avLst/>
            </a:prstGeom>
            <a:ln w="12600">
              <a:noFill/>
            </a:ln>
          </p:spPr>
        </p:pic>
      </p:grpSp>
      <p:sp>
        <p:nvSpPr>
          <p:cNvPr id="558" name="PlaceHolder 1"/>
          <p:cNvSpPr>
            <a:spLocks noGrp="1"/>
          </p:cNvSpPr>
          <p:nvPr>
            <p:ph type="title"/>
          </p:nvPr>
        </p:nvSpPr>
        <p:spPr>
          <a:xfrm>
            <a:off x="504000" y="-6192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en-US" sz="4400" spc="-1" strike="noStrike">
                <a:latin typeface="Arial"/>
              </a:rPr>
              <a:t>Direct photon v</a:t>
            </a:r>
            <a:r>
              <a:rPr b="0" lang="en-US" sz="4400" spc="-1" strike="noStrike" baseline="-8000">
                <a:latin typeface="Arial"/>
              </a:rPr>
              <a:t>2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559" name="PlaceHolder 2"/>
          <p:cNvSpPr>
            <a:spLocks noGrp="1"/>
          </p:cNvSpPr>
          <p:nvPr>
            <p:ph/>
          </p:nvPr>
        </p:nvSpPr>
        <p:spPr>
          <a:xfrm>
            <a:off x="612000" y="4764600"/>
            <a:ext cx="8904240" cy="685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2000"/>
          </a:bodyPr>
          <a:p>
            <a:pPr marL="432000" indent="-324000">
              <a:lnSpc>
                <a:spcPct val="9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500" spc="-1" strike="noStrike">
                <a:solidFill>
                  <a:srgbClr val="000000"/>
                </a:solidFill>
                <a:latin typeface="ArialMT"/>
                <a:ea typeface="ArialMT"/>
              </a:rPr>
              <a:t>Significant reduction in stat. &amp; sys. uncertainties</a:t>
            </a:r>
            <a:endParaRPr b="0" lang="en-US" sz="3500" spc="-1" strike="noStrike">
              <a:latin typeface="Arial"/>
            </a:endParaRPr>
          </a:p>
          <a:p>
            <a:pPr marL="432000" indent="-324000">
              <a:lnSpc>
                <a:spcPct val="9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500" spc="-1" strike="noStrike">
                <a:solidFill>
                  <a:srgbClr val="000000"/>
                </a:solidFill>
                <a:latin typeface="ArialMT"/>
                <a:ea typeface="ArialMT"/>
              </a:rPr>
              <a:t>Direct photon v</a:t>
            </a:r>
            <a:r>
              <a:rPr b="0" lang="en-US" sz="3500" spc="-1" strike="noStrike" baseline="-8000">
                <a:solidFill>
                  <a:srgbClr val="000000"/>
                </a:solidFill>
                <a:latin typeface="ArialMT"/>
                <a:ea typeface="ArialMT"/>
              </a:rPr>
              <a:t>2</a:t>
            </a:r>
            <a:r>
              <a:rPr b="0" lang="en-US" sz="3500" spc="-1" strike="noStrike">
                <a:solidFill>
                  <a:srgbClr val="000000"/>
                </a:solidFill>
                <a:latin typeface="ArialMT"/>
                <a:ea typeface="ArialMT"/>
              </a:rPr>
              <a:t> at high p</a:t>
            </a:r>
            <a:r>
              <a:rPr b="0" lang="en-US" sz="3500" spc="-1" strike="noStrike" baseline="-8000">
                <a:solidFill>
                  <a:srgbClr val="000000"/>
                </a:solidFill>
                <a:latin typeface="ArialMT"/>
                <a:ea typeface="ArialMT"/>
              </a:rPr>
              <a:t>T</a:t>
            </a:r>
            <a:r>
              <a:rPr b="0" lang="en-US" sz="3500" spc="-1" strike="noStrike">
                <a:solidFill>
                  <a:srgbClr val="000000"/>
                </a:solidFill>
                <a:latin typeface="ArialMT"/>
                <a:ea typeface="ArialMT"/>
              </a:rPr>
              <a:t> consistent with 0</a:t>
            </a:r>
            <a:endParaRPr b="0" lang="en-US" sz="3500" spc="-1" strike="noStrike">
              <a:latin typeface="Arial"/>
            </a:endParaRPr>
          </a:p>
        </p:txBody>
      </p:sp>
      <p:grpSp>
        <p:nvGrpSpPr>
          <p:cNvPr id="560" name=""/>
          <p:cNvGrpSpPr/>
          <p:nvPr/>
        </p:nvGrpSpPr>
        <p:grpSpPr>
          <a:xfrm>
            <a:off x="107280" y="153000"/>
            <a:ext cx="951120" cy="587520"/>
            <a:chOff x="107280" y="153000"/>
            <a:chExt cx="951120" cy="587520"/>
          </a:xfrm>
        </p:grpSpPr>
        <p:grpSp>
          <p:nvGrpSpPr>
            <p:cNvPr id="561" name=""/>
            <p:cNvGrpSpPr/>
            <p:nvPr/>
          </p:nvGrpSpPr>
          <p:grpSpPr>
            <a:xfrm>
              <a:off x="109440" y="153000"/>
              <a:ext cx="948960" cy="228960"/>
              <a:chOff x="109440" y="153000"/>
              <a:chExt cx="948960" cy="228960"/>
            </a:xfrm>
          </p:grpSpPr>
          <p:sp>
            <p:nvSpPr>
              <p:cNvPr id="562" name=""/>
              <p:cNvSpPr/>
              <p:nvPr/>
            </p:nvSpPr>
            <p:spPr>
              <a:xfrm>
                <a:off x="109440" y="153000"/>
                <a:ext cx="228600" cy="228600"/>
              </a:xfrm>
              <a:prstGeom prst="ellipse">
                <a:avLst/>
              </a:prstGeom>
              <a:solidFill>
                <a:srgbClr val="c9211e"/>
              </a:solidFill>
              <a:ln w="0">
                <a:solidFill>
                  <a:srgbClr val="c9211e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563" name=""/>
              <p:cNvSpPr/>
              <p:nvPr/>
            </p:nvSpPr>
            <p:spPr>
              <a:xfrm>
                <a:off x="829800" y="153360"/>
                <a:ext cx="228600" cy="228600"/>
              </a:xfrm>
              <a:prstGeom prst="ellipse">
                <a:avLst/>
              </a:prstGeom>
              <a:solidFill>
                <a:srgbClr val="c9211e"/>
              </a:solidFill>
              <a:ln w="0">
                <a:solidFill>
                  <a:srgbClr val="c9211e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564" name=""/>
              <p:cNvSpPr/>
              <p:nvPr/>
            </p:nvSpPr>
            <p:spPr>
              <a:xfrm>
                <a:off x="325440" y="273600"/>
                <a:ext cx="228600" cy="0"/>
              </a:xfrm>
              <a:prstGeom prst="line">
                <a:avLst/>
              </a:prstGeom>
              <a:ln w="0">
                <a:solidFill>
                  <a:srgbClr val="c9211e"/>
                </a:solidFill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565" name=""/>
              <p:cNvSpPr/>
              <p:nvPr/>
            </p:nvSpPr>
            <p:spPr>
              <a:xfrm flipH="1">
                <a:off x="577080" y="273600"/>
                <a:ext cx="228600" cy="0"/>
              </a:xfrm>
              <a:prstGeom prst="line">
                <a:avLst/>
              </a:prstGeom>
              <a:ln w="0">
                <a:solidFill>
                  <a:srgbClr val="c9211e"/>
                </a:solidFill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sp>
          <p:nvSpPr>
            <p:cNvPr id="566" name=""/>
            <p:cNvSpPr txBox="1"/>
            <p:nvPr/>
          </p:nvSpPr>
          <p:spPr>
            <a:xfrm>
              <a:off x="107280" y="394200"/>
              <a:ext cx="924480" cy="346320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rIns="90000" tIns="45000" bIns="45000" anchor="t">
              <a:noAutofit/>
            </a:bodyPr>
            <a:p>
              <a:r>
                <a:rPr b="1" lang="en-US" sz="1800" spc="-1" strike="noStrike">
                  <a:solidFill>
                    <a:srgbClr val="c9211e"/>
                  </a:solidFill>
                  <a:latin typeface="Arial"/>
                </a:rPr>
                <a:t>Au+Au</a:t>
              </a:r>
              <a:endParaRPr b="0" lang="en-US" sz="1800" spc="-1" strike="noStrike">
                <a:latin typeface="Arial"/>
              </a:endParaRPr>
            </a:p>
          </p:txBody>
        </p:sp>
      </p:grpSp>
      <p:pic>
        <p:nvPicPr>
          <p:cNvPr id="567" name="" descr=""/>
          <p:cNvPicPr/>
          <p:nvPr/>
        </p:nvPicPr>
        <p:blipFill>
          <a:blip r:embed="rId3"/>
          <a:stretch/>
        </p:blipFill>
        <p:spPr>
          <a:xfrm>
            <a:off x="-50040" y="-757080"/>
            <a:ext cx="360" cy="9261720"/>
          </a:xfrm>
          <a:prstGeom prst="rect">
            <a:avLst/>
          </a:prstGeom>
          <a:ln w="0">
            <a:noFill/>
          </a:ln>
        </p:spPr>
      </p:pic>
      <p:sp>
        <p:nvSpPr>
          <p:cNvPr id="568" name=""/>
          <p:cNvSpPr txBox="1"/>
          <p:nvPr/>
        </p:nvSpPr>
        <p:spPr>
          <a:xfrm>
            <a:off x="333000" y="2214000"/>
            <a:ext cx="1495800" cy="459000"/>
          </a:xfrm>
          <a:prstGeom prst="rect">
            <a:avLst/>
          </a:prstGeom>
          <a:solidFill>
            <a:srgbClr val="f0e68c"/>
          </a:solidFill>
          <a:ln w="0">
            <a:noFill/>
          </a:ln>
        </p:spPr>
        <p:txBody>
          <a:bodyPr lIns="90000" rIns="90000" tIns="45000" bIns="45000" anchor="t">
            <a:noAutofit/>
          </a:bodyPr>
          <a:p>
            <a:pPr algn="ctr">
              <a:buNone/>
            </a:pPr>
            <a:r>
              <a:rPr b="1" lang="en-US" sz="1300" spc="-1" strike="noStrike">
                <a:solidFill>
                  <a:srgbClr val="dc143c"/>
                </a:solidFill>
                <a:latin typeface="Arial"/>
                <a:hlinkClick r:id="rId4"/>
              </a:rPr>
              <a:t>Talk</a:t>
            </a:r>
            <a:r>
              <a:rPr b="0" lang="en-US" sz="1300" spc="-1" strike="noStrike">
                <a:latin typeface="Arial"/>
              </a:rPr>
              <a:t> Tues. 15:30 Vassu Doomra</a:t>
            </a:r>
            <a:endParaRPr b="0" lang="en-US" sz="1300" spc="-1" strike="noStrike">
              <a:latin typeface="Arial"/>
            </a:endParaRPr>
          </a:p>
        </p:txBody>
      </p:sp>
      <p:sp>
        <p:nvSpPr>
          <p:cNvPr id="569" name=""/>
          <p:cNvSpPr txBox="1"/>
          <p:nvPr/>
        </p:nvSpPr>
        <p:spPr>
          <a:xfrm>
            <a:off x="6887880" y="812520"/>
            <a:ext cx="1077120" cy="542520"/>
          </a:xfrm>
          <a:prstGeom prst="rect">
            <a:avLst/>
          </a:prstGeom>
          <a:solidFill>
            <a:srgbClr val="ffff00"/>
          </a:solidFill>
          <a:ln w="29160">
            <a:solidFill>
              <a:srgbClr val="000000"/>
            </a:solidFill>
            <a:round/>
          </a:ln>
        </p:spPr>
        <p:txBody>
          <a:bodyPr lIns="104400" rIns="104400" tIns="59400" bIns="59400" anchor="t">
            <a:noAutofit/>
          </a:bodyPr>
          <a:p>
            <a:pPr algn="ctr">
              <a:buNone/>
            </a:pPr>
            <a:r>
              <a:rPr b="1" lang="en-US" sz="1500" spc="-1" strike="noStrike">
                <a:solidFill>
                  <a:srgbClr val="000000"/>
                </a:solidFill>
                <a:latin typeface="Arial"/>
              </a:rPr>
              <a:t>New for QM 2023</a:t>
            </a:r>
            <a:endParaRPr b="0" lang="en-US" sz="15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PlaceHolder 1"/>
          <p:cNvSpPr>
            <a:spLocks noGrp="1"/>
          </p:cNvSpPr>
          <p:nvPr>
            <p:ph type="title"/>
          </p:nvPr>
        </p:nvSpPr>
        <p:spPr>
          <a:xfrm>
            <a:off x="316440" y="0"/>
            <a:ext cx="9475560" cy="84420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algn="ctr">
              <a:lnSpc>
                <a:spcPct val="90000"/>
              </a:lnSpc>
              <a:buNone/>
            </a:pPr>
            <a:r>
              <a:rPr b="0" lang="en-US" sz="4400" spc="-1" strike="noStrike">
                <a:solidFill>
                  <a:srgbClr val="000000"/>
                </a:solidFill>
                <a:latin typeface="Arial"/>
              </a:rPr>
              <a:t>Medium response to jets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571" name="Content Placeholder 2"/>
          <p:cNvSpPr/>
          <p:nvPr/>
        </p:nvSpPr>
        <p:spPr>
          <a:xfrm>
            <a:off x="-108000" y="2262960"/>
            <a:ext cx="6018840" cy="3766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t">
            <a:normAutofit/>
          </a:bodyPr>
          <a:p>
            <a:pPr lvl="1" marL="685800" indent="-228600">
              <a:lnSpc>
                <a:spcPct val="9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Enhancement of low p</a:t>
            </a:r>
            <a:r>
              <a:rPr b="0" lang="en-US" sz="2400" spc="-1" strike="noStrike" baseline="-25000">
                <a:solidFill>
                  <a:srgbClr val="000000"/>
                </a:solidFill>
                <a:latin typeface="Arial"/>
              </a:rPr>
              <a:t>T</a:t>
            </a: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 hadrons quantified with </a:t>
            </a:r>
            <a:endParaRPr b="0" lang="en-US" sz="2400" spc="-1" strike="noStrike">
              <a:latin typeface="Arial"/>
            </a:endParaRPr>
          </a:p>
          <a:p>
            <a:pPr>
              <a:lnSpc>
                <a:spcPct val="90000"/>
              </a:lnSpc>
              <a:buNone/>
            </a:pPr>
            <a:endParaRPr b="0" lang="en-US" sz="2400" spc="-1" strike="noStrike">
              <a:latin typeface="Arial"/>
            </a:endParaRPr>
          </a:p>
          <a:p>
            <a:pPr lvl="1" marL="685800" indent="-228600">
              <a:lnSpc>
                <a:spcPct val="9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Hybrid model with wake consistent with PHENIX </a:t>
            </a:r>
            <a:r>
              <a:rPr b="1" lang="en-US" sz="2400" spc="-1" strike="noStrike" baseline="30000">
                <a:solidFill>
                  <a:srgbClr val="000000"/>
                </a:solidFill>
                <a:latin typeface="Arial"/>
              </a:rPr>
              <a:t>0 </a:t>
            </a: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–h correlations</a:t>
            </a:r>
            <a:endParaRPr b="0" lang="en-US" sz="2400" spc="-1" strike="noStrike">
              <a:latin typeface="Arial"/>
            </a:endParaRPr>
          </a:p>
          <a:p>
            <a:pPr>
              <a:lnSpc>
                <a:spcPct val="90000"/>
              </a:lnSpc>
              <a:buNone/>
            </a:pPr>
            <a:endParaRPr b="0" lang="en-US" sz="2000" spc="-1" strike="noStrike">
              <a:latin typeface="Arial"/>
            </a:endParaRPr>
          </a:p>
          <a:p>
            <a:pPr lvl="1" marL="685800" indent="-228600">
              <a:lnSpc>
                <a:spcPct val="9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Progressing toward direct –hadron in high statistics Au+Au data sets </a:t>
            </a:r>
            <a:endParaRPr b="0" lang="en-US" sz="2400" spc="-1" strike="noStrike">
              <a:latin typeface="Arial"/>
            </a:endParaRPr>
          </a:p>
        </p:txBody>
      </p:sp>
      <p:pic>
        <p:nvPicPr>
          <p:cNvPr id="572" name="Picture 2" descr="Diagram&#10;&#10;Description automatically generated"/>
          <p:cNvPicPr/>
          <p:nvPr/>
        </p:nvPicPr>
        <p:blipFill>
          <a:blip r:embed="rId1"/>
          <a:stretch/>
        </p:blipFill>
        <p:spPr>
          <a:xfrm>
            <a:off x="6026040" y="937800"/>
            <a:ext cx="4032360" cy="3886200"/>
          </a:xfrm>
          <a:prstGeom prst="rect">
            <a:avLst/>
          </a:prstGeom>
          <a:ln w="0">
            <a:noFill/>
          </a:ln>
        </p:spPr>
      </p:pic>
      <p:pic>
        <p:nvPicPr>
          <p:cNvPr id="573" name="Picture 5" descr=""/>
          <p:cNvPicPr/>
          <p:nvPr/>
        </p:nvPicPr>
        <p:blipFill>
          <a:blip r:embed="rId2"/>
          <a:stretch/>
        </p:blipFill>
        <p:spPr>
          <a:xfrm rot="623400">
            <a:off x="257400" y="696960"/>
            <a:ext cx="5594760" cy="1520280"/>
          </a:xfrm>
          <a:prstGeom prst="rect">
            <a:avLst/>
          </a:prstGeom>
          <a:ln w="0">
            <a:noFill/>
          </a:ln>
        </p:spPr>
      </p:pic>
      <mc:AlternateContent>
        <mc:Choice xmlns:a14="http://schemas.microsoft.com/office/drawing/2010/main" Requires="a14">
          <p:sp>
            <p:nvSpPr>
              <p:cNvPr id="574" name="TextBox 4"/>
              <p:cNvSpPr txBox="1"/>
              <p:nvPr/>
            </p:nvSpPr>
            <p:spPr>
              <a:xfrm>
                <a:off x="2684880" y="2756160"/>
                <a:ext cx="2519640" cy="45288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sSub>
                      <m:e>
                        <m:r>
                          <m:t xml:space="preserve">𝑫</m:t>
                        </m:r>
                      </m:e>
                      <m:sub>
                        <m:r>
                          <m:t xml:space="preserve">𝑨𝑨</m:t>
                        </m:r>
                      </m:sub>
                    </m:sSub>
                    <m:r>
                      <m:t xml:space="preserve">=</m:t>
                    </m:r>
                    <m:sSub>
                      <m:e>
                        <m:r>
                          <m:t xml:space="preserve">𝒀</m:t>
                        </m:r>
                      </m:e>
                      <m:sub>
                        <m:r>
                          <m:t xml:space="preserve">𝑨𝑨</m:t>
                        </m:r>
                      </m:sub>
                    </m:sSub>
                    <m:r>
                      <m:t xml:space="preserve">−</m:t>
                    </m:r>
                    <m:sSub>
                      <m:e>
                        <m:r>
                          <m:t xml:space="preserve">𝒀</m:t>
                        </m:r>
                      </m:e>
                      <m:sub>
                        <m:r>
                          <m:t xml:space="preserve">𝒑𝒑</m:t>
                        </m:r>
                      </m:sub>
                    </m:sSub>
                  </m:oMath>
                </a14:m>
              </a:p>
            </p:txBody>
          </p:sp>
        </mc:Choice>
        <mc:Fallback/>
      </mc:AlternateContent>
      <mc:AlternateContent>
        <mc:Choice xmlns:a14="http://schemas.microsoft.com/office/drawing/2010/main" Requires="a14">
          <p:sp>
            <p:nvSpPr>
              <p:cNvPr id="575" name="TextBox 6"/>
              <p:cNvSpPr txBox="1"/>
              <p:nvPr/>
            </p:nvSpPr>
            <p:spPr>
              <a:xfrm rot="21357000">
                <a:off x="28800" y="858600"/>
                <a:ext cx="743760" cy="58428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sSup>
                      <m:e>
                        <m:r>
                          <m:t xml:space="preserve">𝜋</m:t>
                        </m:r>
                      </m:e>
                      <m:sup>
                        <m:r>
                          <m:t xml:space="preserve">0</m:t>
                        </m:r>
                      </m:sup>
                    </m:sSup>
                  </m:oMath>
                </a14:m>
              </a:p>
            </p:txBody>
          </p:sp>
        </mc:Choice>
        <mc:Fallback/>
      </mc:AlternateContent>
      <p:grpSp>
        <p:nvGrpSpPr>
          <p:cNvPr id="576" name=""/>
          <p:cNvGrpSpPr/>
          <p:nvPr/>
        </p:nvGrpSpPr>
        <p:grpSpPr>
          <a:xfrm>
            <a:off x="107640" y="152640"/>
            <a:ext cx="951120" cy="587520"/>
            <a:chOff x="107640" y="152640"/>
            <a:chExt cx="951120" cy="587520"/>
          </a:xfrm>
        </p:grpSpPr>
        <p:grpSp>
          <p:nvGrpSpPr>
            <p:cNvPr id="577" name=""/>
            <p:cNvGrpSpPr/>
            <p:nvPr/>
          </p:nvGrpSpPr>
          <p:grpSpPr>
            <a:xfrm>
              <a:off x="109800" y="152640"/>
              <a:ext cx="948960" cy="228960"/>
              <a:chOff x="109800" y="152640"/>
              <a:chExt cx="948960" cy="228960"/>
            </a:xfrm>
          </p:grpSpPr>
          <p:sp>
            <p:nvSpPr>
              <p:cNvPr id="578" name=""/>
              <p:cNvSpPr/>
              <p:nvPr/>
            </p:nvSpPr>
            <p:spPr>
              <a:xfrm>
                <a:off x="109800" y="152640"/>
                <a:ext cx="228600" cy="228600"/>
              </a:xfrm>
              <a:prstGeom prst="ellipse">
                <a:avLst/>
              </a:prstGeom>
              <a:solidFill>
                <a:srgbClr val="c9211e"/>
              </a:solidFill>
              <a:ln w="0">
                <a:solidFill>
                  <a:srgbClr val="c9211e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579" name=""/>
              <p:cNvSpPr/>
              <p:nvPr/>
            </p:nvSpPr>
            <p:spPr>
              <a:xfrm>
                <a:off x="830160" y="153000"/>
                <a:ext cx="228600" cy="228600"/>
              </a:xfrm>
              <a:prstGeom prst="ellipse">
                <a:avLst/>
              </a:prstGeom>
              <a:solidFill>
                <a:srgbClr val="c9211e"/>
              </a:solidFill>
              <a:ln w="0">
                <a:solidFill>
                  <a:srgbClr val="c9211e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580" name=""/>
              <p:cNvSpPr/>
              <p:nvPr/>
            </p:nvSpPr>
            <p:spPr>
              <a:xfrm>
                <a:off x="325800" y="273240"/>
                <a:ext cx="228600" cy="0"/>
              </a:xfrm>
              <a:prstGeom prst="line">
                <a:avLst/>
              </a:prstGeom>
              <a:ln w="0">
                <a:solidFill>
                  <a:srgbClr val="c9211e"/>
                </a:solidFill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581" name=""/>
              <p:cNvSpPr/>
              <p:nvPr/>
            </p:nvSpPr>
            <p:spPr>
              <a:xfrm flipH="1">
                <a:off x="577440" y="273240"/>
                <a:ext cx="228600" cy="0"/>
              </a:xfrm>
              <a:prstGeom prst="line">
                <a:avLst/>
              </a:prstGeom>
              <a:ln w="0">
                <a:solidFill>
                  <a:srgbClr val="c9211e"/>
                </a:solidFill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sp>
          <p:nvSpPr>
            <p:cNvPr id="582" name=""/>
            <p:cNvSpPr txBox="1"/>
            <p:nvPr/>
          </p:nvSpPr>
          <p:spPr>
            <a:xfrm>
              <a:off x="107640" y="393840"/>
              <a:ext cx="924480" cy="346320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rIns="90000" tIns="45000" bIns="45000" anchor="t">
              <a:noAutofit/>
            </a:bodyPr>
            <a:p>
              <a:r>
                <a:rPr b="1" lang="en-US" sz="1800" spc="-1" strike="noStrike">
                  <a:solidFill>
                    <a:srgbClr val="c9211e"/>
                  </a:solidFill>
                  <a:latin typeface="Arial"/>
                </a:rPr>
                <a:t>Au+Au</a:t>
              </a:r>
              <a:endParaRPr b="0" lang="en-US" sz="1800" spc="-1" strike="noStrike">
                <a:latin typeface="Arial"/>
              </a:endParaRPr>
            </a:p>
          </p:txBody>
        </p:sp>
      </p:grpSp>
      <p:pic>
        <p:nvPicPr>
          <p:cNvPr id="583" name="" descr=""/>
          <p:cNvPicPr/>
          <p:nvPr/>
        </p:nvPicPr>
        <p:blipFill>
          <a:blip r:embed="rId3"/>
          <a:srcRect l="0" t="0" r="4841" b="23979"/>
          <a:stretch/>
        </p:blipFill>
        <p:spPr>
          <a:xfrm>
            <a:off x="1450440" y="1914480"/>
            <a:ext cx="982800" cy="366480"/>
          </a:xfrm>
          <a:prstGeom prst="rect">
            <a:avLst/>
          </a:prstGeom>
          <a:ln w="0">
            <a:noFill/>
          </a:ln>
        </p:spPr>
      </p:pic>
      <p:sp>
        <p:nvSpPr>
          <p:cNvPr id="584" name=""/>
          <p:cNvSpPr txBox="1"/>
          <p:nvPr/>
        </p:nvSpPr>
        <p:spPr>
          <a:xfrm>
            <a:off x="6908040" y="4862160"/>
            <a:ext cx="2697120" cy="274680"/>
          </a:xfrm>
          <a:prstGeom prst="rect">
            <a:avLst/>
          </a:prstGeom>
          <a:solidFill>
            <a:srgbClr val="f0e68c"/>
          </a:solidFill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lang="en-US" sz="1300" spc="-1" strike="noStrike">
                <a:solidFill>
                  <a:srgbClr val="dc143c"/>
                </a:solidFill>
                <a:latin typeface="Arial"/>
                <a:hlinkClick r:id="rId4"/>
              </a:rPr>
              <a:t>Talk</a:t>
            </a:r>
            <a:r>
              <a:rPr b="0" lang="en-US" sz="1300" spc="-1" strike="noStrike">
                <a:latin typeface="Arial"/>
              </a:rPr>
              <a:t> Wed. 10:10 </a:t>
            </a:r>
            <a:r>
              <a:rPr b="1" lang="en-US" sz="1300" spc="-1" strike="noStrike">
                <a:solidFill>
                  <a:srgbClr val="000000"/>
                </a:solidFill>
                <a:latin typeface="Arial"/>
              </a:rPr>
              <a:t>Megan Connors</a:t>
            </a:r>
            <a:endParaRPr b="0" lang="en-US" sz="13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5" name="グループ 5"/>
          <p:cNvGrpSpPr/>
          <p:nvPr/>
        </p:nvGrpSpPr>
        <p:grpSpPr>
          <a:xfrm>
            <a:off x="5555160" y="961560"/>
            <a:ext cx="4141800" cy="2830680"/>
            <a:chOff x="5555160" y="961560"/>
            <a:chExt cx="4141800" cy="2830680"/>
          </a:xfrm>
        </p:grpSpPr>
        <p:grpSp>
          <p:nvGrpSpPr>
            <p:cNvPr id="586" name="グループ 6"/>
            <p:cNvGrpSpPr/>
            <p:nvPr/>
          </p:nvGrpSpPr>
          <p:grpSpPr>
            <a:xfrm>
              <a:off x="5555160" y="1027080"/>
              <a:ext cx="3579840" cy="2765160"/>
              <a:chOff x="5555160" y="1027080"/>
              <a:chExt cx="3579840" cy="2765160"/>
            </a:xfrm>
          </p:grpSpPr>
          <p:sp>
            <p:nvSpPr>
              <p:cNvPr id="587" name="コールアウト 3"/>
              <p:cNvSpPr/>
              <p:nvPr/>
            </p:nvSpPr>
            <p:spPr>
              <a:xfrm>
                <a:off x="7174800" y="1368720"/>
                <a:ext cx="1940760" cy="1018440"/>
              </a:xfrm>
              <a:custGeom>
                <a:avLst/>
                <a:gdLst/>
                <a:ahLst/>
                <a:rect l="l" t="t" r="r" b="b"/>
                <a:pathLst>
                  <a:path w="21600" h="21600">
                    <a:moveTo>
                      <a:pt x="4943" y="0"/>
                    </a:moveTo>
                    <a:cubicBezTo>
                      <a:pt x="4591" y="0"/>
                      <a:pt x="4306" y="482"/>
                      <a:pt x="4306" y="1079"/>
                    </a:cubicBezTo>
                    <a:lnTo>
                      <a:pt x="4306" y="16006"/>
                    </a:lnTo>
                    <a:lnTo>
                      <a:pt x="0" y="16638"/>
                    </a:lnTo>
                    <a:lnTo>
                      <a:pt x="4306" y="17274"/>
                    </a:lnTo>
                    <a:lnTo>
                      <a:pt x="4306" y="20518"/>
                    </a:lnTo>
                    <a:cubicBezTo>
                      <a:pt x="4306" y="21114"/>
                      <a:pt x="4591" y="21600"/>
                      <a:pt x="4943" y="21600"/>
                    </a:cubicBezTo>
                    <a:lnTo>
                      <a:pt x="20963" y="21600"/>
                    </a:lnTo>
                    <a:cubicBezTo>
                      <a:pt x="21315" y="21600"/>
                      <a:pt x="21600" y="21114"/>
                      <a:pt x="21600" y="20518"/>
                    </a:cubicBezTo>
                    <a:lnTo>
                      <a:pt x="21600" y="1079"/>
                    </a:lnTo>
                    <a:cubicBezTo>
                      <a:pt x="21600" y="482"/>
                      <a:pt x="21315" y="0"/>
                      <a:pt x="20963" y="0"/>
                    </a:cubicBezTo>
                    <a:lnTo>
                      <a:pt x="4943" y="0"/>
                    </a:lnTo>
                    <a:close/>
                  </a:path>
                </a:pathLst>
              </a:custGeom>
              <a:noFill/>
              <a:ln w="38160">
                <a:solidFill>
                  <a:srgbClr val="bf6c27"/>
                </a:solidFill>
                <a:miter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588" name="コールアウト 4"/>
              <p:cNvSpPr/>
              <p:nvPr/>
            </p:nvSpPr>
            <p:spPr>
              <a:xfrm>
                <a:off x="7200720" y="2503440"/>
                <a:ext cx="1934280" cy="1018440"/>
              </a:xfrm>
              <a:custGeom>
                <a:avLst/>
                <a:gdLst/>
                <a:ahLst/>
                <a:rect l="l" t="t" r="r" b="b"/>
                <a:pathLst>
                  <a:path w="21600" h="21600">
                    <a:moveTo>
                      <a:pt x="5039" y="0"/>
                    </a:moveTo>
                    <a:cubicBezTo>
                      <a:pt x="4686" y="0"/>
                      <a:pt x="4400" y="482"/>
                      <a:pt x="4400" y="1079"/>
                    </a:cubicBezTo>
                    <a:lnTo>
                      <a:pt x="4400" y="2085"/>
                    </a:lnTo>
                    <a:lnTo>
                      <a:pt x="0" y="2718"/>
                    </a:lnTo>
                    <a:lnTo>
                      <a:pt x="4400" y="3350"/>
                    </a:lnTo>
                    <a:lnTo>
                      <a:pt x="4400" y="20518"/>
                    </a:lnTo>
                    <a:cubicBezTo>
                      <a:pt x="4400" y="21114"/>
                      <a:pt x="4686" y="21600"/>
                      <a:pt x="5039" y="21600"/>
                    </a:cubicBezTo>
                    <a:lnTo>
                      <a:pt x="20961" y="21600"/>
                    </a:lnTo>
                    <a:cubicBezTo>
                      <a:pt x="21314" y="21600"/>
                      <a:pt x="21600" y="21114"/>
                      <a:pt x="21600" y="20518"/>
                    </a:cubicBezTo>
                    <a:lnTo>
                      <a:pt x="21600" y="1079"/>
                    </a:lnTo>
                    <a:cubicBezTo>
                      <a:pt x="21600" y="482"/>
                      <a:pt x="21314" y="0"/>
                      <a:pt x="20961" y="0"/>
                    </a:cubicBezTo>
                    <a:lnTo>
                      <a:pt x="5039" y="0"/>
                    </a:lnTo>
                    <a:close/>
                  </a:path>
                </a:pathLst>
              </a:custGeom>
              <a:noFill/>
              <a:ln w="38160">
                <a:solidFill>
                  <a:srgbClr val="f7cd46"/>
                </a:solidFill>
                <a:miter/>
              </a:ln>
            </p:spPr>
            <p:style>
              <a:lnRef idx="0"/>
              <a:fillRef idx="0"/>
              <a:effectRef idx="0"/>
              <a:fontRef idx="minor"/>
            </p:style>
          </p:sp>
          <p:grpSp>
            <p:nvGrpSpPr>
              <p:cNvPr id="589" name="グループ 7"/>
              <p:cNvGrpSpPr/>
              <p:nvPr/>
            </p:nvGrpSpPr>
            <p:grpSpPr>
              <a:xfrm>
                <a:off x="7777440" y="1602360"/>
                <a:ext cx="1090440" cy="654840"/>
                <a:chOff x="7777440" y="1602360"/>
                <a:chExt cx="1090440" cy="654840"/>
              </a:xfrm>
            </p:grpSpPr>
            <p:sp>
              <p:nvSpPr>
                <p:cNvPr id="590" name="楕円 9"/>
                <p:cNvSpPr/>
                <p:nvPr/>
              </p:nvSpPr>
              <p:spPr>
                <a:xfrm>
                  <a:off x="7777440" y="1602360"/>
                  <a:ext cx="703800" cy="654840"/>
                </a:xfrm>
                <a:prstGeom prst="ellipse">
                  <a:avLst/>
                </a:prstGeom>
                <a:solidFill>
                  <a:srgbClr val="ffd479"/>
                </a:solidFill>
                <a:ln w="38160">
                  <a:solidFill>
                    <a:srgbClr val="000000"/>
                  </a:solidFill>
                  <a:miter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591" name="楕円 10"/>
                <p:cNvSpPr/>
                <p:nvPr/>
              </p:nvSpPr>
              <p:spPr>
                <a:xfrm>
                  <a:off x="8164080" y="1602360"/>
                  <a:ext cx="703800" cy="654840"/>
                </a:xfrm>
                <a:prstGeom prst="ellipse">
                  <a:avLst/>
                </a:prstGeom>
                <a:solidFill>
                  <a:srgbClr val="ffd479"/>
                </a:solidFill>
                <a:ln w="38160">
                  <a:solidFill>
                    <a:srgbClr val="000000"/>
                  </a:solidFill>
                  <a:miter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592" name="楕円 11"/>
                <p:cNvSpPr/>
                <p:nvPr/>
              </p:nvSpPr>
              <p:spPr>
                <a:xfrm>
                  <a:off x="8196840" y="1677600"/>
                  <a:ext cx="254520" cy="504360"/>
                </a:xfrm>
                <a:prstGeom prst="ellipse">
                  <a:avLst/>
                </a:prstGeom>
                <a:solidFill>
                  <a:srgbClr val="ea382b"/>
                </a:solidFill>
                <a:ln w="1260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593" name="楕円 12"/>
                <p:cNvSpPr/>
                <p:nvPr/>
              </p:nvSpPr>
              <p:spPr>
                <a:xfrm>
                  <a:off x="7777440" y="1602360"/>
                  <a:ext cx="703800" cy="654840"/>
                </a:xfrm>
                <a:prstGeom prst="ellipse">
                  <a:avLst/>
                </a:prstGeom>
                <a:noFill/>
                <a:ln w="38160">
                  <a:solidFill>
                    <a:srgbClr val="000000"/>
                  </a:solidFill>
                  <a:miter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</p:grpSp>
          <p:grpSp>
            <p:nvGrpSpPr>
              <p:cNvPr id="594" name="グループ 8"/>
              <p:cNvGrpSpPr/>
              <p:nvPr/>
            </p:nvGrpSpPr>
            <p:grpSpPr>
              <a:xfrm>
                <a:off x="7864560" y="2736360"/>
                <a:ext cx="916200" cy="681840"/>
                <a:chOff x="7864560" y="2736360"/>
                <a:chExt cx="916200" cy="681840"/>
              </a:xfrm>
            </p:grpSpPr>
            <p:sp>
              <p:nvSpPr>
                <p:cNvPr id="595" name="楕円 13"/>
                <p:cNvSpPr/>
                <p:nvPr/>
              </p:nvSpPr>
              <p:spPr>
                <a:xfrm>
                  <a:off x="7864560" y="2736360"/>
                  <a:ext cx="732960" cy="681840"/>
                </a:xfrm>
                <a:prstGeom prst="ellipse">
                  <a:avLst/>
                </a:prstGeom>
                <a:solidFill>
                  <a:srgbClr val="ffd479"/>
                </a:solidFill>
                <a:ln w="38160">
                  <a:solidFill>
                    <a:srgbClr val="000000"/>
                  </a:solidFill>
                  <a:miter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596" name="楕円 14"/>
                <p:cNvSpPr/>
                <p:nvPr/>
              </p:nvSpPr>
              <p:spPr>
                <a:xfrm>
                  <a:off x="8047800" y="2736360"/>
                  <a:ext cx="732960" cy="681840"/>
                </a:xfrm>
                <a:prstGeom prst="ellipse">
                  <a:avLst/>
                </a:prstGeom>
                <a:solidFill>
                  <a:srgbClr val="ffd479"/>
                </a:solidFill>
                <a:ln w="38160">
                  <a:solidFill>
                    <a:srgbClr val="000000"/>
                  </a:solidFill>
                  <a:miter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597" name="楕円 15"/>
                <p:cNvSpPr/>
                <p:nvPr/>
              </p:nvSpPr>
              <p:spPr>
                <a:xfrm>
                  <a:off x="8076600" y="2751840"/>
                  <a:ext cx="489600" cy="650880"/>
                </a:xfrm>
                <a:prstGeom prst="ellipse">
                  <a:avLst/>
                </a:prstGeom>
                <a:solidFill>
                  <a:srgbClr val="ff2600"/>
                </a:solidFill>
                <a:ln w="1260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598" name="楕円 16"/>
                <p:cNvSpPr/>
                <p:nvPr/>
              </p:nvSpPr>
              <p:spPr>
                <a:xfrm>
                  <a:off x="7864560" y="2736360"/>
                  <a:ext cx="732960" cy="681840"/>
                </a:xfrm>
                <a:prstGeom prst="ellipse">
                  <a:avLst/>
                </a:prstGeom>
                <a:noFill/>
                <a:ln w="38160">
                  <a:solidFill>
                    <a:srgbClr val="000000"/>
                  </a:solidFill>
                  <a:miter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</p:grpSp>
          <p:pic>
            <p:nvPicPr>
              <p:cNvPr id="599" name="v2ratio_example.pdf 2" descr="v2ratio_example.pdf"/>
              <p:cNvPicPr/>
              <p:nvPr/>
            </p:nvPicPr>
            <p:blipFill>
              <a:blip r:embed="rId1"/>
              <a:stretch/>
            </p:blipFill>
            <p:spPr>
              <a:xfrm>
                <a:off x="5555160" y="1027080"/>
                <a:ext cx="1608120" cy="2765160"/>
              </a:xfrm>
              <a:prstGeom prst="rect">
                <a:avLst/>
              </a:prstGeom>
              <a:ln w="12600">
                <a:noFill/>
              </a:ln>
            </p:spPr>
          </p:pic>
        </p:grpSp>
        <p:sp>
          <p:nvSpPr>
            <p:cNvPr id="600" name="Image of the  initial geometry 2"/>
            <p:cNvSpPr/>
            <p:nvPr/>
          </p:nvSpPr>
          <p:spPr>
            <a:xfrm>
              <a:off x="7206120" y="961560"/>
              <a:ext cx="2490840" cy="312120"/>
            </a:xfrm>
            <a:prstGeom prst="rect">
              <a:avLst/>
            </a:prstGeom>
            <a:solidFill>
              <a:srgbClr val="ffffff"/>
            </a:solidFill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50760" rIns="50760" tIns="50760" bIns="50760" anchor="ctr">
              <a:noAutofit/>
            </a:bodyPr>
            <a:p>
              <a:pPr>
                <a:lnSpc>
                  <a:spcPct val="100000"/>
                </a:lnSpc>
                <a:buNone/>
              </a:pPr>
              <a:r>
                <a:rPr b="0" lang="en-US" sz="1200" spc="-1" strike="noStrike">
                  <a:solidFill>
                    <a:srgbClr val="000000"/>
                  </a:solidFill>
                  <a:latin typeface="ヒラギノ角ゴ ProN W3"/>
                  <a:ea typeface="ヒラギノ角ゴ ProN W3"/>
                </a:rPr>
                <a:t>Image of the  initial geometry</a:t>
              </a:r>
              <a:endParaRPr b="0" lang="en-US" sz="1200" spc="-1" strike="noStrike">
                <a:latin typeface="Arial"/>
              </a:endParaRPr>
            </a:p>
          </p:txBody>
        </p:sp>
      </p:grpSp>
      <p:sp>
        <p:nvSpPr>
          <p:cNvPr id="601" name="PlaceHolder 1"/>
          <p:cNvSpPr>
            <a:spLocks noGrp="1"/>
          </p:cNvSpPr>
          <p:nvPr>
            <p:ph type="title"/>
          </p:nvPr>
        </p:nvSpPr>
        <p:spPr>
          <a:xfrm>
            <a:off x="539280" y="-26280"/>
            <a:ext cx="8649360" cy="7624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algn="ctr">
              <a:lnSpc>
                <a:spcPct val="90000"/>
              </a:lnSpc>
              <a:buNone/>
            </a:pPr>
            <a:r>
              <a:rPr b="0" lang="en-US" sz="2800" spc="-1" strike="noStrike">
                <a:solidFill>
                  <a:srgbClr val="000000"/>
                </a:solidFill>
                <a:latin typeface="游ゴシック Light"/>
              </a:rPr>
              <a:t>v</a:t>
            </a:r>
            <a:r>
              <a:rPr b="0" lang="en-US" sz="2800" spc="-1" strike="noStrike" baseline="-25000">
                <a:solidFill>
                  <a:srgbClr val="000000"/>
                </a:solidFill>
                <a:latin typeface="游ゴシック Light"/>
              </a:rPr>
              <a:t>2</a:t>
            </a:r>
            <a:r>
              <a:rPr b="0" lang="en-US" sz="2800" spc="-1" strike="noStrike">
                <a:solidFill>
                  <a:srgbClr val="000000"/>
                </a:solidFill>
                <a:latin typeface="游ゴシック Light"/>
              </a:rPr>
              <a:t> at different ZDCe event categorization</a:t>
            </a:r>
            <a:endParaRPr b="0" lang="en-US" sz="2800" spc="-1" strike="noStrike">
              <a:latin typeface="Arial"/>
            </a:endParaRPr>
          </a:p>
        </p:txBody>
      </p:sp>
      <p:sp>
        <p:nvSpPr>
          <p:cNvPr id="602" name="PlaceHolder 2"/>
          <p:cNvSpPr>
            <a:spLocks noGrp="1"/>
          </p:cNvSpPr>
          <p:nvPr>
            <p:ph/>
          </p:nvPr>
        </p:nvSpPr>
        <p:spPr>
          <a:xfrm>
            <a:off x="1741320" y="617040"/>
            <a:ext cx="10798920" cy="55512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/>
          </a:bodyPr>
          <a:p>
            <a:pPr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US" sz="1800" spc="-1" strike="noStrike">
                <a:solidFill>
                  <a:srgbClr val="000000"/>
                </a:solidFill>
                <a:latin typeface="游ゴシック"/>
              </a:rPr>
              <a:t>With fixed ZDC bins, measure v</a:t>
            </a:r>
            <a:r>
              <a:rPr b="0" lang="en-US" sz="1800" spc="-1" strike="noStrike" baseline="-25000">
                <a:solidFill>
                  <a:srgbClr val="000000"/>
                </a:solidFill>
                <a:latin typeface="游ゴシック"/>
              </a:rPr>
              <a:t>2</a:t>
            </a:r>
            <a:r>
              <a:rPr b="0" lang="en-US" sz="1800" spc="-1" strike="noStrike">
                <a:solidFill>
                  <a:srgbClr val="000000"/>
                </a:solidFill>
                <a:latin typeface="游ゴシック"/>
              </a:rPr>
              <a:t> as a function of multiplicity. 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en-US" sz="1800" spc="-1" strike="noStrike">
              <a:latin typeface="Arial"/>
            </a:endParaRPr>
          </a:p>
        </p:txBody>
      </p:sp>
      <p:pic>
        <p:nvPicPr>
          <p:cNvPr id="603" name="v2ratio_fvtx.pdf 2" descr="v2ratio_fvtx.pdf"/>
          <p:cNvPicPr/>
          <p:nvPr/>
        </p:nvPicPr>
        <p:blipFill>
          <a:blip r:embed="rId2"/>
          <a:stretch/>
        </p:blipFill>
        <p:spPr>
          <a:xfrm>
            <a:off x="49320" y="897480"/>
            <a:ext cx="5106600" cy="4331880"/>
          </a:xfrm>
          <a:prstGeom prst="rect">
            <a:avLst/>
          </a:prstGeom>
          <a:ln w="12600">
            <a:noFill/>
          </a:ln>
        </p:spPr>
      </p:pic>
      <p:sp>
        <p:nvSpPr>
          <p:cNvPr id="604" name="四角形 2"/>
          <p:cNvSpPr/>
          <p:nvPr/>
        </p:nvSpPr>
        <p:spPr>
          <a:xfrm>
            <a:off x="2922840" y="3350160"/>
            <a:ext cx="2014200" cy="1388880"/>
          </a:xfrm>
          <a:prstGeom prst="rect">
            <a:avLst/>
          </a:prstGeom>
          <a:noFill/>
          <a:ln w="63360">
            <a:solidFill>
              <a:srgbClr val="ff2600"/>
            </a:solidFill>
            <a:miter/>
          </a:ln>
          <a:effectLst>
            <a:outerShdw dist="25560" dir="5400000" blurRad="50760" rotWithShape="0">
              <a:srgbClr val="000000">
                <a:alpha val="50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605" name="直線矢印コネクタ 2"/>
          <p:cNvSpPr/>
          <p:nvPr/>
        </p:nvSpPr>
        <p:spPr>
          <a:xfrm flipV="1">
            <a:off x="4940640" y="2535840"/>
            <a:ext cx="898920" cy="15044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ff0000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grpSp>
        <p:nvGrpSpPr>
          <p:cNvPr id="606" name=""/>
          <p:cNvGrpSpPr/>
          <p:nvPr/>
        </p:nvGrpSpPr>
        <p:grpSpPr>
          <a:xfrm>
            <a:off x="108360" y="151920"/>
            <a:ext cx="951120" cy="587520"/>
            <a:chOff x="108360" y="151920"/>
            <a:chExt cx="951120" cy="587520"/>
          </a:xfrm>
        </p:grpSpPr>
        <p:grpSp>
          <p:nvGrpSpPr>
            <p:cNvPr id="607" name=""/>
            <p:cNvGrpSpPr/>
            <p:nvPr/>
          </p:nvGrpSpPr>
          <p:grpSpPr>
            <a:xfrm>
              <a:off x="110520" y="151920"/>
              <a:ext cx="948960" cy="228960"/>
              <a:chOff x="110520" y="151920"/>
              <a:chExt cx="948960" cy="228960"/>
            </a:xfrm>
          </p:grpSpPr>
          <p:sp>
            <p:nvSpPr>
              <p:cNvPr id="608" name=""/>
              <p:cNvSpPr/>
              <p:nvPr/>
            </p:nvSpPr>
            <p:spPr>
              <a:xfrm>
                <a:off x="110520" y="151920"/>
                <a:ext cx="228600" cy="228600"/>
              </a:xfrm>
              <a:prstGeom prst="ellipse">
                <a:avLst/>
              </a:prstGeom>
              <a:solidFill>
                <a:srgbClr val="c9211e"/>
              </a:solidFill>
              <a:ln w="0">
                <a:solidFill>
                  <a:srgbClr val="c9211e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609" name=""/>
              <p:cNvSpPr/>
              <p:nvPr/>
            </p:nvSpPr>
            <p:spPr>
              <a:xfrm>
                <a:off x="830880" y="152280"/>
                <a:ext cx="228600" cy="228600"/>
              </a:xfrm>
              <a:prstGeom prst="ellipse">
                <a:avLst/>
              </a:prstGeom>
              <a:solidFill>
                <a:srgbClr val="c9211e"/>
              </a:solidFill>
              <a:ln w="0">
                <a:solidFill>
                  <a:srgbClr val="c9211e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610" name=""/>
              <p:cNvSpPr/>
              <p:nvPr/>
            </p:nvSpPr>
            <p:spPr>
              <a:xfrm>
                <a:off x="326520" y="272520"/>
                <a:ext cx="228600" cy="0"/>
              </a:xfrm>
              <a:prstGeom prst="line">
                <a:avLst/>
              </a:prstGeom>
              <a:ln w="0">
                <a:solidFill>
                  <a:srgbClr val="c9211e"/>
                </a:solidFill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611" name=""/>
              <p:cNvSpPr/>
              <p:nvPr/>
            </p:nvSpPr>
            <p:spPr>
              <a:xfrm flipH="1">
                <a:off x="578160" y="272520"/>
                <a:ext cx="228600" cy="0"/>
              </a:xfrm>
              <a:prstGeom prst="line">
                <a:avLst/>
              </a:prstGeom>
              <a:ln w="0">
                <a:solidFill>
                  <a:srgbClr val="c9211e"/>
                </a:solidFill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sp>
          <p:nvSpPr>
            <p:cNvPr id="612" name=""/>
            <p:cNvSpPr txBox="1"/>
            <p:nvPr/>
          </p:nvSpPr>
          <p:spPr>
            <a:xfrm>
              <a:off x="108360" y="393120"/>
              <a:ext cx="924480" cy="346320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rIns="90000" tIns="45000" bIns="45000" anchor="t">
              <a:noAutofit/>
            </a:bodyPr>
            <a:p>
              <a:r>
                <a:rPr b="1" lang="en-US" sz="1800" spc="-1" strike="noStrike">
                  <a:solidFill>
                    <a:srgbClr val="c9211e"/>
                  </a:solidFill>
                  <a:latin typeface="Arial"/>
                </a:rPr>
                <a:t>Au+Au</a:t>
              </a:r>
              <a:endParaRPr b="0" lang="en-US" sz="1800" spc="-1" strike="noStrike">
                <a:latin typeface="Arial"/>
              </a:endParaRPr>
            </a:p>
          </p:txBody>
        </p:sp>
      </p:grpSp>
      <p:sp>
        <p:nvSpPr>
          <p:cNvPr id="613" name="PlaceHolder 3"/>
          <p:cNvSpPr>
            <a:spLocks noGrp="1"/>
          </p:cNvSpPr>
          <p:nvPr>
            <p:ph/>
          </p:nvPr>
        </p:nvSpPr>
        <p:spPr>
          <a:xfrm>
            <a:off x="5100840" y="3836520"/>
            <a:ext cx="5003640" cy="1638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0000"/>
          </a:bodyPr>
          <a:p>
            <a:pPr marL="432000" indent="-324000">
              <a:spcBef>
                <a:spcPts val="36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These v</a:t>
            </a:r>
            <a:r>
              <a:rPr b="0" lang="en-US" sz="3200" spc="-1" strike="noStrike" baseline="-8000">
                <a:latin typeface="Arial"/>
              </a:rPr>
              <a:t>2</a:t>
            </a:r>
            <a:r>
              <a:rPr b="0" lang="en-US" sz="3200" spc="-1" strike="noStrike">
                <a:latin typeface="Arial"/>
              </a:rPr>
              <a:t> seem to reflect different initial geometry with same multiplicity.</a:t>
            </a:r>
            <a:endParaRPr b="0" lang="en-US" sz="3200" spc="-1" strike="noStrike">
              <a:latin typeface="Arial"/>
            </a:endParaRPr>
          </a:p>
          <a:p>
            <a:pPr marL="432000" indent="-324000">
              <a:spcBef>
                <a:spcPts val="36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N</a:t>
            </a:r>
            <a:r>
              <a:rPr b="0" lang="en-US" sz="3200" spc="-1" strike="noStrike" baseline="-8000">
                <a:latin typeface="Arial"/>
              </a:rPr>
              <a:t>part</a:t>
            </a:r>
            <a:r>
              <a:rPr b="0" lang="en-US" sz="3200" spc="-1" strike="noStrike">
                <a:latin typeface="Arial"/>
              </a:rPr>
              <a:t> is different but multiplicity is the same.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614" name=""/>
          <p:cNvSpPr txBox="1"/>
          <p:nvPr/>
        </p:nvSpPr>
        <p:spPr>
          <a:xfrm>
            <a:off x="1813680" y="1204200"/>
            <a:ext cx="1077120" cy="542520"/>
          </a:xfrm>
          <a:prstGeom prst="rect">
            <a:avLst/>
          </a:prstGeom>
          <a:solidFill>
            <a:srgbClr val="ffff00"/>
          </a:solidFill>
          <a:ln w="29160">
            <a:solidFill>
              <a:srgbClr val="000000"/>
            </a:solidFill>
            <a:round/>
          </a:ln>
        </p:spPr>
        <p:txBody>
          <a:bodyPr lIns="104400" rIns="104400" tIns="59400" bIns="59400" anchor="t">
            <a:noAutofit/>
          </a:bodyPr>
          <a:p>
            <a:pPr algn="ctr">
              <a:buNone/>
            </a:pPr>
            <a:r>
              <a:rPr b="1" lang="en-US" sz="1500" spc="-1" strike="noStrike">
                <a:solidFill>
                  <a:srgbClr val="000000"/>
                </a:solidFill>
                <a:latin typeface="Arial"/>
              </a:rPr>
              <a:t>New for QM 2023</a:t>
            </a:r>
            <a:endParaRPr b="0" lang="en-US" sz="1500" spc="-1" strike="noStrike">
              <a:latin typeface="Arial"/>
            </a:endParaRPr>
          </a:p>
        </p:txBody>
      </p:sp>
      <p:sp>
        <p:nvSpPr>
          <p:cNvPr id="615" name=""/>
          <p:cNvSpPr txBox="1"/>
          <p:nvPr/>
        </p:nvSpPr>
        <p:spPr>
          <a:xfrm>
            <a:off x="631440" y="4391280"/>
            <a:ext cx="2181240" cy="274680"/>
          </a:xfrm>
          <a:prstGeom prst="rect">
            <a:avLst/>
          </a:prstGeom>
          <a:solidFill>
            <a:srgbClr val="f0e68c"/>
          </a:solidFill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lang="en-US" sz="1300" spc="-1" strike="noStrike">
                <a:solidFill>
                  <a:srgbClr val="0000ff"/>
                </a:solidFill>
                <a:latin typeface="Arial"/>
                <a:ea typeface="Noto Sans CJK SC"/>
                <a:hlinkClick r:id="rId3"/>
              </a:rPr>
              <a:t>Poster</a:t>
            </a:r>
            <a:r>
              <a:rPr b="1" lang="en-US" sz="1300" spc="-1" strike="noStrike">
                <a:solidFill>
                  <a:srgbClr val="006400"/>
                </a:solidFill>
                <a:latin typeface="Arial"/>
                <a:ea typeface="Noto Sans CJK SC"/>
              </a:rPr>
              <a:t> </a:t>
            </a:r>
            <a:r>
              <a:rPr b="1" lang="en-US" sz="1300" spc="-1" strike="noStrike">
                <a:solidFill>
                  <a:srgbClr val="000000"/>
                </a:solidFill>
                <a:latin typeface="Arial"/>
              </a:rPr>
              <a:t>Maya Shimomura</a:t>
            </a:r>
            <a:endParaRPr b="0" lang="en-US" sz="13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6" name="" descr=""/>
          <p:cNvPicPr/>
          <p:nvPr/>
        </p:nvPicPr>
        <p:blipFill>
          <a:blip r:embed="rId1"/>
          <a:stretch/>
        </p:blipFill>
        <p:spPr>
          <a:xfrm>
            <a:off x="315720" y="877320"/>
            <a:ext cx="4800600" cy="3520440"/>
          </a:xfrm>
          <a:prstGeom prst="rect">
            <a:avLst/>
          </a:prstGeom>
          <a:ln w="0">
            <a:noFill/>
          </a:ln>
        </p:spPr>
      </p:pic>
      <p:pic>
        <p:nvPicPr>
          <p:cNvPr id="617" name="" descr=""/>
          <p:cNvPicPr/>
          <p:nvPr/>
        </p:nvPicPr>
        <p:blipFill>
          <a:blip r:embed="rId2"/>
          <a:stretch/>
        </p:blipFill>
        <p:spPr>
          <a:xfrm>
            <a:off x="5021640" y="901800"/>
            <a:ext cx="4800600" cy="3538800"/>
          </a:xfrm>
          <a:prstGeom prst="rect">
            <a:avLst/>
          </a:prstGeom>
          <a:ln w="0">
            <a:noFill/>
          </a:ln>
        </p:spPr>
      </p:pic>
      <p:sp>
        <p:nvSpPr>
          <p:cNvPr id="618" name="PlaceHolder 1"/>
          <p:cNvSpPr>
            <a:spLocks noGrp="1"/>
          </p:cNvSpPr>
          <p:nvPr>
            <p:ph type="title"/>
          </p:nvPr>
        </p:nvSpPr>
        <p:spPr>
          <a:xfrm>
            <a:off x="324000" y="118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en-US" sz="4400" spc="-1" strike="noStrike">
                <a:latin typeface="Arial"/>
              </a:rPr>
              <a:t>Open Heavy Flavor v</a:t>
            </a:r>
            <a:r>
              <a:rPr b="0" lang="en-US" sz="4400" spc="-1" strike="noStrike" baseline="-8000">
                <a:latin typeface="Arial"/>
              </a:rPr>
              <a:t>2</a:t>
            </a:r>
            <a:r>
              <a:rPr b="0" lang="en-US" sz="4400" spc="-1" strike="noStrike">
                <a:latin typeface="Arial"/>
              </a:rPr>
              <a:t> at RHIC</a:t>
            </a:r>
            <a:endParaRPr b="0" lang="en-US" sz="4400" spc="-1" strike="noStrike">
              <a:latin typeface="Arial"/>
            </a:endParaRPr>
          </a:p>
        </p:txBody>
      </p:sp>
      <p:grpSp>
        <p:nvGrpSpPr>
          <p:cNvPr id="619" name=""/>
          <p:cNvGrpSpPr/>
          <p:nvPr/>
        </p:nvGrpSpPr>
        <p:grpSpPr>
          <a:xfrm>
            <a:off x="178920" y="153360"/>
            <a:ext cx="951120" cy="587520"/>
            <a:chOff x="178920" y="153360"/>
            <a:chExt cx="951120" cy="587520"/>
          </a:xfrm>
        </p:grpSpPr>
        <p:grpSp>
          <p:nvGrpSpPr>
            <p:cNvPr id="620" name=""/>
            <p:cNvGrpSpPr/>
            <p:nvPr/>
          </p:nvGrpSpPr>
          <p:grpSpPr>
            <a:xfrm>
              <a:off x="181080" y="153360"/>
              <a:ext cx="948960" cy="228960"/>
              <a:chOff x="181080" y="153360"/>
              <a:chExt cx="948960" cy="228960"/>
            </a:xfrm>
          </p:grpSpPr>
          <p:sp>
            <p:nvSpPr>
              <p:cNvPr id="621" name=""/>
              <p:cNvSpPr/>
              <p:nvPr/>
            </p:nvSpPr>
            <p:spPr>
              <a:xfrm>
                <a:off x="181080" y="153360"/>
                <a:ext cx="228600" cy="228600"/>
              </a:xfrm>
              <a:prstGeom prst="ellipse">
                <a:avLst/>
              </a:prstGeom>
              <a:solidFill>
                <a:srgbClr val="c9211e"/>
              </a:solidFill>
              <a:ln w="0">
                <a:solidFill>
                  <a:srgbClr val="c9211e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622" name=""/>
              <p:cNvSpPr/>
              <p:nvPr/>
            </p:nvSpPr>
            <p:spPr>
              <a:xfrm>
                <a:off x="901440" y="153720"/>
                <a:ext cx="228600" cy="228600"/>
              </a:xfrm>
              <a:prstGeom prst="ellipse">
                <a:avLst/>
              </a:prstGeom>
              <a:solidFill>
                <a:srgbClr val="c9211e"/>
              </a:solidFill>
              <a:ln w="0">
                <a:solidFill>
                  <a:srgbClr val="c9211e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623" name=""/>
              <p:cNvSpPr/>
              <p:nvPr/>
            </p:nvSpPr>
            <p:spPr>
              <a:xfrm>
                <a:off x="397080" y="273960"/>
                <a:ext cx="228600" cy="0"/>
              </a:xfrm>
              <a:prstGeom prst="line">
                <a:avLst/>
              </a:prstGeom>
              <a:ln w="0">
                <a:solidFill>
                  <a:srgbClr val="c9211e"/>
                </a:solidFill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624" name=""/>
              <p:cNvSpPr/>
              <p:nvPr/>
            </p:nvSpPr>
            <p:spPr>
              <a:xfrm flipH="1">
                <a:off x="648720" y="273960"/>
                <a:ext cx="228600" cy="0"/>
              </a:xfrm>
              <a:prstGeom prst="line">
                <a:avLst/>
              </a:prstGeom>
              <a:ln w="0">
                <a:solidFill>
                  <a:srgbClr val="c9211e"/>
                </a:solidFill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sp>
          <p:nvSpPr>
            <p:cNvPr id="625" name=""/>
            <p:cNvSpPr txBox="1"/>
            <p:nvPr/>
          </p:nvSpPr>
          <p:spPr>
            <a:xfrm>
              <a:off x="178920" y="394560"/>
              <a:ext cx="924480" cy="346320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rIns="90000" tIns="45000" bIns="45000" anchor="t">
              <a:noAutofit/>
            </a:bodyPr>
            <a:p>
              <a:r>
                <a:rPr b="1" lang="en-US" sz="1800" spc="-1" strike="noStrike">
                  <a:solidFill>
                    <a:srgbClr val="c9211e"/>
                  </a:solidFill>
                  <a:latin typeface="Arial"/>
                </a:rPr>
                <a:t>Au+Au</a:t>
              </a:r>
              <a:endParaRPr b="0" lang="en-US" sz="1800" spc="-1" strike="noStrike">
                <a:latin typeface="Arial"/>
              </a:endParaRPr>
            </a:p>
          </p:txBody>
        </p:sp>
      </p:grpSp>
      <p:sp>
        <p:nvSpPr>
          <p:cNvPr id="626" name="PlaceHolder 2"/>
          <p:cNvSpPr>
            <a:spLocks noGrp="1"/>
          </p:cNvSpPr>
          <p:nvPr>
            <p:ph/>
          </p:nvPr>
        </p:nvSpPr>
        <p:spPr>
          <a:xfrm>
            <a:off x="108000" y="4341960"/>
            <a:ext cx="10080000" cy="957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2000"/>
          </a:bodyPr>
          <a:p>
            <a:r>
              <a:rPr b="0" lang="en-US" sz="3000" spc="-1" strike="noStrike">
                <a:latin typeface="Arial"/>
              </a:rPr>
              <a:t>First-ever RHIC measurement of open heavy flavor elliptic flow at forward rapidity</a:t>
            </a:r>
            <a:endParaRPr b="0" lang="en-US" sz="3000" spc="-1" strike="noStrike">
              <a:latin typeface="Arial"/>
            </a:endParaRPr>
          </a:p>
          <a:p>
            <a:r>
              <a:rPr b="0" lang="en-US" sz="3000" spc="-1" strike="noStrike">
                <a:latin typeface="Arial"/>
              </a:rPr>
              <a:t>Mass ordering apparent</a:t>
            </a:r>
            <a:endParaRPr b="0" lang="en-US" sz="3000" spc="-1" strike="noStrike">
              <a:latin typeface="Arial"/>
            </a:endParaRPr>
          </a:p>
        </p:txBody>
      </p:sp>
      <p:sp>
        <p:nvSpPr>
          <p:cNvPr id="627" name=""/>
          <p:cNvSpPr txBox="1"/>
          <p:nvPr/>
        </p:nvSpPr>
        <p:spPr>
          <a:xfrm>
            <a:off x="1357200" y="3455640"/>
            <a:ext cx="2188800" cy="274680"/>
          </a:xfrm>
          <a:prstGeom prst="rect">
            <a:avLst/>
          </a:prstGeom>
          <a:solidFill>
            <a:srgbClr val="f0e68c"/>
          </a:solidFill>
          <a:ln w="0">
            <a:noFill/>
          </a:ln>
        </p:spPr>
        <p:txBody>
          <a:bodyPr lIns="90000" rIns="90000" tIns="45000" bIns="45000" anchor="t">
            <a:noAutofit/>
          </a:bodyPr>
          <a:p>
            <a:pPr algn="ctr">
              <a:buNone/>
            </a:pPr>
            <a:r>
              <a:rPr b="1" lang="en-US" sz="1300" spc="-1" strike="noStrike">
                <a:solidFill>
                  <a:srgbClr val="0000ff"/>
                </a:solidFill>
                <a:latin typeface="Arial"/>
              </a:rPr>
              <a:t>Poster</a:t>
            </a:r>
            <a:r>
              <a:rPr b="1" lang="en-US" sz="1300" spc="-1" strike="noStrike">
                <a:solidFill>
                  <a:srgbClr val="c9211e"/>
                </a:solidFill>
                <a:latin typeface="Arial"/>
              </a:rPr>
              <a:t> </a:t>
            </a:r>
            <a:r>
              <a:rPr b="0" lang="en-US" sz="1300" spc="-1" strike="noStrike">
                <a:latin typeface="Arial"/>
              </a:rPr>
              <a:t>Bran Blankenship</a:t>
            </a:r>
            <a:endParaRPr b="0" lang="en-US" sz="1300" spc="-1" strike="noStrike">
              <a:latin typeface="Arial"/>
            </a:endParaRPr>
          </a:p>
        </p:txBody>
      </p:sp>
      <p:sp>
        <p:nvSpPr>
          <p:cNvPr id="628" name=""/>
          <p:cNvSpPr txBox="1"/>
          <p:nvPr/>
        </p:nvSpPr>
        <p:spPr>
          <a:xfrm>
            <a:off x="5730480" y="3537000"/>
            <a:ext cx="2499120" cy="275040"/>
          </a:xfrm>
          <a:prstGeom prst="rect">
            <a:avLst/>
          </a:prstGeom>
          <a:solidFill>
            <a:srgbClr val="f0e68c"/>
          </a:solidFill>
          <a:ln w="0">
            <a:noFill/>
          </a:ln>
        </p:spPr>
        <p:txBody>
          <a:bodyPr lIns="90000" rIns="90000" tIns="45000" bIns="45000" anchor="t">
            <a:noAutofit/>
          </a:bodyPr>
          <a:p>
            <a:pPr algn="ctr">
              <a:buNone/>
            </a:pPr>
            <a:r>
              <a:rPr b="1" lang="en-US" sz="1300" spc="-1" strike="noStrike">
                <a:solidFill>
                  <a:srgbClr val="dc143c"/>
                </a:solidFill>
                <a:latin typeface="Arial"/>
                <a:hlinkClick r:id="rId3"/>
              </a:rPr>
              <a:t>Talk</a:t>
            </a:r>
            <a:r>
              <a:rPr b="1" lang="en-US" sz="1300" spc="-1" strike="noStrike">
                <a:solidFill>
                  <a:srgbClr val="dc143c"/>
                </a:solidFill>
                <a:latin typeface="Arial"/>
              </a:rPr>
              <a:t> </a:t>
            </a:r>
            <a:r>
              <a:rPr b="0" lang="en-US" sz="1300" spc="-1" strike="noStrike">
                <a:latin typeface="Arial"/>
              </a:rPr>
              <a:t>Tues. 11:00 Krista Smith</a:t>
            </a:r>
            <a:endParaRPr b="0" lang="en-US" sz="1300" spc="-1" strike="noStrike">
              <a:latin typeface="Arial"/>
            </a:endParaRPr>
          </a:p>
        </p:txBody>
      </p:sp>
      <p:sp>
        <p:nvSpPr>
          <p:cNvPr id="629" name=""/>
          <p:cNvSpPr txBox="1"/>
          <p:nvPr/>
        </p:nvSpPr>
        <p:spPr>
          <a:xfrm>
            <a:off x="8614800" y="1599480"/>
            <a:ext cx="1077120" cy="542520"/>
          </a:xfrm>
          <a:prstGeom prst="rect">
            <a:avLst/>
          </a:prstGeom>
          <a:solidFill>
            <a:srgbClr val="ffff00"/>
          </a:solidFill>
          <a:ln w="29160">
            <a:solidFill>
              <a:srgbClr val="000000"/>
            </a:solidFill>
            <a:round/>
          </a:ln>
        </p:spPr>
        <p:txBody>
          <a:bodyPr lIns="104400" rIns="104400" tIns="59400" bIns="59400" anchor="t">
            <a:noAutofit/>
          </a:bodyPr>
          <a:p>
            <a:pPr algn="ctr">
              <a:buNone/>
            </a:pPr>
            <a:r>
              <a:rPr b="1" lang="en-US" sz="1500" spc="-1" strike="noStrike">
                <a:solidFill>
                  <a:srgbClr val="000000"/>
                </a:solidFill>
                <a:latin typeface="Arial"/>
              </a:rPr>
              <a:t>New for QM 2023</a:t>
            </a:r>
            <a:endParaRPr b="0" lang="en-US" sz="15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0" name="" descr=""/>
          <p:cNvPicPr/>
          <p:nvPr/>
        </p:nvPicPr>
        <p:blipFill>
          <a:blip r:embed="rId1"/>
          <a:stretch/>
        </p:blipFill>
        <p:spPr>
          <a:xfrm>
            <a:off x="468000" y="606600"/>
            <a:ext cx="9144000" cy="4041720"/>
          </a:xfrm>
          <a:prstGeom prst="rect">
            <a:avLst/>
          </a:prstGeom>
          <a:ln w="0">
            <a:noFill/>
          </a:ln>
        </p:spPr>
      </p:pic>
      <p:sp>
        <p:nvSpPr>
          <p:cNvPr id="631" name="PlaceHolder 1"/>
          <p:cNvSpPr>
            <a:spLocks noGrp="1"/>
          </p:cNvSpPr>
          <p:nvPr>
            <p:ph type="title"/>
          </p:nvPr>
        </p:nvSpPr>
        <p:spPr>
          <a:xfrm>
            <a:off x="504000" y="-13392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en-US" sz="4400" spc="-1" strike="noStrike">
                <a:latin typeface="Arial"/>
              </a:rPr>
              <a:t>J/</a:t>
            </a:r>
            <a:r>
              <a:rPr b="0" lang="en-US" sz="4400" spc="-1" strike="noStrike">
                <a:latin typeface="Arial"/>
                <a:ea typeface="Arial"/>
              </a:rPr>
              <a:t>ψ</a:t>
            </a:r>
            <a:r>
              <a:rPr b="0" lang="en-US" sz="4400" spc="-1" strike="noStrike">
                <a:latin typeface="Arial"/>
                <a:ea typeface="Arial"/>
              </a:rPr>
              <a:t> in Au+Au</a:t>
            </a:r>
            <a:endParaRPr b="0" lang="en-US" sz="4400" spc="-1" strike="noStrike">
              <a:latin typeface="Arial"/>
            </a:endParaRPr>
          </a:p>
        </p:txBody>
      </p:sp>
      <p:grpSp>
        <p:nvGrpSpPr>
          <p:cNvPr id="632" name=""/>
          <p:cNvGrpSpPr/>
          <p:nvPr/>
        </p:nvGrpSpPr>
        <p:grpSpPr>
          <a:xfrm>
            <a:off x="179280" y="153000"/>
            <a:ext cx="951120" cy="587520"/>
            <a:chOff x="179280" y="153000"/>
            <a:chExt cx="951120" cy="587520"/>
          </a:xfrm>
        </p:grpSpPr>
        <p:grpSp>
          <p:nvGrpSpPr>
            <p:cNvPr id="633" name=""/>
            <p:cNvGrpSpPr/>
            <p:nvPr/>
          </p:nvGrpSpPr>
          <p:grpSpPr>
            <a:xfrm>
              <a:off x="181440" y="153000"/>
              <a:ext cx="948960" cy="228960"/>
              <a:chOff x="181440" y="153000"/>
              <a:chExt cx="948960" cy="228960"/>
            </a:xfrm>
          </p:grpSpPr>
          <p:sp>
            <p:nvSpPr>
              <p:cNvPr id="634" name=""/>
              <p:cNvSpPr/>
              <p:nvPr/>
            </p:nvSpPr>
            <p:spPr>
              <a:xfrm>
                <a:off x="181440" y="153000"/>
                <a:ext cx="228600" cy="228600"/>
              </a:xfrm>
              <a:prstGeom prst="ellipse">
                <a:avLst/>
              </a:prstGeom>
              <a:solidFill>
                <a:srgbClr val="c9211e"/>
              </a:solidFill>
              <a:ln w="0">
                <a:solidFill>
                  <a:srgbClr val="c9211e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635" name=""/>
              <p:cNvSpPr/>
              <p:nvPr/>
            </p:nvSpPr>
            <p:spPr>
              <a:xfrm>
                <a:off x="901800" y="153360"/>
                <a:ext cx="228600" cy="228600"/>
              </a:xfrm>
              <a:prstGeom prst="ellipse">
                <a:avLst/>
              </a:prstGeom>
              <a:solidFill>
                <a:srgbClr val="c9211e"/>
              </a:solidFill>
              <a:ln w="0">
                <a:solidFill>
                  <a:srgbClr val="c9211e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636" name=""/>
              <p:cNvSpPr/>
              <p:nvPr/>
            </p:nvSpPr>
            <p:spPr>
              <a:xfrm>
                <a:off x="397440" y="273600"/>
                <a:ext cx="228600" cy="0"/>
              </a:xfrm>
              <a:prstGeom prst="line">
                <a:avLst/>
              </a:prstGeom>
              <a:ln w="0">
                <a:solidFill>
                  <a:srgbClr val="c9211e"/>
                </a:solidFill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637" name=""/>
              <p:cNvSpPr/>
              <p:nvPr/>
            </p:nvSpPr>
            <p:spPr>
              <a:xfrm flipH="1">
                <a:off x="649080" y="273600"/>
                <a:ext cx="228600" cy="0"/>
              </a:xfrm>
              <a:prstGeom prst="line">
                <a:avLst/>
              </a:prstGeom>
              <a:ln w="0">
                <a:solidFill>
                  <a:srgbClr val="c9211e"/>
                </a:solidFill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sp>
          <p:nvSpPr>
            <p:cNvPr id="638" name=""/>
            <p:cNvSpPr txBox="1"/>
            <p:nvPr/>
          </p:nvSpPr>
          <p:spPr>
            <a:xfrm>
              <a:off x="179280" y="394200"/>
              <a:ext cx="924480" cy="346320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rIns="90000" tIns="45000" bIns="45000" anchor="t">
              <a:noAutofit/>
            </a:bodyPr>
            <a:p>
              <a:r>
                <a:rPr b="1" lang="en-US" sz="1800" spc="-1" strike="noStrike">
                  <a:solidFill>
                    <a:srgbClr val="c9211e"/>
                  </a:solidFill>
                  <a:latin typeface="Arial"/>
                </a:rPr>
                <a:t>Au+Au</a:t>
              </a:r>
              <a:endParaRPr b="0" lang="en-US" sz="1800" spc="-1" strike="noStrike">
                <a:latin typeface="Arial"/>
              </a:endParaRPr>
            </a:p>
          </p:txBody>
        </p:sp>
      </p:grpSp>
      <p:sp>
        <p:nvSpPr>
          <p:cNvPr id="639" name="PlaceHolder 2"/>
          <p:cNvSpPr>
            <a:spLocks noGrp="1"/>
          </p:cNvSpPr>
          <p:nvPr>
            <p:ph/>
          </p:nvPr>
        </p:nvSpPr>
        <p:spPr>
          <a:xfrm>
            <a:off x="108000" y="4572000"/>
            <a:ext cx="10058400" cy="108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 </a:t>
            </a:r>
            <a:r>
              <a:rPr b="0" lang="en-US" sz="2000" spc="-1" strike="noStrike">
                <a:latin typeface="Arial"/>
              </a:rPr>
              <a:t>PHENIX J/</a:t>
            </a:r>
            <a:r>
              <a:rPr b="0" lang="en-US" sz="2000" spc="-1" strike="noStrike">
                <a:latin typeface="Arial"/>
                <a:ea typeface="Arial"/>
              </a:rPr>
              <a:t>ψ</a:t>
            </a:r>
            <a:r>
              <a:rPr b="0" lang="en-US" sz="2000" spc="-1" strike="noStrike">
                <a:latin typeface="Arial"/>
              </a:rPr>
              <a:t> shows stronger suppression at both forward and mid-rapidity</a:t>
            </a:r>
            <a:endParaRPr b="0" lang="en-US" sz="2000" spc="-1" strike="noStrike"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  <a:ea typeface="Noto Sans CJK SC"/>
              </a:rPr>
              <a:t>At RHIC energies, regeneration not as significant, </a:t>
            </a:r>
            <a:r>
              <a:rPr b="0" lang="en-US" sz="2000" spc="-1" strike="noStrike">
                <a:latin typeface="Arial"/>
              </a:rPr>
              <a:t>J/</a:t>
            </a:r>
            <a:r>
              <a:rPr b="0" lang="en-US" sz="2000" spc="-1" strike="noStrike">
                <a:latin typeface="Arial"/>
                <a:ea typeface="Arial"/>
              </a:rPr>
              <a:t>ψ </a:t>
            </a:r>
            <a:r>
              <a:rPr b="0" lang="en-US" sz="2000" spc="-1" strike="noStrike">
                <a:latin typeface="Arial"/>
              </a:rPr>
              <a:t>flow consistent with zero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640" name=""/>
          <p:cNvSpPr txBox="1"/>
          <p:nvPr/>
        </p:nvSpPr>
        <p:spPr>
          <a:xfrm>
            <a:off x="1179000" y="3609000"/>
            <a:ext cx="2935800" cy="277200"/>
          </a:xfrm>
          <a:prstGeom prst="rect">
            <a:avLst/>
          </a:prstGeom>
          <a:solidFill>
            <a:srgbClr val="f0e68c"/>
          </a:solidFill>
          <a:ln w="0">
            <a:noFill/>
          </a:ln>
        </p:spPr>
        <p:txBody>
          <a:bodyPr lIns="90000" rIns="90000" tIns="45000" bIns="45000" anchor="t">
            <a:noAutofit/>
          </a:bodyPr>
          <a:p>
            <a:pPr algn="ctr">
              <a:buNone/>
            </a:pPr>
            <a:r>
              <a:rPr b="1" lang="en-US" sz="1300" spc="-1" strike="noStrike">
                <a:solidFill>
                  <a:srgbClr val="0000ff"/>
                </a:solidFill>
                <a:latin typeface="Arial"/>
                <a:hlinkClick r:id="rId2"/>
              </a:rPr>
              <a:t>Poster</a:t>
            </a:r>
            <a:r>
              <a:rPr b="0" lang="en-US" sz="1300" spc="-1" strike="noStrike">
                <a:latin typeface="Arial"/>
              </a:rPr>
              <a:t> Tues. 17:30 </a:t>
            </a:r>
            <a:r>
              <a:rPr b="1" lang="en-US" sz="1300" spc="-1" strike="noStrike">
                <a:latin typeface="Arial"/>
              </a:rPr>
              <a:t>Luis Bichon III</a:t>
            </a:r>
            <a:endParaRPr b="0" lang="en-US" sz="1300" spc="-1" strike="noStrike">
              <a:latin typeface="Arial"/>
            </a:endParaRPr>
          </a:p>
        </p:txBody>
      </p:sp>
      <p:sp>
        <p:nvSpPr>
          <p:cNvPr id="641" name=""/>
          <p:cNvSpPr txBox="1"/>
          <p:nvPr/>
        </p:nvSpPr>
        <p:spPr>
          <a:xfrm>
            <a:off x="6031080" y="2743200"/>
            <a:ext cx="2499120" cy="275040"/>
          </a:xfrm>
          <a:prstGeom prst="rect">
            <a:avLst/>
          </a:prstGeom>
          <a:solidFill>
            <a:srgbClr val="f0e68c"/>
          </a:solidFill>
          <a:ln w="0">
            <a:noFill/>
          </a:ln>
        </p:spPr>
        <p:txBody>
          <a:bodyPr lIns="90000" rIns="90000" tIns="45000" bIns="45000" anchor="t">
            <a:noAutofit/>
          </a:bodyPr>
          <a:p>
            <a:pPr algn="ctr">
              <a:buNone/>
            </a:pPr>
            <a:r>
              <a:rPr b="1" lang="en-US" sz="1300" spc="-1" strike="noStrike">
                <a:solidFill>
                  <a:srgbClr val="dc143c"/>
                </a:solidFill>
                <a:latin typeface="Arial"/>
                <a:hlinkClick r:id="rId3"/>
              </a:rPr>
              <a:t>Talk</a:t>
            </a:r>
            <a:r>
              <a:rPr b="1" lang="en-US" sz="1300" spc="-1" strike="noStrike">
                <a:solidFill>
                  <a:srgbClr val="dc143c"/>
                </a:solidFill>
                <a:latin typeface="Arial"/>
              </a:rPr>
              <a:t> </a:t>
            </a:r>
            <a:r>
              <a:rPr b="0" lang="en-US" sz="1300" spc="-1" strike="noStrike">
                <a:latin typeface="Arial"/>
              </a:rPr>
              <a:t>Tues. 11:00 Krista Smith</a:t>
            </a:r>
            <a:endParaRPr b="0" lang="en-US" sz="13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PlaceHolder 1"/>
          <p:cNvSpPr>
            <a:spLocks noGrp="1"/>
          </p:cNvSpPr>
          <p:nvPr>
            <p:ph type="title"/>
          </p:nvPr>
        </p:nvSpPr>
        <p:spPr>
          <a:xfrm>
            <a:off x="249120" y="47880"/>
            <a:ext cx="9392400" cy="631080"/>
          </a:xfrm>
          <a:prstGeom prst="rect">
            <a:avLst/>
          </a:prstGeom>
          <a:noFill/>
          <a:ln w="0">
            <a:noFill/>
          </a:ln>
        </p:spPr>
        <p:txBody>
          <a:bodyPr lIns="122040" rIns="122040" tIns="122040" bIns="122040" anchor="t">
            <a:noAutofit/>
          </a:bodyPr>
          <a:p>
            <a:pPr>
              <a:lnSpc>
                <a:spcPct val="90000"/>
              </a:lnSpc>
              <a:buNone/>
            </a:pPr>
            <a:r>
              <a:rPr b="1" lang="en" sz="4400" spc="-1" strike="noStrike">
                <a:solidFill>
                  <a:srgbClr val="000000"/>
                </a:solidFill>
                <a:latin typeface="Arial"/>
              </a:rPr>
              <a:t>Data and analysis preservation</a:t>
            </a:r>
            <a:endParaRPr b="0" lang="en-US" sz="4400" spc="-1" strike="noStrike">
              <a:latin typeface="Arial"/>
            </a:endParaRPr>
          </a:p>
        </p:txBody>
      </p:sp>
      <p:pic>
        <p:nvPicPr>
          <p:cNvPr id="643" name="図 3" descr=""/>
          <p:cNvPicPr/>
          <p:nvPr/>
        </p:nvPicPr>
        <p:blipFill>
          <a:blip r:embed="rId1"/>
          <a:stretch/>
        </p:blipFill>
        <p:spPr>
          <a:xfrm>
            <a:off x="5486400" y="908640"/>
            <a:ext cx="4182120" cy="3233520"/>
          </a:xfrm>
          <a:prstGeom prst="rect">
            <a:avLst/>
          </a:prstGeom>
          <a:ln w="0">
            <a:noFill/>
          </a:ln>
        </p:spPr>
      </p:pic>
      <p:sp>
        <p:nvSpPr>
          <p:cNvPr id="644" name="Google Shape;55;p 2"/>
          <p:cNvSpPr/>
          <p:nvPr/>
        </p:nvSpPr>
        <p:spPr>
          <a:xfrm>
            <a:off x="343440" y="810720"/>
            <a:ext cx="5142960" cy="3075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22040" rIns="122040" tIns="122040" bIns="122040" anchor="t">
            <a:normAutofit fontScale="68000"/>
          </a:bodyPr>
          <a:p>
            <a:pPr marL="474120" indent="-571680">
              <a:lnSpc>
                <a:spcPct val="100000"/>
              </a:lnSpc>
              <a:spcBef>
                <a:spcPts val="720"/>
              </a:spcBef>
              <a:buClr>
                <a:srgbClr val="000000"/>
              </a:buClr>
              <a:buFont typeface="Wingdings" charset="2"/>
              <a:buChar char=""/>
            </a:pPr>
            <a:r>
              <a:rPr b="0" lang="en-US" sz="3600" spc="-1" strike="noStrike">
                <a:solidFill>
                  <a:srgbClr val="000000"/>
                </a:solidFill>
                <a:latin typeface="Arial"/>
              </a:rPr>
              <a:t>192/218 PHENIX papers on HEPData</a:t>
            </a:r>
            <a:endParaRPr b="0" lang="en-US" sz="3600" spc="-1" strike="noStrike">
              <a:latin typeface="Arial"/>
            </a:endParaRPr>
          </a:p>
          <a:p>
            <a:pPr marL="474120" indent="-571680">
              <a:lnSpc>
                <a:spcPct val="100000"/>
              </a:lnSpc>
              <a:spcBef>
                <a:spcPts val="720"/>
              </a:spcBef>
              <a:buClr>
                <a:srgbClr val="000000"/>
              </a:buClr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REANA is a framework of analysis preservation</a:t>
            </a:r>
            <a:endParaRPr b="0" lang="en-US" sz="3200" spc="-1" strike="noStrike">
              <a:latin typeface="Arial"/>
            </a:endParaRPr>
          </a:p>
          <a:p>
            <a:pPr lvl="1" marL="432000" indent="-216000">
              <a:lnSpc>
                <a:spcPct val="100000"/>
              </a:lnSpc>
              <a:spcBef>
                <a:spcPts val="72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</a:rPr>
              <a:t>Analysis environment (libraries, etc) are in container (Docker)</a:t>
            </a:r>
            <a:endParaRPr b="0" lang="en-US" sz="2800" spc="-1" strike="noStrike">
              <a:latin typeface="Arial"/>
            </a:endParaRPr>
          </a:p>
          <a:p>
            <a:pPr lvl="1" marL="432000" indent="-216000">
              <a:lnSpc>
                <a:spcPct val="100000"/>
              </a:lnSpc>
              <a:spcBef>
                <a:spcPts val="72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</a:rPr>
              <a:t>Workflow in YAML </a:t>
            </a:r>
            <a:endParaRPr b="0" lang="en-US" sz="2800" spc="-1" strike="noStrike">
              <a:latin typeface="Arial"/>
            </a:endParaRPr>
          </a:p>
          <a:p>
            <a:pPr lvl="1" marL="432000" indent="-216000">
              <a:lnSpc>
                <a:spcPct val="100000"/>
              </a:lnSpc>
              <a:spcBef>
                <a:spcPts val="72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  <a:ea typeface="Arial"/>
              </a:rPr>
              <a:t>π</a:t>
            </a:r>
            <a:r>
              <a:rPr b="0" lang="en-US" sz="2639" spc="-1" strike="noStrike" baseline="33000">
                <a:solidFill>
                  <a:srgbClr val="000000"/>
                </a:solidFill>
                <a:latin typeface="Arial"/>
              </a:rPr>
              <a:t>0</a:t>
            </a:r>
            <a:r>
              <a:rPr b="0" lang="en-US" sz="2640" spc="-1" strike="noStrike">
                <a:solidFill>
                  <a:srgbClr val="000000"/>
                </a:solidFill>
                <a:latin typeface="Arial"/>
              </a:rPr>
              <a:t> and direct </a:t>
            </a:r>
            <a:r>
              <a:rPr b="0" lang="en-US" sz="2640" spc="-1" strike="noStrike">
                <a:solidFill>
                  <a:srgbClr val="000000"/>
                </a:solidFill>
                <a:latin typeface="Arial"/>
                <a:ea typeface="Arial"/>
              </a:rPr>
              <a:t>γ</a:t>
            </a:r>
            <a:r>
              <a:rPr b="0" lang="en-US" sz="2640" spc="-1" strike="noStrike">
                <a:solidFill>
                  <a:srgbClr val="000000"/>
                </a:solidFill>
                <a:latin typeface="Arial"/>
              </a:rPr>
              <a:t> d+Au analyses implemented</a:t>
            </a:r>
            <a:endParaRPr b="0" lang="en-US" sz="264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PlaceHolder 1"/>
          <p:cNvSpPr>
            <a:spLocks noGrp="1"/>
          </p:cNvSpPr>
          <p:nvPr>
            <p:ph type="title"/>
          </p:nvPr>
        </p:nvSpPr>
        <p:spPr>
          <a:xfrm>
            <a:off x="504000" y="35280"/>
            <a:ext cx="9071640" cy="62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en-US" sz="4400" spc="-1" strike="noStrike">
                <a:latin typeface="Arial"/>
              </a:rPr>
              <a:t>Conclusions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646" name="PlaceHolder 2"/>
          <p:cNvSpPr>
            <a:spLocks noGrp="1"/>
          </p:cNvSpPr>
          <p:nvPr>
            <p:ph/>
          </p:nvPr>
        </p:nvSpPr>
        <p:spPr>
          <a:xfrm>
            <a:off x="0" y="606600"/>
            <a:ext cx="891540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3000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PHENIX continues many high impact analyses</a:t>
            </a:r>
            <a:endParaRPr b="0" lang="en-US" sz="3200" spc="-1" strike="noStrike"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Signatures consistent with hot nuclear matter in small systems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Direct photon excess</a:t>
            </a:r>
            <a:endParaRPr b="0" lang="en-US" sz="28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Azimuthal anisotropies</a:t>
            </a:r>
            <a:endParaRPr b="0" lang="en-US" sz="28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Suppression in central d+Au</a:t>
            </a:r>
            <a:endParaRPr b="0" lang="en-US" sz="2800" spc="-1" strike="noStrike"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New precision measurements of QGP in Au+Au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Direct photon v</a:t>
            </a:r>
            <a:r>
              <a:rPr b="0" lang="en-US" sz="2800" spc="-1" strike="noStrike" baseline="-8000">
                <a:latin typeface="Arial"/>
              </a:rPr>
              <a:t>2</a:t>
            </a:r>
            <a:r>
              <a:rPr b="0" lang="en-US" sz="2800" spc="-1" strike="noStrike">
                <a:latin typeface="Arial"/>
              </a:rPr>
              <a:t>, spectra</a:t>
            </a:r>
            <a:endParaRPr b="0" lang="en-US" sz="28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Heavy flavor v</a:t>
            </a:r>
            <a:r>
              <a:rPr b="0" lang="en-US" sz="2800" spc="-1" strike="noStrike" baseline="-8000">
                <a:latin typeface="Arial"/>
              </a:rPr>
              <a:t>2</a:t>
            </a:r>
            <a:r>
              <a:rPr b="0" lang="en-US" sz="2800" spc="-1" strike="noStrike">
                <a:latin typeface="Arial"/>
              </a:rPr>
              <a:t>, spectra</a:t>
            </a:r>
            <a:endParaRPr b="0" lang="en-US" sz="2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PlaceHolder 1"/>
          <p:cNvSpPr>
            <a:spLocks noGrp="1"/>
          </p:cNvSpPr>
          <p:nvPr>
            <p:ph type="title"/>
          </p:nvPr>
        </p:nvSpPr>
        <p:spPr>
          <a:xfrm>
            <a:off x="504000" y="-25920"/>
            <a:ext cx="9071640" cy="688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1" lang="en-US" sz="4400" spc="-1" strike="noStrike">
                <a:solidFill>
                  <a:srgbClr val="000000"/>
                </a:solidFill>
                <a:latin typeface="Arial"/>
              </a:rPr>
              <a:t>PHENIX at QM23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648" name=""/>
          <p:cNvSpPr txBox="1"/>
          <p:nvPr/>
        </p:nvSpPr>
        <p:spPr>
          <a:xfrm>
            <a:off x="-36000" y="496800"/>
            <a:ext cx="5270400" cy="34081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lang="en-US" sz="1300" spc="-1" strike="noStrike">
                <a:solidFill>
                  <a:srgbClr val="dc143c"/>
                </a:solidFill>
                <a:latin typeface="Arial"/>
                <a:hlinkClick r:id="rId1"/>
              </a:rPr>
              <a:t>Talk</a:t>
            </a:r>
            <a:r>
              <a:rPr b="1" lang="en-US" sz="1300" spc="-1" strike="noStrike">
                <a:solidFill>
                  <a:srgbClr val="dc143c"/>
                </a:solidFill>
                <a:latin typeface="Arial"/>
              </a:rPr>
              <a:t> </a:t>
            </a:r>
            <a:r>
              <a:rPr b="1" lang="en-US" sz="1300" spc="-1" strike="noStrike">
                <a:latin typeface="Arial"/>
              </a:rPr>
              <a:t>Heavy Flavor and Quarkonia results from the PHENIX experiment</a:t>
            </a:r>
            <a:r>
              <a:rPr b="0" lang="en-US" sz="1300" spc="-1" strike="noStrike">
                <a:latin typeface="Arial"/>
              </a:rPr>
              <a:t>  Tues. 11:00 </a:t>
            </a:r>
            <a:r>
              <a:rPr b="1" lang="en-US" sz="1300" spc="-1" strike="noStrike">
                <a:solidFill>
                  <a:srgbClr val="006400"/>
                </a:solidFill>
                <a:latin typeface="Arial"/>
              </a:rPr>
              <a:t>Krista Smith (LANL)</a:t>
            </a:r>
            <a:endParaRPr b="0" lang="en-US" sz="1300" spc="-1" strike="noStrike">
              <a:latin typeface="Arial"/>
            </a:endParaRPr>
          </a:p>
          <a:p>
            <a:r>
              <a:rPr b="1" lang="en-US" sz="1300" spc="-1" strike="noStrike">
                <a:solidFill>
                  <a:srgbClr val="dc143c"/>
                </a:solidFill>
                <a:latin typeface="Arial"/>
                <a:hlinkClick r:id="rId2"/>
              </a:rPr>
              <a:t>Talk</a:t>
            </a:r>
            <a:r>
              <a:rPr b="1" lang="en-US" sz="1300" spc="-1" strike="noStrike">
                <a:solidFill>
                  <a:srgbClr val="dc143c"/>
                </a:solidFill>
                <a:latin typeface="Arial"/>
              </a:rPr>
              <a:t> </a:t>
            </a:r>
            <a:r>
              <a:rPr b="1" lang="en-US" sz="1300" spc="-1" strike="noStrike">
                <a:latin typeface="Arial"/>
              </a:rPr>
              <a:t>Isolating final state effects in high p</a:t>
            </a:r>
            <a:r>
              <a:rPr b="1" lang="en-US" sz="1300" spc="-1" strike="noStrike" baseline="-8000">
                <a:latin typeface="Arial"/>
              </a:rPr>
              <a:t>T</a:t>
            </a:r>
            <a:r>
              <a:rPr b="1" lang="en-US" sz="1300" spc="-1" strike="noStrike">
                <a:latin typeface="Arial"/>
              </a:rPr>
              <a:t> π</a:t>
            </a:r>
            <a:r>
              <a:rPr b="1" lang="en-US" sz="1300" spc="-1" strike="noStrike" baseline="33000">
                <a:latin typeface="Arial"/>
              </a:rPr>
              <a:t>0</a:t>
            </a:r>
            <a:r>
              <a:rPr b="1" lang="en-US" sz="1300" spc="-1" strike="noStrike">
                <a:latin typeface="Arial"/>
              </a:rPr>
              <a:t> production using direct photons in small system collisions with PHENIX</a:t>
            </a:r>
            <a:r>
              <a:rPr b="0" lang="en-US" sz="1300" spc="-1" strike="noStrike">
                <a:latin typeface="Arial"/>
              </a:rPr>
              <a:t> Tues. 13:00 </a:t>
            </a:r>
            <a:r>
              <a:rPr b="1" lang="en-US" sz="1300" spc="-1" strike="noStrike">
                <a:solidFill>
                  <a:srgbClr val="006400"/>
                </a:solidFill>
                <a:latin typeface="Arial"/>
              </a:rPr>
              <a:t>Daniel Firak (Stony Brook)</a:t>
            </a:r>
            <a:endParaRPr b="0" lang="en-US" sz="1300" spc="-1" strike="noStrike">
              <a:latin typeface="Arial"/>
            </a:endParaRPr>
          </a:p>
          <a:p>
            <a:r>
              <a:rPr b="1" lang="en-US" sz="1300" spc="-1" strike="noStrike">
                <a:solidFill>
                  <a:srgbClr val="dc143c"/>
                </a:solidFill>
                <a:latin typeface="Arial"/>
                <a:hlinkClick r:id="rId3"/>
              </a:rPr>
              <a:t>Talk</a:t>
            </a:r>
            <a:r>
              <a:rPr b="0" lang="en-US" sz="1300" spc="-1" strike="noStrike">
                <a:latin typeface="Arial"/>
              </a:rPr>
              <a:t> </a:t>
            </a:r>
            <a:r>
              <a:rPr b="1" lang="en-US" sz="1300" spc="-1" strike="noStrike">
                <a:latin typeface="Arial"/>
              </a:rPr>
              <a:t>Measurement of low p</a:t>
            </a:r>
            <a:r>
              <a:rPr b="1" lang="en-US" sz="1300" spc="-1" strike="noStrike" baseline="-8000">
                <a:latin typeface="Arial"/>
              </a:rPr>
              <a:t>T</a:t>
            </a:r>
            <a:r>
              <a:rPr b="1" lang="en-US" sz="1300" spc="-1" strike="noStrike">
                <a:latin typeface="Arial"/>
              </a:rPr>
              <a:t> direct photons with PHENIX</a:t>
            </a:r>
            <a:r>
              <a:rPr b="0" lang="en-US" sz="1300" spc="-1" strike="noStrike">
                <a:latin typeface="Arial"/>
              </a:rPr>
              <a:t> Tues. 15:30 </a:t>
            </a:r>
            <a:r>
              <a:rPr b="1" lang="en-US" sz="1300" spc="-1" strike="noStrike">
                <a:solidFill>
                  <a:srgbClr val="006400"/>
                </a:solidFill>
                <a:latin typeface="Arial"/>
              </a:rPr>
              <a:t>Vassu Doomra (Stony Brook)</a:t>
            </a:r>
            <a:endParaRPr b="0" lang="en-US" sz="13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1" lang="en-US" sz="1300" spc="-1" strike="noStrike">
                <a:solidFill>
                  <a:srgbClr val="dc143c"/>
                </a:solidFill>
                <a:latin typeface="Arial"/>
                <a:hlinkClick r:id="rId4"/>
              </a:rPr>
              <a:t>Talk</a:t>
            </a:r>
            <a:r>
              <a:rPr b="1" lang="en-US" sz="1300" spc="-1" strike="noStrike">
                <a:solidFill>
                  <a:srgbClr val="dc143c"/>
                </a:solidFill>
                <a:latin typeface="Arial"/>
              </a:rPr>
              <a:t> </a:t>
            </a:r>
            <a:r>
              <a:rPr b="1" lang="en-US" sz="1300" spc="-1" strike="noStrike">
                <a:latin typeface="Arial"/>
              </a:rPr>
              <a:t>Measurement of in-medium modification of energy-space structure of jets via and triggered hadrons in Au+Au collisions </a:t>
            </a:r>
            <a:br>
              <a:rPr sz="1300"/>
            </a:br>
            <a:r>
              <a:rPr b="1" lang="en-US" sz="1300" spc="-1" strike="noStrike">
                <a:latin typeface="Arial"/>
              </a:rPr>
              <a:t>at RHIC</a:t>
            </a:r>
            <a:r>
              <a:rPr b="0" lang="en-US" sz="1300" spc="-1" strike="noStrike">
                <a:latin typeface="Arial"/>
              </a:rPr>
              <a:t> Wed. 10:10 </a:t>
            </a:r>
            <a:r>
              <a:rPr b="1" lang="en-US" sz="1300" spc="-1" strike="noStrike">
                <a:solidFill>
                  <a:srgbClr val="006400"/>
                </a:solidFill>
                <a:latin typeface="Arial"/>
              </a:rPr>
              <a:t>Megan Connors (Georgia State)</a:t>
            </a:r>
            <a:endParaRPr b="0" lang="en-US" sz="13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en-US" sz="1300" spc="-1" strike="noStrike">
                <a:solidFill>
                  <a:srgbClr val="0000ff"/>
                </a:solidFill>
                <a:latin typeface="Arial"/>
                <a:hlinkClick r:id="rId5"/>
              </a:rPr>
              <a:t>Poster</a:t>
            </a:r>
            <a:r>
              <a:rPr b="0" lang="en-US" sz="1300" spc="-1" strike="noStrike">
                <a:latin typeface="Arial"/>
              </a:rPr>
              <a:t> </a:t>
            </a:r>
            <a:r>
              <a:rPr b="1" lang="en-US" sz="1300" spc="-1" strike="noStrike">
                <a:latin typeface="Arial"/>
              </a:rPr>
              <a:t>Elliptic flow measurement of J/ψ in PHENIX Run14 Au+Au at √s</a:t>
            </a:r>
            <a:r>
              <a:rPr b="1" lang="en-US" sz="1300" spc="-1" strike="noStrike" baseline="-8000">
                <a:latin typeface="Arial"/>
              </a:rPr>
              <a:t>NN</a:t>
            </a:r>
            <a:r>
              <a:rPr b="1" lang="en-US" sz="1300" spc="-1" strike="noStrike">
                <a:latin typeface="Arial"/>
              </a:rPr>
              <a:t>=200 GeV</a:t>
            </a:r>
            <a:r>
              <a:rPr b="0" lang="en-US" sz="1300" spc="-1" strike="noStrike">
                <a:latin typeface="Arial"/>
              </a:rPr>
              <a:t> Tues. 17:30 </a:t>
            </a:r>
            <a:r>
              <a:rPr b="1" lang="en-US" sz="1300" spc="-1" strike="noStrike">
                <a:solidFill>
                  <a:srgbClr val="006400"/>
                </a:solidFill>
                <a:latin typeface="Arial"/>
              </a:rPr>
              <a:t>Luis Bichon III (Vanderbilt)</a:t>
            </a:r>
            <a:endParaRPr b="0" lang="en-US" sz="1300" spc="-1" strike="noStrike">
              <a:latin typeface="Arial"/>
            </a:endParaRPr>
          </a:p>
          <a:p>
            <a:r>
              <a:rPr b="1" lang="en-US" sz="1300" spc="-1" strike="noStrike">
                <a:solidFill>
                  <a:srgbClr val="0000ff"/>
                </a:solidFill>
                <a:latin typeface="Arial"/>
                <a:hlinkClick r:id="rId6"/>
              </a:rPr>
              <a:t>Poster</a:t>
            </a:r>
            <a:r>
              <a:rPr b="0" lang="en-US" sz="1300" spc="-1" strike="noStrike">
                <a:latin typeface="Arial"/>
              </a:rPr>
              <a:t> </a:t>
            </a:r>
            <a:r>
              <a:rPr b="1" lang="en-US" sz="1300" spc="-1" strike="noStrike">
                <a:latin typeface="Arial"/>
              </a:rPr>
              <a:t>Forward Physics with light vector mesons and π</a:t>
            </a:r>
            <a:r>
              <a:rPr b="1" lang="en-US" sz="1300" spc="-1" strike="noStrike" baseline="33000">
                <a:latin typeface="Arial"/>
              </a:rPr>
              <a:t>0</a:t>
            </a:r>
            <a:r>
              <a:rPr b="1" lang="en-US" sz="1300" spc="-1" strike="noStrike">
                <a:latin typeface="Arial"/>
              </a:rPr>
              <a:t> from the PHENIX Experiment</a:t>
            </a:r>
            <a:r>
              <a:rPr b="0" lang="en-US" sz="1300" spc="-1" strike="noStrike">
                <a:latin typeface="Arial"/>
              </a:rPr>
              <a:t> Tues. 17:30 </a:t>
            </a:r>
            <a:r>
              <a:rPr b="1" lang="en-US" sz="1300" spc="-1" strike="noStrike">
                <a:solidFill>
                  <a:srgbClr val="006400"/>
                </a:solidFill>
                <a:latin typeface="Arial"/>
              </a:rPr>
              <a:t>Uttam Acharya (Georgia State)</a:t>
            </a:r>
            <a:endParaRPr b="0" lang="en-US" sz="1300" spc="-1" strike="noStrike">
              <a:latin typeface="Arial"/>
            </a:endParaRPr>
          </a:p>
          <a:p>
            <a:r>
              <a:rPr b="1" lang="en-US" sz="1300" spc="-1" strike="noStrike">
                <a:solidFill>
                  <a:srgbClr val="0000ff"/>
                </a:solidFill>
                <a:latin typeface="Arial"/>
                <a:hlinkClick r:id="rId7"/>
              </a:rPr>
              <a:t>Poster</a:t>
            </a:r>
            <a:r>
              <a:rPr b="0" lang="en-US" sz="1300" spc="-1" strike="noStrike">
                <a:latin typeface="Arial"/>
              </a:rPr>
              <a:t> </a:t>
            </a:r>
            <a:r>
              <a:rPr b="1" lang="en-US" sz="1300" spc="-1" strike="noStrike">
                <a:latin typeface="Arial"/>
              </a:rPr>
              <a:t>Particle multiplicity dependent Charmonia production in p+p collisions by the PHENIX experiment</a:t>
            </a:r>
            <a:r>
              <a:rPr b="0" lang="en-US" sz="1300" spc="-1" strike="noStrike">
                <a:latin typeface="Arial"/>
              </a:rPr>
              <a:t> Tues. 17:30 </a:t>
            </a:r>
            <a:r>
              <a:rPr b="1" lang="en-US" sz="1300" spc="-1" strike="noStrike">
                <a:solidFill>
                  <a:srgbClr val="006400"/>
                </a:solidFill>
                <a:latin typeface="Arial"/>
              </a:rPr>
              <a:t>JongHo Oh (Pusan National University)</a:t>
            </a:r>
            <a:endParaRPr b="0" lang="en-US" sz="1300" spc="-1" strike="noStrike">
              <a:latin typeface="Arial"/>
            </a:endParaRPr>
          </a:p>
        </p:txBody>
      </p:sp>
      <p:sp>
        <p:nvSpPr>
          <p:cNvPr id="649" name=""/>
          <p:cNvSpPr txBox="1"/>
          <p:nvPr/>
        </p:nvSpPr>
        <p:spPr>
          <a:xfrm>
            <a:off x="5109840" y="522360"/>
            <a:ext cx="5064480" cy="39610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lang="en-US" sz="1300" spc="-1" strike="noStrike">
                <a:solidFill>
                  <a:srgbClr val="0000ff"/>
                </a:solidFill>
                <a:latin typeface="Arial"/>
                <a:hlinkClick r:id="rId8"/>
              </a:rPr>
              <a:t>Poster</a:t>
            </a:r>
            <a:r>
              <a:rPr b="1" lang="en-US" sz="1300" spc="-1" strike="noStrike">
                <a:solidFill>
                  <a:srgbClr val="0000ff"/>
                </a:solidFill>
                <a:latin typeface="Arial"/>
              </a:rPr>
              <a:t> </a:t>
            </a:r>
            <a:r>
              <a:rPr b="1" lang="en-US" sz="1300" spc="-1" strike="noStrike">
                <a:latin typeface="Arial"/>
              </a:rPr>
              <a:t>PHENIX measurements of identified charged hadron production in p+Al,p+Au, and Cu+Au collisions at √s</a:t>
            </a:r>
            <a:r>
              <a:rPr b="1" lang="en-US" sz="1300" spc="-1" strike="noStrike" baseline="-8000">
                <a:latin typeface="Arial"/>
              </a:rPr>
              <a:t>NN</a:t>
            </a:r>
            <a:r>
              <a:rPr b="1" lang="en-US" sz="1300" spc="-1" strike="noStrike">
                <a:latin typeface="Arial"/>
              </a:rPr>
              <a:t> = 200 GeV</a:t>
            </a:r>
            <a:r>
              <a:rPr b="0" lang="en-US" sz="1300" spc="-1" strike="noStrike">
                <a:latin typeface="Arial"/>
              </a:rPr>
              <a:t> Tues. 17:30 </a:t>
            </a:r>
            <a:r>
              <a:rPr b="1" lang="en-US" sz="1300" spc="-1" strike="noStrike">
                <a:solidFill>
                  <a:srgbClr val="006400"/>
                </a:solidFill>
                <a:latin typeface="Arial"/>
              </a:rPr>
              <a:t>Sanghoon Lim (Pusan National University)</a:t>
            </a:r>
            <a:endParaRPr b="0" lang="en-US" sz="1300" spc="-1" strike="noStrike">
              <a:latin typeface="Arial"/>
            </a:endParaRPr>
          </a:p>
          <a:p>
            <a:r>
              <a:rPr b="1" lang="en-US" sz="1300" spc="-1" strike="noStrike">
                <a:solidFill>
                  <a:srgbClr val="0000ff"/>
                </a:solidFill>
                <a:latin typeface="Arial"/>
                <a:ea typeface="Noto Sans CJK SC"/>
                <a:hlinkClick r:id="rId9"/>
              </a:rPr>
              <a:t>Poster</a:t>
            </a:r>
            <a:r>
              <a:rPr b="1" lang="en-US" sz="1300" spc="-1" strike="noStrike">
                <a:solidFill>
                  <a:srgbClr val="0000ff"/>
                </a:solidFill>
                <a:latin typeface="Arial"/>
                <a:ea typeface="Noto Sans CJK SC"/>
              </a:rPr>
              <a:t> </a:t>
            </a:r>
            <a:r>
              <a:rPr b="1" lang="en-US" sz="1300" spc="-1" strike="noStrike">
                <a:latin typeface="Arial"/>
                <a:ea typeface="Noto Sans CJK SC"/>
              </a:rPr>
              <a:t>Systematic study of energy loss in the QGP for various collision systems at PHENIX</a:t>
            </a:r>
            <a:r>
              <a:rPr b="0" lang="en-US" sz="1300" spc="-1" strike="noStrike">
                <a:latin typeface="Arial"/>
                <a:ea typeface="Noto Sans CJK SC"/>
              </a:rPr>
              <a:t> Tues. 17:30 </a:t>
            </a:r>
            <a:r>
              <a:rPr b="1" lang="en-US" sz="1300" spc="-1" strike="noStrike">
                <a:solidFill>
                  <a:srgbClr val="006400"/>
                </a:solidFill>
                <a:latin typeface="Arial"/>
                <a:ea typeface="Noto Sans CJK SC"/>
              </a:rPr>
              <a:t>Takashi Hachiya (Nara Women’s University)</a:t>
            </a:r>
            <a:br>
              <a:rPr sz="1300"/>
            </a:br>
            <a:r>
              <a:rPr b="1" lang="en-US" sz="1300" spc="-1" strike="noStrike">
                <a:solidFill>
                  <a:srgbClr val="0000ff"/>
                </a:solidFill>
                <a:latin typeface="Arial"/>
                <a:ea typeface="Noto Sans CJK SC"/>
                <a:hlinkClick r:id="rId10"/>
              </a:rPr>
              <a:t>Poster</a:t>
            </a:r>
            <a:r>
              <a:rPr b="1" lang="en-US" sz="1300" spc="-1" strike="noStrike">
                <a:solidFill>
                  <a:srgbClr val="0000ff"/>
                </a:solidFill>
                <a:latin typeface="Arial"/>
                <a:ea typeface="Noto Sans CJK SC"/>
              </a:rPr>
              <a:t> </a:t>
            </a:r>
            <a:r>
              <a:rPr b="1" lang="en-US" sz="1300" spc="-1" strike="noStrike">
                <a:solidFill>
                  <a:srgbClr val="000000"/>
                </a:solidFill>
                <a:latin typeface="Arial"/>
                <a:ea typeface="Noto Sans CJK SC"/>
              </a:rPr>
              <a:t>Di-electron continuum in p+p collisions at 200 GeV</a:t>
            </a:r>
            <a:br>
              <a:rPr sz="1300"/>
            </a:br>
            <a:r>
              <a:rPr b="0" lang="en-US" sz="1300" spc="-1" strike="noStrike">
                <a:latin typeface="Arial"/>
              </a:rPr>
              <a:t> Tues. 17:30 </a:t>
            </a:r>
            <a:r>
              <a:rPr b="1" lang="en-US" sz="1300" spc="-1" strike="noStrike">
                <a:solidFill>
                  <a:srgbClr val="006400"/>
                </a:solidFill>
                <a:latin typeface="Arial"/>
              </a:rPr>
              <a:t>Roli Esha (Stony Brook)</a:t>
            </a:r>
            <a:endParaRPr b="0" lang="en-US" sz="1300" spc="-1" strike="noStrike">
              <a:latin typeface="Arial"/>
            </a:endParaRPr>
          </a:p>
          <a:p>
            <a:r>
              <a:rPr b="1" lang="en-US" sz="1300" spc="-1" strike="noStrike">
                <a:solidFill>
                  <a:srgbClr val="0000ff"/>
                </a:solidFill>
                <a:latin typeface="Arial"/>
                <a:ea typeface="Noto Sans CJK SC"/>
                <a:hlinkClick r:id="rId11"/>
              </a:rPr>
              <a:t>Poster</a:t>
            </a:r>
            <a:r>
              <a:rPr b="1" lang="en-US" sz="1300" spc="-1" strike="noStrike">
                <a:solidFill>
                  <a:srgbClr val="0000ff"/>
                </a:solidFill>
                <a:latin typeface="Arial"/>
                <a:ea typeface="Noto Sans CJK SC"/>
              </a:rPr>
              <a:t> </a:t>
            </a:r>
            <a:r>
              <a:rPr b="1" lang="en-US" sz="1300" spc="-1" strike="noStrike">
                <a:solidFill>
                  <a:srgbClr val="000000"/>
                </a:solidFill>
                <a:latin typeface="Arial"/>
                <a:ea typeface="Noto Sans CJK SC"/>
              </a:rPr>
              <a:t>Neutral pion and eta meson production in Au+Au collisions at 200 GeV</a:t>
            </a:r>
            <a:r>
              <a:rPr b="0" lang="en-US" sz="1300" spc="-1" strike="noStrike">
                <a:latin typeface="Arial"/>
                <a:ea typeface="Noto Sans CJK SC"/>
              </a:rPr>
              <a:t> Tues. 17:30 </a:t>
            </a:r>
            <a:r>
              <a:rPr b="1" lang="en-US" sz="1300" spc="-1" strike="noStrike">
                <a:solidFill>
                  <a:srgbClr val="006400"/>
                </a:solidFill>
                <a:latin typeface="Arial"/>
                <a:ea typeface="Noto Sans CJK SC"/>
              </a:rPr>
              <a:t>Dading Chen(Stony Brook)</a:t>
            </a:r>
            <a:br>
              <a:rPr sz="1300"/>
            </a:br>
            <a:r>
              <a:rPr b="1" lang="en-US" sz="1300" spc="-1" strike="noStrike">
                <a:solidFill>
                  <a:srgbClr val="0000ff"/>
                </a:solidFill>
                <a:latin typeface="Arial"/>
                <a:hlinkClick r:id="rId12"/>
              </a:rPr>
              <a:t>Poster</a:t>
            </a:r>
            <a:r>
              <a:rPr b="1" lang="en-US" sz="1300" spc="-1" strike="noStrike">
                <a:solidFill>
                  <a:srgbClr val="0000ff"/>
                </a:solidFill>
                <a:latin typeface="Arial"/>
              </a:rPr>
              <a:t> </a:t>
            </a:r>
            <a:r>
              <a:rPr b="1" lang="en-US" sz="1300" spc="-1" strike="noStrike">
                <a:latin typeface="Arial"/>
              </a:rPr>
              <a:t>Measurement of neutral pions and direct photons in </a:t>
            </a:r>
            <a:r>
              <a:rPr b="1" lang="en-US" sz="1300" spc="-1" strike="noStrike" baseline="33000">
                <a:latin typeface="Arial"/>
              </a:rPr>
              <a:t>3</a:t>
            </a:r>
            <a:r>
              <a:rPr b="1" lang="en-US" sz="1300" spc="-1" strike="noStrike">
                <a:latin typeface="Arial"/>
              </a:rPr>
              <a:t>He+Au collisions</a:t>
            </a:r>
            <a:r>
              <a:rPr b="0" lang="en-US" sz="1300" spc="-1" strike="noStrike">
                <a:latin typeface="Arial"/>
              </a:rPr>
              <a:t> Tues. 17:30 </a:t>
            </a:r>
            <a:r>
              <a:rPr b="1" lang="en-US" sz="1300" spc="-1" strike="noStrike">
                <a:solidFill>
                  <a:srgbClr val="006400"/>
                </a:solidFill>
                <a:latin typeface="Arial"/>
              </a:rPr>
              <a:t>Daniel Firak (Stony Brook)</a:t>
            </a:r>
            <a:endParaRPr b="0" lang="en-US" sz="13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1" lang="en-US" sz="1300" spc="-1" strike="noStrike">
                <a:solidFill>
                  <a:srgbClr val="0000ff"/>
                </a:solidFill>
                <a:latin typeface="Arial"/>
              </a:rPr>
              <a:t>Poster</a:t>
            </a:r>
            <a:r>
              <a:rPr b="1" lang="en-US" sz="1300" spc="-1" strike="noStrike">
                <a:solidFill>
                  <a:srgbClr val="c9211e"/>
                </a:solidFill>
                <a:latin typeface="Arial"/>
              </a:rPr>
              <a:t> </a:t>
            </a:r>
            <a:r>
              <a:rPr b="1" lang="en-US" sz="1300" spc="-1" strike="noStrike">
                <a:solidFill>
                  <a:srgbClr val="000000"/>
                </a:solidFill>
                <a:latin typeface="Arial"/>
              </a:rPr>
              <a:t>PHENIX Measurements of Azimuthal Anisotropy of Light and Heavy Flavor Hadrons in Au+Au Collisions at Forward Rapidity</a:t>
            </a:r>
            <a:r>
              <a:rPr b="0" lang="en-US" sz="1300" spc="-1" strike="noStrike">
                <a:latin typeface="Arial"/>
              </a:rPr>
              <a:t>  Tues. 17:30 </a:t>
            </a:r>
            <a:r>
              <a:rPr b="1" lang="en-US" sz="1300" spc="-1" strike="noStrike">
                <a:solidFill>
                  <a:srgbClr val="006400"/>
                </a:solidFill>
                <a:latin typeface="Arial"/>
              </a:rPr>
              <a:t>Brandon Blankenship (Vanderbilt)</a:t>
            </a:r>
            <a:endParaRPr b="0" lang="en-US" sz="13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1" lang="en-US" sz="1300" spc="-1" strike="noStrike">
                <a:solidFill>
                  <a:srgbClr val="0000ff"/>
                </a:solidFill>
                <a:latin typeface="Arial"/>
                <a:ea typeface="Noto Sans CJK SC"/>
                <a:hlinkClick r:id="rId13"/>
              </a:rPr>
              <a:t>Poster</a:t>
            </a:r>
            <a:r>
              <a:rPr b="1" lang="en-US" sz="1300" spc="-1" strike="noStrike">
                <a:solidFill>
                  <a:srgbClr val="006400"/>
                </a:solidFill>
                <a:latin typeface="Arial"/>
                <a:ea typeface="Noto Sans CJK SC"/>
              </a:rPr>
              <a:t> </a:t>
            </a:r>
            <a:r>
              <a:rPr b="1" lang="en-US" sz="1300" spc="-1" strike="noStrike">
                <a:solidFill>
                  <a:srgbClr val="000000"/>
                </a:solidFill>
                <a:latin typeface="Arial"/>
                <a:ea typeface="Noto Sans CJK SC"/>
              </a:rPr>
              <a:t>The study of  with a new double-differential event categorization using multiplicity and spectator neutrons in PHENIX</a:t>
            </a:r>
            <a:r>
              <a:rPr b="0" lang="en-US" sz="1300" spc="-1" strike="noStrike">
                <a:solidFill>
                  <a:srgbClr val="006400"/>
                </a:solidFill>
                <a:latin typeface="Arial"/>
              </a:rPr>
              <a:t> </a:t>
            </a:r>
            <a:r>
              <a:rPr b="0" lang="en-US" sz="1300" spc="-1" strike="noStrike">
                <a:solidFill>
                  <a:srgbClr val="000000"/>
                </a:solidFill>
                <a:latin typeface="Arial"/>
              </a:rPr>
              <a:t>Tues. 17:30 </a:t>
            </a:r>
            <a:r>
              <a:rPr b="1" lang="en-US" sz="1300" spc="-1" strike="noStrike">
                <a:solidFill>
                  <a:srgbClr val="006400"/>
                </a:solidFill>
                <a:latin typeface="Arial"/>
              </a:rPr>
              <a:t>Maya Shimomura</a:t>
            </a:r>
            <a:endParaRPr b="0" lang="en-US" sz="13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US" sz="1300" spc="-1" strike="noStrike">
              <a:latin typeface="Arial"/>
            </a:endParaRPr>
          </a:p>
          <a:p>
            <a:endParaRPr b="0" lang="en-US" sz="13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PlaceHolder 1"/>
          <p:cNvSpPr>
            <a:spLocks noGrp="1"/>
          </p:cNvSpPr>
          <p:nvPr>
            <p:ph type="title"/>
          </p:nvPr>
        </p:nvSpPr>
        <p:spPr>
          <a:xfrm>
            <a:off x="48240" y="-38880"/>
            <a:ext cx="8265960" cy="6692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 fontScale="94000"/>
          </a:bodyPr>
          <a:p>
            <a:pPr>
              <a:lnSpc>
                <a:spcPct val="90000"/>
              </a:lnSpc>
              <a:buNone/>
            </a:pPr>
            <a:r>
              <a:rPr b="1" lang="en-US" sz="4400" spc="-1" strike="noStrike">
                <a:solidFill>
                  <a:srgbClr val="000000"/>
                </a:solidFill>
                <a:latin typeface="Arial"/>
              </a:rPr>
              <a:t>Papers since Quark Matter 2022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275" name="PlaceHolder 2"/>
          <p:cNvSpPr>
            <a:spLocks noGrp="1"/>
          </p:cNvSpPr>
          <p:nvPr>
            <p:ph/>
          </p:nvPr>
        </p:nvSpPr>
        <p:spPr>
          <a:xfrm>
            <a:off x="248040" y="600120"/>
            <a:ext cx="9780120" cy="37443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/>
          </a:bodyPr>
          <a:p>
            <a:pPr>
              <a:lnSpc>
                <a:spcPct val="90000"/>
              </a:lnSpc>
              <a:spcBef>
                <a:spcPts val="360"/>
              </a:spcBef>
              <a:buNone/>
              <a:tabLst>
                <a:tab algn="l" pos="0"/>
              </a:tabLst>
            </a:pPr>
            <a:r>
              <a:rPr b="1" lang="en-US" sz="1600" spc="-1" strike="noStrike">
                <a:solidFill>
                  <a:srgbClr val="000000"/>
                </a:solidFill>
                <a:latin typeface="Arial"/>
                <a:hlinkClick r:id="rId1"/>
              </a:rPr>
              <a:t>PRL130, 251901 (2023)	</a:t>
            </a:r>
            <a:r>
              <a:rPr b="1" lang="en-US" sz="1600" spc="-1" strike="noStrike">
                <a:solidFill>
                  <a:srgbClr val="000000"/>
                </a:solidFill>
                <a:latin typeface="Arial"/>
              </a:rPr>
              <a:t>	</a:t>
            </a:r>
            <a:r>
              <a:rPr b="1" lang="en-US" sz="1600" spc="-1" strike="noStrike">
                <a:solidFill>
                  <a:srgbClr val="000000"/>
                </a:solidFill>
                <a:latin typeface="Arial"/>
              </a:rPr>
              <a:t> Direct </a:t>
            </a:r>
            <a:r>
              <a:rPr b="1" lang="en-US" sz="1600" spc="-1" strike="noStrike">
                <a:solidFill>
                  <a:srgbClr val="000000"/>
                </a:solidFill>
                <a:latin typeface="Arial"/>
                <a:ea typeface="Arial"/>
              </a:rPr>
              <a:t>γ</a:t>
            </a:r>
            <a:r>
              <a:rPr b="1" lang="en-US" sz="1600" spc="-1" strike="noStrike">
                <a:solidFill>
                  <a:srgbClr val="000000"/>
                </a:solidFill>
                <a:latin typeface="Arial"/>
                <a:ea typeface="Arial"/>
              </a:rPr>
              <a:t> cross section in p+p </a:t>
            </a:r>
            <a:r>
              <a:rPr b="1" lang="en-US" sz="1600" spc="-1" strike="noStrike">
                <a:solidFill>
                  <a:srgbClr val="000000"/>
                </a:solidFill>
                <a:latin typeface="Arial"/>
                <a:ea typeface="Arial"/>
              </a:rPr>
              <a:t>√</a:t>
            </a:r>
            <a:r>
              <a:rPr b="1" lang="en-US" sz="1600" spc="-1" strike="noStrike">
                <a:solidFill>
                  <a:srgbClr val="000000"/>
                </a:solidFill>
                <a:latin typeface="Arial"/>
                <a:ea typeface="Arial"/>
              </a:rPr>
              <a:t>s=510 GeV</a:t>
            </a:r>
            <a:endParaRPr b="0" lang="en-US" sz="16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360"/>
              </a:spcBef>
              <a:buNone/>
              <a:tabLst>
                <a:tab algn="l" pos="0"/>
              </a:tabLst>
            </a:pPr>
            <a:r>
              <a:rPr b="1" lang="en-US" sz="1600" spc="-1" strike="noStrike">
                <a:solidFill>
                  <a:srgbClr val="000000"/>
                </a:solidFill>
                <a:latin typeface="Arial"/>
                <a:hlinkClick r:id="rId2"/>
              </a:rPr>
              <a:t>PRD107, 112004 (2023)</a:t>
            </a:r>
            <a:r>
              <a:rPr b="1" lang="en-US" sz="1600" spc="-1" strike="noStrike">
                <a:solidFill>
                  <a:srgbClr val="000000"/>
                </a:solidFill>
                <a:latin typeface="Arial"/>
              </a:rPr>
              <a:t>	</a:t>
            </a:r>
            <a:r>
              <a:rPr b="1" lang="en-US" sz="1600" spc="-1" strike="noStrike">
                <a:solidFill>
                  <a:srgbClr val="000000"/>
                </a:solidFill>
                <a:latin typeface="Arial"/>
              </a:rPr>
              <a:t> Transverse spin asymmetry of </a:t>
            </a:r>
            <a:r>
              <a:rPr b="1" lang="en-US" sz="1600" spc="-1" strike="noStrike">
                <a:solidFill>
                  <a:srgbClr val="000000"/>
                </a:solidFill>
                <a:latin typeface="Arial"/>
                <a:ea typeface="Arial"/>
              </a:rPr>
              <a:t>π</a:t>
            </a:r>
            <a:r>
              <a:rPr b="1" lang="en-US" sz="1600" spc="-1" strike="noStrike" baseline="33000">
                <a:solidFill>
                  <a:srgbClr val="000000"/>
                </a:solidFill>
                <a:latin typeface="Arial"/>
                <a:ea typeface="Arial"/>
              </a:rPr>
              <a:t>0</a:t>
            </a:r>
            <a:r>
              <a:rPr b="1" lang="en-US" sz="1600" spc="-1" strike="noStrike">
                <a:solidFill>
                  <a:srgbClr val="000000"/>
                </a:solidFill>
                <a:latin typeface="Arial"/>
                <a:ea typeface="Arial"/>
              </a:rPr>
              <a:t>, η</a:t>
            </a:r>
            <a:r>
              <a:rPr b="1" lang="en-US" sz="1600" spc="-1" strike="noStrike">
                <a:solidFill>
                  <a:srgbClr val="000000"/>
                </a:solidFill>
                <a:latin typeface="Arial"/>
                <a:ea typeface="Arial"/>
              </a:rPr>
              <a:t> in p+Al and p+Au </a:t>
            </a:r>
            <a:r>
              <a:rPr b="1" lang="en-US" sz="1600" spc="-1" strike="noStrike">
                <a:solidFill>
                  <a:srgbClr val="000000"/>
                </a:solidFill>
                <a:latin typeface="Arial"/>
                <a:ea typeface="Arial"/>
              </a:rPr>
              <a:t>√</a:t>
            </a:r>
            <a:r>
              <a:rPr b="1" lang="en-US" sz="1600" spc="-1" strike="noStrike">
                <a:solidFill>
                  <a:srgbClr val="000000"/>
                </a:solidFill>
                <a:latin typeface="Arial"/>
                <a:ea typeface="Arial"/>
              </a:rPr>
              <a:t>s</a:t>
            </a:r>
            <a:r>
              <a:rPr b="1" lang="en-US" sz="1600" spc="-1" strike="noStrike" baseline="-8000">
                <a:solidFill>
                  <a:srgbClr val="000000"/>
                </a:solidFill>
                <a:latin typeface="Arial"/>
                <a:ea typeface="Arial"/>
              </a:rPr>
              <a:t>NN</a:t>
            </a:r>
            <a:r>
              <a:rPr b="1" lang="en-US" sz="1600" spc="-1" strike="noStrike">
                <a:solidFill>
                  <a:srgbClr val="000000"/>
                </a:solidFill>
                <a:latin typeface="Arial"/>
                <a:ea typeface="Arial"/>
              </a:rPr>
              <a:t>=200 GeV</a:t>
            </a:r>
            <a:endParaRPr b="0" lang="en-US" sz="16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360"/>
              </a:spcBef>
              <a:buNone/>
              <a:tabLst>
                <a:tab algn="l" pos="0"/>
              </a:tabLst>
            </a:pPr>
            <a:r>
              <a:rPr b="1" lang="en-US" sz="1600" spc="-1" strike="noStrike">
                <a:solidFill>
                  <a:srgbClr val="000000"/>
                </a:solidFill>
                <a:latin typeface="Arial"/>
                <a:ea typeface="Noto Sans CJK SC"/>
                <a:hlinkClick r:id="rId3"/>
              </a:rPr>
              <a:t>PRD107, 052012 (2023)</a:t>
            </a:r>
            <a:r>
              <a:rPr b="1" lang="en-US" sz="1600" spc="-1" strike="noStrike">
                <a:solidFill>
                  <a:srgbClr val="000000"/>
                </a:solidFill>
                <a:latin typeface="Arial"/>
                <a:ea typeface="Noto Sans CJK SC"/>
              </a:rPr>
              <a:t>	</a:t>
            </a:r>
            <a:r>
              <a:rPr b="1" lang="en-US" sz="1600" spc="-1" strike="noStrike">
                <a:solidFill>
                  <a:srgbClr val="000000"/>
                </a:solidFill>
                <a:latin typeface="Arial"/>
              </a:rPr>
              <a:t>Transverse spin asymmetry</a:t>
            </a:r>
            <a:r>
              <a:rPr b="1" lang="en-US" sz="1600" spc="-1" strike="noStrike">
                <a:solidFill>
                  <a:srgbClr val="000000"/>
                </a:solidFill>
                <a:latin typeface="Arial"/>
              </a:rPr>
              <a:t> of heavy flavor decay electrons</a:t>
            </a:r>
            <a:r>
              <a:rPr b="1" lang="en-US" sz="1600" spc="-1" strike="noStrike">
                <a:solidFill>
                  <a:srgbClr val="000000"/>
                </a:solidFill>
                <a:latin typeface="Arial"/>
              </a:rPr>
              <a:t>	</a:t>
            </a:r>
            <a:r>
              <a:rPr b="1" lang="en-US" sz="1600" spc="-1" strike="noStrike">
                <a:solidFill>
                  <a:srgbClr val="000000"/>
                </a:solidFill>
                <a:latin typeface="Arial"/>
              </a:rPr>
              <a:t>	</a:t>
            </a:r>
            <a:endParaRPr b="0" lang="en-US" sz="16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360"/>
              </a:spcBef>
              <a:buNone/>
              <a:tabLst>
                <a:tab algn="l" pos="0"/>
              </a:tabLst>
            </a:pPr>
            <a:r>
              <a:rPr b="1" lang="en-US" sz="1600" spc="-1" strike="noStrike">
                <a:solidFill>
                  <a:srgbClr val="000000"/>
                </a:solidFill>
                <a:latin typeface="Arial"/>
                <a:ea typeface="Noto Sans CJK SC"/>
                <a:hlinkClick r:id="rId4"/>
              </a:rPr>
              <a:t>PRC107, 024907 (2023)</a:t>
            </a:r>
            <a:r>
              <a:rPr b="1" lang="en-US" sz="1600" spc="-1" strike="noStrike">
                <a:solidFill>
                  <a:srgbClr val="000000"/>
                </a:solidFill>
                <a:latin typeface="Arial"/>
                <a:ea typeface="Noto Sans CJK SC"/>
              </a:rPr>
              <a:t>	</a:t>
            </a:r>
            <a:r>
              <a:rPr b="1" lang="en-US" sz="1600" spc="-1" strike="noStrike">
                <a:solidFill>
                  <a:srgbClr val="000000"/>
                </a:solidFill>
                <a:latin typeface="Arial"/>
                <a:ea typeface="Noto Sans CJK SC"/>
              </a:rPr>
              <a:t>Flow in p+p, </a:t>
            </a:r>
            <a:r>
              <a:rPr b="1" lang="en-US" sz="1600" spc="-1" strike="noStrike">
                <a:solidFill>
                  <a:srgbClr val="000000"/>
                </a:solidFill>
                <a:latin typeface="Arial"/>
                <a:ea typeface="Arial"/>
              </a:rPr>
              <a:t>p+Al, d+Au,</a:t>
            </a:r>
            <a:r>
              <a:rPr b="1" lang="en-US" sz="1600" spc="-1" strike="noStrike">
                <a:solidFill>
                  <a:srgbClr val="000000"/>
                </a:solidFill>
                <a:latin typeface="Arial"/>
              </a:rPr>
              <a:t> </a:t>
            </a:r>
            <a:r>
              <a:rPr b="1" lang="en-US" sz="1600" spc="-1" strike="noStrike" baseline="30000">
                <a:solidFill>
                  <a:srgbClr val="000000"/>
                </a:solidFill>
                <a:latin typeface="Arial"/>
              </a:rPr>
              <a:t>3</a:t>
            </a:r>
            <a:r>
              <a:rPr b="1" lang="en-US" sz="1600" spc="-1" strike="noStrike">
                <a:solidFill>
                  <a:srgbClr val="000000"/>
                </a:solidFill>
                <a:latin typeface="Arial"/>
              </a:rPr>
              <a:t>He+Au</a:t>
            </a:r>
            <a:r>
              <a:rPr b="1" lang="en-US" sz="1600" spc="-1" strike="noStrike">
                <a:solidFill>
                  <a:srgbClr val="000000"/>
                </a:solidFill>
                <a:latin typeface="Arial"/>
                <a:ea typeface="Arial"/>
              </a:rPr>
              <a:t> </a:t>
            </a:r>
            <a:r>
              <a:rPr b="1" lang="en-US" sz="1600" spc="-1" strike="noStrike">
                <a:solidFill>
                  <a:srgbClr val="000000"/>
                </a:solidFill>
                <a:latin typeface="Arial"/>
                <a:ea typeface="Arial"/>
              </a:rPr>
              <a:t>√</a:t>
            </a:r>
            <a:r>
              <a:rPr b="1" lang="en-US" sz="1600" spc="-1" strike="noStrike">
                <a:solidFill>
                  <a:srgbClr val="000000"/>
                </a:solidFill>
                <a:latin typeface="Arial"/>
                <a:ea typeface="Arial"/>
              </a:rPr>
              <a:t>s</a:t>
            </a:r>
            <a:r>
              <a:rPr b="1" lang="en-US" sz="1600" spc="-1" strike="noStrike" baseline="-8000">
                <a:solidFill>
                  <a:srgbClr val="000000"/>
                </a:solidFill>
                <a:latin typeface="Arial"/>
                <a:ea typeface="Arial"/>
              </a:rPr>
              <a:t>NN</a:t>
            </a:r>
            <a:r>
              <a:rPr b="1" lang="en-US" sz="1600" spc="-1" strike="noStrike">
                <a:solidFill>
                  <a:srgbClr val="000000"/>
                </a:solidFill>
                <a:latin typeface="Arial"/>
                <a:ea typeface="Arial"/>
              </a:rPr>
              <a:t>=200 GeV</a:t>
            </a:r>
            <a:endParaRPr b="0" lang="en-US" sz="16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360"/>
              </a:spcBef>
              <a:buNone/>
              <a:tabLst>
                <a:tab algn="l" pos="0"/>
              </a:tabLst>
            </a:pPr>
            <a:r>
              <a:rPr b="1" lang="en-US" sz="1600" spc="-1" strike="noStrike">
                <a:solidFill>
                  <a:srgbClr val="000000"/>
                </a:solidFill>
                <a:latin typeface="Arial"/>
                <a:hlinkClick r:id="rId5"/>
              </a:rPr>
              <a:t>PRC107,024914  (2023)</a:t>
            </a:r>
            <a:r>
              <a:rPr b="1" lang="en-US" sz="1600" spc="-1" strike="noStrike">
                <a:solidFill>
                  <a:srgbClr val="000000"/>
                </a:solidFill>
                <a:latin typeface="Arial"/>
              </a:rPr>
              <a:t>	</a:t>
            </a:r>
            <a:r>
              <a:rPr b="1" lang="en-US" sz="1600" spc="-1" strike="noStrike">
                <a:solidFill>
                  <a:srgbClr val="000000"/>
                </a:solidFill>
                <a:latin typeface="Arial"/>
              </a:rPr>
              <a:t>Low p</a:t>
            </a:r>
            <a:r>
              <a:rPr b="1" lang="en-US" sz="1600" spc="-1" strike="noStrike" baseline="-8000">
                <a:solidFill>
                  <a:srgbClr val="000000"/>
                </a:solidFill>
                <a:latin typeface="Arial"/>
              </a:rPr>
              <a:t>T</a:t>
            </a:r>
            <a:r>
              <a:rPr b="1" lang="en-US" sz="1600" spc="-1" strike="noStrike">
                <a:solidFill>
                  <a:srgbClr val="000000"/>
                </a:solidFill>
                <a:latin typeface="Arial"/>
              </a:rPr>
              <a:t> </a:t>
            </a:r>
            <a:r>
              <a:rPr b="1" lang="en-US" sz="1600" spc="-1" strike="noStrike">
                <a:solidFill>
                  <a:srgbClr val="000000"/>
                </a:solidFill>
                <a:latin typeface="Arial"/>
                <a:ea typeface="Arial"/>
              </a:rPr>
              <a:t>γ</a:t>
            </a:r>
            <a:r>
              <a:rPr b="1" lang="en-US" sz="1600" spc="-1" strike="noStrike">
                <a:solidFill>
                  <a:srgbClr val="000000"/>
                </a:solidFill>
                <a:latin typeface="Arial"/>
                <a:ea typeface="Noto Sans CJK SC"/>
              </a:rPr>
              <a:t> in Au+Au at </a:t>
            </a:r>
            <a:r>
              <a:rPr b="1" lang="en-US" sz="1600" spc="-1" strike="noStrike">
                <a:solidFill>
                  <a:srgbClr val="000000"/>
                </a:solidFill>
                <a:latin typeface="Arial"/>
                <a:ea typeface="Arial"/>
              </a:rPr>
              <a:t>√</a:t>
            </a:r>
            <a:r>
              <a:rPr b="1" lang="en-US" sz="1600" spc="-1" strike="noStrike">
                <a:solidFill>
                  <a:srgbClr val="000000"/>
                </a:solidFill>
                <a:latin typeface="Arial"/>
                <a:ea typeface="Arial"/>
              </a:rPr>
              <a:t>s</a:t>
            </a:r>
            <a:r>
              <a:rPr b="1" lang="en-US" sz="1600" spc="-1" strike="noStrike" baseline="-8000">
                <a:solidFill>
                  <a:srgbClr val="000000"/>
                </a:solidFill>
                <a:latin typeface="Arial"/>
                <a:ea typeface="Arial"/>
              </a:rPr>
              <a:t>NN</a:t>
            </a:r>
            <a:r>
              <a:rPr b="1" lang="en-US" sz="1600" spc="-1" strike="noStrike">
                <a:solidFill>
                  <a:srgbClr val="000000"/>
                </a:solidFill>
                <a:latin typeface="Arial"/>
                <a:ea typeface="Arial"/>
              </a:rPr>
              <a:t>=</a:t>
            </a:r>
            <a:r>
              <a:rPr b="1" lang="en-US" sz="1600" spc="-1" strike="noStrike">
                <a:solidFill>
                  <a:srgbClr val="000000"/>
                </a:solidFill>
                <a:latin typeface="Arial"/>
              </a:rPr>
              <a:t>39 and 62.4GeV</a:t>
            </a:r>
            <a:endParaRPr b="0" lang="en-US" sz="16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360"/>
              </a:spcBef>
              <a:buNone/>
              <a:tabLst>
                <a:tab algn="l" pos="0"/>
              </a:tabLst>
            </a:pPr>
            <a:r>
              <a:rPr b="1" lang="en-US" sz="1600" spc="-1" strike="noStrike">
                <a:solidFill>
                  <a:srgbClr val="000000"/>
                </a:solidFill>
                <a:latin typeface="Arial"/>
                <a:hlinkClick r:id="rId6"/>
              </a:rPr>
              <a:t>PRC107, 014907 (2023)</a:t>
            </a:r>
            <a:r>
              <a:rPr b="1" lang="en-US" sz="1600" spc="-1" strike="noStrike">
                <a:solidFill>
                  <a:srgbClr val="000000"/>
                </a:solidFill>
                <a:latin typeface="Arial"/>
              </a:rPr>
              <a:t>	</a:t>
            </a:r>
            <a:r>
              <a:rPr b="1" lang="en-US" sz="1600" spc="-1" strike="noStrike">
                <a:solidFill>
                  <a:srgbClr val="000000"/>
                </a:solidFill>
                <a:latin typeface="Arial"/>
                <a:ea typeface="Arial"/>
              </a:rPr>
              <a:t>φ</a:t>
            </a:r>
            <a:r>
              <a:rPr b="1" lang="en-US" sz="1600" spc="-1" strike="noStrike">
                <a:solidFill>
                  <a:srgbClr val="000000"/>
                </a:solidFill>
                <a:latin typeface="Arial"/>
                <a:ea typeface="Noto Sans CJK SC"/>
              </a:rPr>
              <a:t> in Cu+Au and U+U </a:t>
            </a:r>
            <a:r>
              <a:rPr b="1" lang="en-US" sz="1600" spc="-1" strike="noStrike">
                <a:solidFill>
                  <a:srgbClr val="000000"/>
                </a:solidFill>
                <a:latin typeface="Arial"/>
                <a:ea typeface="Arial"/>
              </a:rPr>
              <a:t>√</a:t>
            </a:r>
            <a:r>
              <a:rPr b="1" lang="en-US" sz="1600" spc="-1" strike="noStrike">
                <a:solidFill>
                  <a:srgbClr val="000000"/>
                </a:solidFill>
                <a:latin typeface="Arial"/>
                <a:ea typeface="Arial"/>
              </a:rPr>
              <a:t>s</a:t>
            </a:r>
            <a:r>
              <a:rPr b="1" lang="en-US" sz="1600" spc="-1" strike="noStrike" baseline="-8000">
                <a:solidFill>
                  <a:srgbClr val="000000"/>
                </a:solidFill>
                <a:latin typeface="Arial"/>
                <a:ea typeface="Arial"/>
              </a:rPr>
              <a:t>NN</a:t>
            </a:r>
            <a:r>
              <a:rPr b="1" lang="en-US" sz="1600" spc="-1" strike="noStrike">
                <a:solidFill>
                  <a:srgbClr val="000000"/>
                </a:solidFill>
                <a:latin typeface="Arial"/>
                <a:ea typeface="Arial"/>
              </a:rPr>
              <a:t>= 200 GeV</a:t>
            </a:r>
            <a:r>
              <a:rPr b="1" lang="en-US" sz="1600" spc="-1" strike="noStrike">
                <a:solidFill>
                  <a:srgbClr val="000000"/>
                </a:solidFill>
                <a:latin typeface="Arial"/>
              </a:rPr>
              <a:t> </a:t>
            </a:r>
            <a:endParaRPr b="0" lang="en-US" sz="16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360"/>
              </a:spcBef>
              <a:buNone/>
              <a:tabLst>
                <a:tab algn="l" pos="0"/>
              </a:tabLst>
            </a:pPr>
            <a:r>
              <a:rPr b="1" lang="en-US" sz="1600" spc="-1" strike="noStrike">
                <a:solidFill>
                  <a:srgbClr val="000000"/>
                </a:solidFill>
                <a:latin typeface="Arial"/>
                <a:ea typeface="Noto Sans CJK SC"/>
                <a:hlinkClick r:id="rId7"/>
              </a:rPr>
              <a:t>PRC106, 014908 (2022)</a:t>
            </a:r>
            <a:r>
              <a:rPr b="1" lang="en-US" sz="1600" spc="-1" strike="noStrike">
                <a:solidFill>
                  <a:srgbClr val="000000"/>
                </a:solidFill>
                <a:latin typeface="Arial"/>
                <a:ea typeface="Noto Sans CJK SC"/>
              </a:rPr>
              <a:t>     </a:t>
            </a:r>
            <a:r>
              <a:rPr b="1" lang="en-US" sz="1600" spc="-1" strike="noStrike">
                <a:solidFill>
                  <a:srgbClr val="000000"/>
                </a:solidFill>
                <a:latin typeface="Arial"/>
                <a:ea typeface="Arial"/>
              </a:rPr>
              <a:t>φ</a:t>
            </a:r>
            <a:r>
              <a:rPr b="1" lang="en-US" sz="1600" spc="-1" strike="noStrike">
                <a:solidFill>
                  <a:srgbClr val="000000"/>
                </a:solidFill>
                <a:latin typeface="Arial"/>
                <a:ea typeface="Noto Sans CJK SC"/>
              </a:rPr>
              <a:t> in p+p, </a:t>
            </a:r>
            <a:r>
              <a:rPr b="1" lang="en-US" sz="1600" spc="-1" strike="noStrike">
                <a:solidFill>
                  <a:srgbClr val="000000"/>
                </a:solidFill>
                <a:latin typeface="Arial"/>
                <a:ea typeface="Arial"/>
              </a:rPr>
              <a:t>p+Al, d+Au,</a:t>
            </a:r>
            <a:r>
              <a:rPr b="1" lang="en-US" sz="1600" spc="-1" strike="noStrike">
                <a:solidFill>
                  <a:srgbClr val="000000"/>
                </a:solidFill>
                <a:latin typeface="Arial"/>
              </a:rPr>
              <a:t> </a:t>
            </a:r>
            <a:r>
              <a:rPr b="1" lang="en-US" sz="1600" spc="-1" strike="noStrike" baseline="30000">
                <a:solidFill>
                  <a:srgbClr val="000000"/>
                </a:solidFill>
                <a:latin typeface="Arial"/>
              </a:rPr>
              <a:t>3</a:t>
            </a:r>
            <a:r>
              <a:rPr b="1" lang="en-US" sz="1600" spc="-1" strike="noStrike">
                <a:solidFill>
                  <a:srgbClr val="000000"/>
                </a:solidFill>
                <a:latin typeface="Arial"/>
              </a:rPr>
              <a:t>He+Au</a:t>
            </a:r>
            <a:r>
              <a:rPr b="1" lang="en-US" sz="1600" spc="-1" strike="noStrike">
                <a:solidFill>
                  <a:srgbClr val="000000"/>
                </a:solidFill>
                <a:latin typeface="Arial"/>
                <a:ea typeface="Arial"/>
              </a:rPr>
              <a:t> </a:t>
            </a:r>
            <a:r>
              <a:rPr b="1" lang="en-US" sz="1600" spc="-1" strike="noStrike">
                <a:solidFill>
                  <a:srgbClr val="000000"/>
                </a:solidFill>
                <a:latin typeface="Arial"/>
                <a:ea typeface="Arial"/>
              </a:rPr>
              <a:t>√</a:t>
            </a:r>
            <a:r>
              <a:rPr b="1" lang="en-US" sz="1600" spc="-1" strike="noStrike">
                <a:solidFill>
                  <a:srgbClr val="000000"/>
                </a:solidFill>
                <a:latin typeface="Arial"/>
                <a:ea typeface="Arial"/>
              </a:rPr>
              <a:t>s</a:t>
            </a:r>
            <a:r>
              <a:rPr b="1" lang="en-US" sz="1600" spc="-1" strike="noStrike" baseline="-8000">
                <a:solidFill>
                  <a:srgbClr val="000000"/>
                </a:solidFill>
                <a:latin typeface="Arial"/>
                <a:ea typeface="Arial"/>
              </a:rPr>
              <a:t>NN</a:t>
            </a:r>
            <a:r>
              <a:rPr b="1" lang="en-US" sz="1600" spc="-1" strike="noStrike">
                <a:solidFill>
                  <a:srgbClr val="000000"/>
                </a:solidFill>
                <a:latin typeface="Arial"/>
                <a:ea typeface="Arial"/>
              </a:rPr>
              <a:t>=200 GeV</a:t>
            </a:r>
            <a:endParaRPr b="0" lang="en-US" sz="16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360"/>
              </a:spcBef>
              <a:buNone/>
              <a:tabLst>
                <a:tab algn="l" pos="0"/>
              </a:tabLst>
            </a:pPr>
            <a:r>
              <a:rPr b="1" lang="en-US" sz="1600" spc="-1" strike="noStrike">
                <a:solidFill>
                  <a:srgbClr val="000000"/>
                </a:solidFill>
                <a:latin typeface="Arial"/>
                <a:ea typeface="Noto Sans CJK SC"/>
                <a:hlinkClick r:id="rId8"/>
              </a:rPr>
              <a:t>PRC105, 064912 (2022)</a:t>
            </a:r>
            <a:r>
              <a:rPr b="1" lang="en-US" sz="1600" spc="-1" strike="noStrike">
                <a:solidFill>
                  <a:srgbClr val="000000"/>
                </a:solidFill>
                <a:latin typeface="Arial"/>
                <a:ea typeface="Noto Sans CJK SC"/>
              </a:rPr>
              <a:t>     </a:t>
            </a:r>
            <a:r>
              <a:rPr b="1" lang="en-US" sz="1600" spc="-1" strike="noStrike">
                <a:solidFill>
                  <a:srgbClr val="000000"/>
                </a:solidFill>
                <a:latin typeface="Arial"/>
                <a:ea typeface="Arial"/>
              </a:rPr>
              <a:t>ψ</a:t>
            </a:r>
            <a:r>
              <a:rPr b="1" lang="en-US" sz="1600" spc="-1" strike="noStrike">
                <a:solidFill>
                  <a:srgbClr val="000000"/>
                </a:solidFill>
                <a:latin typeface="Arial"/>
                <a:ea typeface="Noto Sans CJK SC"/>
              </a:rPr>
              <a:t>(2S) in p+p, </a:t>
            </a:r>
            <a:r>
              <a:rPr b="1" lang="en-US" sz="1600" spc="-1" strike="noStrike">
                <a:solidFill>
                  <a:srgbClr val="000000"/>
                </a:solidFill>
                <a:latin typeface="Arial"/>
                <a:ea typeface="Arial"/>
              </a:rPr>
              <a:t>p+Al, and p+Au </a:t>
            </a:r>
            <a:r>
              <a:rPr b="1" lang="en-US" sz="1600" spc="-1" strike="noStrike">
                <a:solidFill>
                  <a:srgbClr val="000000"/>
                </a:solidFill>
                <a:latin typeface="Arial"/>
                <a:ea typeface="Arial"/>
              </a:rPr>
              <a:t>√</a:t>
            </a:r>
            <a:r>
              <a:rPr b="1" lang="en-US" sz="1600" spc="-1" strike="noStrike">
                <a:solidFill>
                  <a:srgbClr val="000000"/>
                </a:solidFill>
                <a:latin typeface="Arial"/>
                <a:ea typeface="Arial"/>
              </a:rPr>
              <a:t>s</a:t>
            </a:r>
            <a:r>
              <a:rPr b="1" lang="en-US" sz="1600" spc="-1" strike="noStrike" baseline="-8000">
                <a:solidFill>
                  <a:srgbClr val="000000"/>
                </a:solidFill>
                <a:latin typeface="Arial"/>
                <a:ea typeface="Arial"/>
              </a:rPr>
              <a:t>NN</a:t>
            </a:r>
            <a:r>
              <a:rPr b="1" lang="en-US" sz="1600" spc="-1" strike="noStrike">
                <a:solidFill>
                  <a:srgbClr val="000000"/>
                </a:solidFill>
                <a:latin typeface="Arial"/>
                <a:ea typeface="Arial"/>
              </a:rPr>
              <a:t>=200 GeV</a:t>
            </a:r>
            <a:endParaRPr b="0" lang="en-US" sz="16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360"/>
              </a:spcBef>
              <a:buNone/>
              <a:tabLst>
                <a:tab algn="l" pos="0"/>
              </a:tabLst>
            </a:pPr>
            <a:r>
              <a:rPr b="1" lang="en-US" sz="1600" spc="-1" strike="noStrike">
                <a:solidFill>
                  <a:srgbClr val="000000"/>
                </a:solidFill>
                <a:latin typeface="Arial"/>
                <a:ea typeface="Noto Sans CJK SC"/>
                <a:hlinkClick r:id="rId9"/>
              </a:rPr>
              <a:t>arXiv:2303.12899</a:t>
            </a:r>
            <a:r>
              <a:rPr b="1" lang="en-US" sz="1600" spc="-1" strike="noStrike">
                <a:solidFill>
                  <a:srgbClr val="000000"/>
                </a:solidFill>
                <a:latin typeface="Arial"/>
                <a:ea typeface="Noto Sans CJK SC"/>
              </a:rPr>
              <a:t>	</a:t>
            </a:r>
            <a:r>
              <a:rPr b="1" lang="en-US" sz="1600" spc="-1" strike="noStrike">
                <a:solidFill>
                  <a:srgbClr val="000000"/>
                </a:solidFill>
                <a:latin typeface="Arial"/>
                <a:ea typeface="Noto Sans CJK SC"/>
              </a:rPr>
              <a:t>	</a:t>
            </a:r>
            <a:r>
              <a:rPr b="1" lang="en-US" sz="1600" spc="-1" strike="noStrike">
                <a:solidFill>
                  <a:srgbClr val="000000"/>
                </a:solidFill>
                <a:latin typeface="Arial"/>
                <a:ea typeface="Noto Sans CJK SC"/>
              </a:rPr>
              <a:t>Suppression of high p</a:t>
            </a:r>
            <a:r>
              <a:rPr b="1" lang="en-US" sz="1600" spc="-1" strike="noStrike" baseline="-8000">
                <a:solidFill>
                  <a:srgbClr val="000000"/>
                </a:solidFill>
                <a:latin typeface="Arial"/>
                <a:ea typeface="Noto Sans CJK SC"/>
              </a:rPr>
              <a:t>T</a:t>
            </a:r>
            <a:r>
              <a:rPr b="1" lang="en-US" sz="1600" spc="-1" strike="noStrike">
                <a:solidFill>
                  <a:srgbClr val="000000"/>
                </a:solidFill>
                <a:latin typeface="Arial"/>
                <a:ea typeface="Noto Sans CJK SC"/>
              </a:rPr>
              <a:t> </a:t>
            </a:r>
            <a:r>
              <a:rPr b="1" lang="en-US" sz="1600" spc="-1" strike="noStrike">
                <a:solidFill>
                  <a:srgbClr val="000000"/>
                </a:solidFill>
                <a:latin typeface="Arial"/>
                <a:ea typeface="Arial"/>
              </a:rPr>
              <a:t>π</a:t>
            </a:r>
            <a:r>
              <a:rPr b="1" lang="en-US" sz="1600" spc="-1" strike="noStrike" baseline="33000">
                <a:solidFill>
                  <a:srgbClr val="000000"/>
                </a:solidFill>
                <a:latin typeface="Arial"/>
                <a:ea typeface="Arial"/>
              </a:rPr>
              <a:t>0</a:t>
            </a:r>
            <a:r>
              <a:rPr b="1" lang="en-US" sz="1600" spc="-1" strike="noStrike">
                <a:solidFill>
                  <a:srgbClr val="000000"/>
                </a:solidFill>
                <a:latin typeface="Arial"/>
                <a:ea typeface="Noto Sans CJK SC"/>
              </a:rPr>
              <a:t> relative to direct </a:t>
            </a:r>
            <a:r>
              <a:rPr b="1" lang="en-US" sz="1600" spc="-1" strike="noStrike">
                <a:solidFill>
                  <a:srgbClr val="000000"/>
                </a:solidFill>
                <a:latin typeface="Arial"/>
                <a:ea typeface="Arial"/>
              </a:rPr>
              <a:t>γ</a:t>
            </a:r>
            <a:r>
              <a:rPr b="1" lang="en-US" sz="1600" spc="-1" strike="noStrike">
                <a:solidFill>
                  <a:srgbClr val="000000"/>
                </a:solidFill>
                <a:latin typeface="Arial"/>
                <a:ea typeface="Noto Sans CJK SC"/>
              </a:rPr>
              <a:t> in central d+Au</a:t>
            </a:r>
            <a:r>
              <a:rPr b="1" lang="en-US" sz="1600" spc="-1" strike="noStrike">
                <a:solidFill>
                  <a:srgbClr val="000000"/>
                </a:solidFill>
                <a:latin typeface="Arial"/>
                <a:ea typeface="Arial"/>
              </a:rPr>
              <a:t> </a:t>
            </a:r>
            <a:r>
              <a:rPr b="1" lang="en-US" sz="1600" spc="-1" strike="noStrike">
                <a:solidFill>
                  <a:srgbClr val="000000"/>
                </a:solidFill>
                <a:latin typeface="Arial"/>
                <a:ea typeface="Arial"/>
              </a:rPr>
              <a:t>√</a:t>
            </a:r>
            <a:r>
              <a:rPr b="1" lang="en-US" sz="1600" spc="-1" strike="noStrike">
                <a:solidFill>
                  <a:srgbClr val="000000"/>
                </a:solidFill>
                <a:latin typeface="Arial"/>
                <a:ea typeface="Arial"/>
              </a:rPr>
              <a:t>s</a:t>
            </a:r>
            <a:r>
              <a:rPr b="1" lang="en-US" sz="1600" spc="-1" strike="noStrike" baseline="-8000">
                <a:solidFill>
                  <a:srgbClr val="000000"/>
                </a:solidFill>
                <a:latin typeface="Arial"/>
                <a:ea typeface="Arial"/>
              </a:rPr>
              <a:t>NN</a:t>
            </a:r>
            <a:r>
              <a:rPr b="1" lang="en-US" sz="1600" spc="-1" strike="noStrike">
                <a:solidFill>
                  <a:srgbClr val="000000"/>
                </a:solidFill>
                <a:latin typeface="Arial"/>
                <a:ea typeface="Arial"/>
              </a:rPr>
              <a:t>=200 GeV</a:t>
            </a:r>
            <a:endParaRPr b="0" lang="en-US" sz="16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360"/>
              </a:spcBef>
              <a:buNone/>
              <a:tabLst>
                <a:tab algn="l" pos="0"/>
              </a:tabLst>
            </a:pPr>
            <a:r>
              <a:rPr b="1" lang="en-US" sz="1600" spc="-1" strike="noStrike">
                <a:solidFill>
                  <a:srgbClr val="000000"/>
                </a:solidFill>
                <a:latin typeface="Arial"/>
                <a:ea typeface="Noto Sans CJK SC"/>
                <a:hlinkClick r:id="rId10"/>
              </a:rPr>
              <a:t>arXiv:2303.07191</a:t>
            </a:r>
            <a:r>
              <a:rPr b="1" lang="en-US" sz="1600" spc="-1" strike="noStrike">
                <a:solidFill>
                  <a:srgbClr val="000000"/>
                </a:solidFill>
                <a:latin typeface="Arial"/>
                <a:ea typeface="Noto Sans CJK SC"/>
              </a:rPr>
              <a:t>	</a:t>
            </a:r>
            <a:r>
              <a:rPr b="1" lang="en-US" sz="1600" spc="-1" strike="noStrike">
                <a:solidFill>
                  <a:srgbClr val="000000"/>
                </a:solidFill>
                <a:latin typeface="Arial"/>
                <a:ea typeface="Noto Sans CJK SC"/>
              </a:rPr>
              <a:t>Transverse spin asymmetry of h</a:t>
            </a:r>
            <a:r>
              <a:rPr b="1" lang="en-US" sz="1600" spc="-1" strike="noStrike" baseline="33000">
                <a:solidFill>
                  <a:srgbClr val="000000"/>
                </a:solidFill>
                <a:latin typeface="Arial"/>
                <a:ea typeface="Arial"/>
              </a:rPr>
              <a:t>±</a:t>
            </a:r>
            <a:r>
              <a:rPr b="1" lang="en-US" sz="1600" spc="-1" strike="noStrike">
                <a:solidFill>
                  <a:srgbClr val="000000"/>
                </a:solidFill>
                <a:latin typeface="Arial"/>
                <a:ea typeface="Noto Sans CJK SC"/>
              </a:rPr>
              <a:t> in p+p, </a:t>
            </a:r>
            <a:r>
              <a:rPr b="1" lang="en-US" sz="1600" spc="-1" strike="noStrike">
                <a:solidFill>
                  <a:srgbClr val="000000"/>
                </a:solidFill>
                <a:latin typeface="Arial"/>
                <a:ea typeface="Arial"/>
              </a:rPr>
              <a:t>p+Al, and d+Au </a:t>
            </a:r>
            <a:r>
              <a:rPr b="1" lang="en-US" sz="1600" spc="-1" strike="noStrike">
                <a:solidFill>
                  <a:srgbClr val="000000"/>
                </a:solidFill>
                <a:latin typeface="Arial"/>
                <a:ea typeface="Arial"/>
              </a:rPr>
              <a:t>√</a:t>
            </a:r>
            <a:r>
              <a:rPr b="1" lang="en-US" sz="1600" spc="-1" strike="noStrike">
                <a:solidFill>
                  <a:srgbClr val="000000"/>
                </a:solidFill>
                <a:latin typeface="Arial"/>
                <a:ea typeface="Arial"/>
              </a:rPr>
              <a:t>s</a:t>
            </a:r>
            <a:r>
              <a:rPr b="1" lang="en-US" sz="1600" spc="-1" strike="noStrike" baseline="-8000">
                <a:solidFill>
                  <a:srgbClr val="000000"/>
                </a:solidFill>
                <a:latin typeface="Arial"/>
                <a:ea typeface="Arial"/>
              </a:rPr>
              <a:t>NN</a:t>
            </a:r>
            <a:r>
              <a:rPr b="1" lang="en-US" sz="1600" spc="-1" strike="noStrike">
                <a:solidFill>
                  <a:srgbClr val="000000"/>
                </a:solidFill>
                <a:latin typeface="Arial"/>
                <a:ea typeface="Arial"/>
              </a:rPr>
              <a:t>=200 GeV</a:t>
            </a:r>
            <a:endParaRPr b="0" lang="en-US" sz="16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360"/>
              </a:spcBef>
              <a:buNone/>
              <a:tabLst>
                <a:tab algn="l" pos="0"/>
              </a:tabLst>
            </a:pPr>
            <a:r>
              <a:rPr b="1" lang="en-US" sz="1600" spc="-1" strike="noStrike">
                <a:solidFill>
                  <a:srgbClr val="000000"/>
                </a:solidFill>
                <a:latin typeface="Arial"/>
                <a:ea typeface="Noto Sans CJK SC"/>
                <a:hlinkClick r:id="rId11"/>
              </a:rPr>
              <a:t>arXiv:2203.17187</a:t>
            </a:r>
            <a:r>
              <a:rPr b="1" lang="en-US" sz="1600" spc="-1" strike="noStrike">
                <a:solidFill>
                  <a:srgbClr val="000000"/>
                </a:solidFill>
                <a:latin typeface="Arial"/>
                <a:ea typeface="Noto Sans CJK SC"/>
              </a:rPr>
              <a:t>	</a:t>
            </a:r>
            <a:r>
              <a:rPr b="1" lang="en-US" sz="1600" spc="-1" strike="noStrike">
                <a:solidFill>
                  <a:srgbClr val="000000"/>
                </a:solidFill>
                <a:latin typeface="Arial"/>
                <a:ea typeface="Noto Sans CJK SC"/>
              </a:rPr>
              <a:t>Non-prompt </a:t>
            </a:r>
            <a:r>
              <a:rPr b="1" lang="en-US" sz="1600" spc="-1" strike="noStrike">
                <a:solidFill>
                  <a:srgbClr val="000000"/>
                </a:solidFill>
                <a:latin typeface="Arial"/>
                <a:ea typeface="Arial"/>
              </a:rPr>
              <a:t>γ</a:t>
            </a:r>
            <a:r>
              <a:rPr b="1" lang="en-US" sz="1600" spc="-1" strike="noStrike">
                <a:solidFill>
                  <a:srgbClr val="000000"/>
                </a:solidFill>
                <a:latin typeface="Arial"/>
                <a:ea typeface="Noto Sans CJK SC"/>
              </a:rPr>
              <a:t> in Au+Au </a:t>
            </a:r>
            <a:r>
              <a:rPr b="1" lang="en-US" sz="1600" spc="-1" strike="noStrike">
                <a:solidFill>
                  <a:srgbClr val="000000"/>
                </a:solidFill>
                <a:latin typeface="Arial"/>
                <a:ea typeface="Arial"/>
              </a:rPr>
              <a:t> </a:t>
            </a:r>
            <a:r>
              <a:rPr b="1" lang="en-US" sz="1600" spc="-1" strike="noStrike">
                <a:solidFill>
                  <a:srgbClr val="000000"/>
                </a:solidFill>
                <a:latin typeface="Arial"/>
                <a:ea typeface="Arial"/>
              </a:rPr>
              <a:t>√</a:t>
            </a:r>
            <a:r>
              <a:rPr b="1" lang="en-US" sz="1600" spc="-1" strike="noStrike">
                <a:solidFill>
                  <a:srgbClr val="000000"/>
                </a:solidFill>
                <a:latin typeface="Arial"/>
                <a:ea typeface="Arial"/>
              </a:rPr>
              <a:t>s</a:t>
            </a:r>
            <a:r>
              <a:rPr b="1" lang="en-US" sz="1600" spc="-1" strike="noStrike" baseline="-8000">
                <a:solidFill>
                  <a:srgbClr val="000000"/>
                </a:solidFill>
                <a:latin typeface="Arial"/>
                <a:ea typeface="Arial"/>
              </a:rPr>
              <a:t>NN</a:t>
            </a:r>
            <a:r>
              <a:rPr b="1" lang="en-US" sz="1600" spc="-1" strike="noStrike">
                <a:solidFill>
                  <a:srgbClr val="000000"/>
                </a:solidFill>
                <a:latin typeface="Arial"/>
                <a:ea typeface="Arial"/>
              </a:rPr>
              <a:t>=</a:t>
            </a:r>
            <a:r>
              <a:rPr b="1" lang="en-US" sz="1600" spc="-1" strike="noStrike">
                <a:solidFill>
                  <a:srgbClr val="000000"/>
                </a:solidFill>
                <a:latin typeface="Arial"/>
              </a:rPr>
              <a:t>200 GeV</a:t>
            </a:r>
            <a:endParaRPr b="0" lang="en-US" sz="16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360"/>
              </a:spcBef>
              <a:buNone/>
              <a:tabLst>
                <a:tab algn="l" pos="0"/>
              </a:tabLst>
            </a:pPr>
            <a:r>
              <a:rPr b="1" lang="en-US" sz="1600" spc="-1" strike="noStrike">
                <a:solidFill>
                  <a:srgbClr val="000000"/>
                </a:solidFill>
                <a:latin typeface="Arial"/>
                <a:ea typeface="Noto Sans CJK SC"/>
                <a:hlinkClick r:id="rId12"/>
              </a:rPr>
              <a:t>arXiv:2203.17058</a:t>
            </a:r>
            <a:r>
              <a:rPr b="1" lang="en-US" sz="1600" spc="-1" strike="noStrike">
                <a:solidFill>
                  <a:srgbClr val="000000"/>
                </a:solidFill>
                <a:latin typeface="Arial"/>
                <a:ea typeface="Noto Sans CJK SC"/>
              </a:rPr>
              <a:t>	</a:t>
            </a:r>
            <a:r>
              <a:rPr b="1" lang="en-US" sz="1600" spc="-1" strike="noStrike">
                <a:solidFill>
                  <a:srgbClr val="000000"/>
                </a:solidFill>
                <a:latin typeface="Arial"/>
                <a:ea typeface="Noto Sans CJK SC"/>
              </a:rPr>
              <a:t>Charm and bottom production in Au+Au </a:t>
            </a:r>
            <a:r>
              <a:rPr b="1" lang="en-US" sz="1600" spc="-1" strike="noStrike">
                <a:solidFill>
                  <a:srgbClr val="000000"/>
                </a:solidFill>
                <a:latin typeface="Arial"/>
                <a:ea typeface="Arial"/>
              </a:rPr>
              <a:t> </a:t>
            </a:r>
            <a:r>
              <a:rPr b="1" lang="en-US" sz="1600" spc="-1" strike="noStrike">
                <a:solidFill>
                  <a:srgbClr val="000000"/>
                </a:solidFill>
                <a:latin typeface="Arial"/>
                <a:ea typeface="Arial"/>
              </a:rPr>
              <a:t>√</a:t>
            </a:r>
            <a:r>
              <a:rPr b="1" lang="en-US" sz="1600" spc="-1" strike="noStrike">
                <a:solidFill>
                  <a:srgbClr val="000000"/>
                </a:solidFill>
                <a:latin typeface="Arial"/>
                <a:ea typeface="Arial"/>
              </a:rPr>
              <a:t>s</a:t>
            </a:r>
            <a:r>
              <a:rPr b="1" lang="en-US" sz="1600" spc="-1" strike="noStrike" baseline="-8000">
                <a:solidFill>
                  <a:srgbClr val="000000"/>
                </a:solidFill>
                <a:latin typeface="Arial"/>
                <a:ea typeface="Arial"/>
              </a:rPr>
              <a:t>NN</a:t>
            </a:r>
            <a:r>
              <a:rPr b="1" lang="en-US" sz="1600" spc="-1" strike="noStrike">
                <a:solidFill>
                  <a:srgbClr val="000000"/>
                </a:solidFill>
                <a:latin typeface="Arial"/>
                <a:ea typeface="Arial"/>
              </a:rPr>
              <a:t>=</a:t>
            </a:r>
            <a:r>
              <a:rPr b="1" lang="en-US" sz="1600" spc="-1" strike="noStrike">
                <a:solidFill>
                  <a:srgbClr val="000000"/>
                </a:solidFill>
                <a:latin typeface="Arial"/>
              </a:rPr>
              <a:t>200 GeV</a:t>
            </a:r>
            <a:endParaRPr b="0" lang="en-US" sz="1600" spc="-1" strike="noStrike">
              <a:latin typeface="Arial"/>
            </a:endParaRPr>
          </a:p>
        </p:txBody>
      </p:sp>
      <p:sp>
        <p:nvSpPr>
          <p:cNvPr id="276" name="コンテンツ プレースホルダー 4"/>
          <p:cNvSpPr/>
          <p:nvPr/>
        </p:nvSpPr>
        <p:spPr>
          <a:xfrm>
            <a:off x="4366080" y="3616920"/>
            <a:ext cx="4777920" cy="682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t">
            <a:normAutofit fontScale="73000"/>
          </a:bodyPr>
          <a:p>
            <a:pPr>
              <a:lnSpc>
                <a:spcPct val="100000"/>
              </a:lnSpc>
              <a:spcBef>
                <a:spcPts val="641"/>
              </a:spcBef>
              <a:buNone/>
              <a:tabLst>
                <a:tab algn="l" pos="0"/>
              </a:tabLst>
            </a:pPr>
            <a:r>
              <a:rPr b="1" lang="en-US" sz="3200" spc="-1" strike="noStrike">
                <a:solidFill>
                  <a:srgbClr val="0d04bc"/>
                </a:solidFill>
                <a:latin typeface="Arial"/>
              </a:rPr>
              <a:t>8 published + 4 in journal review</a:t>
            </a:r>
            <a:endParaRPr b="0" lang="en-US" sz="3200" spc="-1" strike="noStrike">
              <a:latin typeface="Arial"/>
            </a:endParaRPr>
          </a:p>
        </p:txBody>
      </p:sp>
      <p:grpSp>
        <p:nvGrpSpPr>
          <p:cNvPr id="277" name=""/>
          <p:cNvGrpSpPr/>
          <p:nvPr/>
        </p:nvGrpSpPr>
        <p:grpSpPr>
          <a:xfrm>
            <a:off x="7016400" y="1504800"/>
            <a:ext cx="2055600" cy="602280"/>
            <a:chOff x="7016400" y="1504800"/>
            <a:chExt cx="2055600" cy="602280"/>
          </a:xfrm>
        </p:grpSpPr>
        <p:sp>
          <p:nvSpPr>
            <p:cNvPr id="278" name=""/>
            <p:cNvSpPr txBox="1"/>
            <p:nvPr/>
          </p:nvSpPr>
          <p:spPr>
            <a:xfrm>
              <a:off x="7471800" y="1504800"/>
              <a:ext cx="1600200" cy="602280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rIns="90000" tIns="45000" bIns="45000" anchor="t">
              <a:noAutofit/>
            </a:bodyPr>
            <a:p>
              <a:pPr algn="ctr">
                <a:buNone/>
              </a:pPr>
              <a:r>
                <a:rPr b="1" lang="en-US" sz="1400" spc="-1" strike="noStrike">
                  <a:solidFill>
                    <a:srgbClr val="ff0000"/>
                  </a:solidFill>
                  <a:latin typeface="Arial"/>
                </a:rPr>
                <a:t>PRC Editor’s suggestion</a:t>
              </a:r>
              <a:endParaRPr b="0" lang="en-US" sz="1400" spc="-1" strike="noStrike">
                <a:latin typeface="Arial"/>
              </a:endParaRPr>
            </a:p>
          </p:txBody>
        </p:sp>
        <p:sp>
          <p:nvSpPr>
            <p:cNvPr id="279" name=""/>
            <p:cNvSpPr/>
            <p:nvPr/>
          </p:nvSpPr>
          <p:spPr>
            <a:xfrm flipH="1">
              <a:off x="7016400" y="1769400"/>
              <a:ext cx="383400" cy="0"/>
            </a:xfrm>
            <a:prstGeom prst="line">
              <a:avLst/>
            </a:prstGeom>
            <a:ln w="57240">
              <a:solidFill>
                <a:srgbClr val="ff0000"/>
              </a:solidFill>
              <a:round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280" name=""/>
          <p:cNvGrpSpPr/>
          <p:nvPr/>
        </p:nvGrpSpPr>
        <p:grpSpPr>
          <a:xfrm>
            <a:off x="7016400" y="2189160"/>
            <a:ext cx="2055600" cy="602280"/>
            <a:chOff x="7016400" y="2189160"/>
            <a:chExt cx="2055600" cy="602280"/>
          </a:xfrm>
        </p:grpSpPr>
        <p:sp>
          <p:nvSpPr>
            <p:cNvPr id="281" name=""/>
            <p:cNvSpPr txBox="1"/>
            <p:nvPr/>
          </p:nvSpPr>
          <p:spPr>
            <a:xfrm>
              <a:off x="7471800" y="2189160"/>
              <a:ext cx="1600200" cy="602280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rIns="90000" tIns="45000" bIns="45000" anchor="t">
              <a:noAutofit/>
            </a:bodyPr>
            <a:p>
              <a:pPr algn="ctr">
                <a:buNone/>
              </a:pPr>
              <a:r>
                <a:rPr b="1" lang="en-US" sz="1400" spc="-1" strike="noStrike">
                  <a:solidFill>
                    <a:srgbClr val="ff0000"/>
                  </a:solidFill>
                  <a:latin typeface="Arial"/>
                </a:rPr>
                <a:t>PRC Editor’s suggestion</a:t>
              </a:r>
              <a:endParaRPr b="0" lang="en-US" sz="1400" spc="-1" strike="noStrike">
                <a:latin typeface="Arial"/>
              </a:endParaRPr>
            </a:p>
          </p:txBody>
        </p:sp>
        <p:sp>
          <p:nvSpPr>
            <p:cNvPr id="282" name=""/>
            <p:cNvSpPr/>
            <p:nvPr/>
          </p:nvSpPr>
          <p:spPr>
            <a:xfrm flipH="1">
              <a:off x="7016400" y="2453760"/>
              <a:ext cx="383400" cy="0"/>
            </a:xfrm>
            <a:prstGeom prst="line">
              <a:avLst/>
            </a:prstGeom>
            <a:ln w="57240">
              <a:solidFill>
                <a:srgbClr val="ff0000"/>
              </a:solidFill>
              <a:round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283" name=""/>
          <p:cNvGrpSpPr/>
          <p:nvPr/>
        </p:nvGrpSpPr>
        <p:grpSpPr>
          <a:xfrm>
            <a:off x="6728400" y="600120"/>
            <a:ext cx="2055600" cy="463680"/>
            <a:chOff x="6728400" y="600120"/>
            <a:chExt cx="2055600" cy="463680"/>
          </a:xfrm>
        </p:grpSpPr>
        <p:sp>
          <p:nvSpPr>
            <p:cNvPr id="284" name=""/>
            <p:cNvSpPr txBox="1"/>
            <p:nvPr/>
          </p:nvSpPr>
          <p:spPr>
            <a:xfrm>
              <a:off x="7183800" y="600120"/>
              <a:ext cx="1600200" cy="463680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rIns="90000" tIns="45000" bIns="45000" anchor="t">
              <a:noAutofit/>
            </a:bodyPr>
            <a:p>
              <a:pPr algn="ctr">
                <a:buNone/>
              </a:pPr>
              <a:r>
                <a:rPr b="1" lang="en-US" sz="1400" spc="-1" strike="noStrike">
                  <a:solidFill>
                    <a:srgbClr val="ff0000"/>
                  </a:solidFill>
                  <a:latin typeface="Arial"/>
                  <a:hlinkClick r:id="rId13"/>
                </a:rPr>
                <a:t>Press coverage</a:t>
              </a:r>
              <a:endParaRPr b="0" lang="en-US" sz="1400" spc="-1" strike="noStrike">
                <a:latin typeface="Arial"/>
              </a:endParaRPr>
            </a:p>
          </p:txBody>
        </p:sp>
        <p:sp>
          <p:nvSpPr>
            <p:cNvPr id="285" name=""/>
            <p:cNvSpPr/>
            <p:nvPr/>
          </p:nvSpPr>
          <p:spPr>
            <a:xfrm flipH="1">
              <a:off x="6728400" y="726120"/>
              <a:ext cx="383400" cy="0"/>
            </a:xfrm>
            <a:prstGeom prst="line">
              <a:avLst/>
            </a:prstGeom>
            <a:ln w="57240">
              <a:solidFill>
                <a:srgbClr val="ff0000"/>
              </a:solidFill>
              <a:round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PlaceHolder 1"/>
          <p:cNvSpPr>
            <a:spLocks noGrp="1"/>
          </p:cNvSpPr>
          <p:nvPr>
            <p:ph type="title"/>
          </p:nvPr>
        </p:nvSpPr>
        <p:spPr>
          <a:xfrm>
            <a:off x="192240" y="141120"/>
            <a:ext cx="9836280" cy="6692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 fontScale="95000"/>
          </a:bodyPr>
          <a:p>
            <a:pPr>
              <a:lnSpc>
                <a:spcPct val="90000"/>
              </a:lnSpc>
              <a:buNone/>
            </a:pPr>
            <a:r>
              <a:rPr b="1" lang="en-US" sz="4400" spc="-1" strike="noStrike">
                <a:solidFill>
                  <a:srgbClr val="000000"/>
                </a:solidFill>
                <a:latin typeface="Arial"/>
              </a:rPr>
              <a:t>New preliminary results for QM23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287" name="PlaceHolder 2"/>
          <p:cNvSpPr>
            <a:spLocks noGrp="1"/>
          </p:cNvSpPr>
          <p:nvPr>
            <p:ph/>
          </p:nvPr>
        </p:nvSpPr>
        <p:spPr>
          <a:xfrm>
            <a:off x="248040" y="852120"/>
            <a:ext cx="9780120" cy="37443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-US" sz="1800" spc="-1" strike="noStrike">
                <a:solidFill>
                  <a:srgbClr val="000000"/>
                </a:solidFill>
                <a:latin typeface="Arial"/>
                <a:ea typeface="Noto Sans CJK SC"/>
              </a:rPr>
              <a:t>Dilepton continuum in </a:t>
            </a:r>
            <a:r>
              <a:rPr b="1" lang="en-US" sz="1800" spc="-1" strike="noStrike">
                <a:solidFill>
                  <a:srgbClr val="000000"/>
                </a:solidFill>
                <a:latin typeface="Arial"/>
                <a:ea typeface="Arial"/>
              </a:rPr>
              <a:t>p+p √s=200 GeV </a:t>
            </a:r>
            <a:br>
              <a:rPr sz="1800"/>
            </a:br>
            <a:r>
              <a:rPr b="1" lang="en-US" sz="1300" spc="-1" strike="noStrike">
                <a:solidFill>
                  <a:srgbClr val="dc143c"/>
                </a:solidFill>
                <a:latin typeface="Arial"/>
                <a:ea typeface="Arial"/>
                <a:hlinkClick r:id="rId1"/>
              </a:rPr>
              <a:t>Talk</a:t>
            </a:r>
            <a:r>
              <a:rPr b="0" lang="en-US" sz="1300" spc="-1" strike="noStrike">
                <a:solidFill>
                  <a:srgbClr val="000000"/>
                </a:solidFill>
                <a:latin typeface="Arial"/>
                <a:ea typeface="Arial"/>
              </a:rPr>
              <a:t> Tues. 15:30 </a:t>
            </a:r>
            <a:r>
              <a:rPr b="1" lang="en-US" sz="1300" spc="-1" strike="noStrike">
                <a:solidFill>
                  <a:srgbClr val="006400"/>
                </a:solidFill>
                <a:latin typeface="Arial"/>
                <a:ea typeface="Arial"/>
              </a:rPr>
              <a:t>Vassu Doomra</a:t>
            </a:r>
            <a:r>
              <a:rPr b="0" lang="en-US" sz="1300" spc="-1" strike="noStrike">
                <a:solidFill>
                  <a:srgbClr val="000000"/>
                </a:solidFill>
                <a:latin typeface="Arial"/>
                <a:ea typeface="Arial"/>
              </a:rPr>
              <a:t> </a:t>
            </a:r>
            <a:r>
              <a:rPr b="1" lang="en-US" sz="1300" spc="-1" strike="noStrike">
                <a:solidFill>
                  <a:srgbClr val="0000ff"/>
                </a:solidFill>
                <a:latin typeface="Arial"/>
                <a:ea typeface="Noto Sans CJK SC"/>
                <a:hlinkClick r:id="rId2"/>
              </a:rPr>
              <a:t>Poster</a:t>
            </a:r>
            <a:r>
              <a:rPr b="1" lang="en-US" sz="1300" spc="-1" strike="noStrike">
                <a:solidFill>
                  <a:srgbClr val="000000"/>
                </a:solidFill>
                <a:latin typeface="Arial"/>
                <a:ea typeface="Arial"/>
              </a:rPr>
              <a:t> </a:t>
            </a:r>
            <a:r>
              <a:rPr b="1" lang="en-US" sz="1300" spc="-1" strike="noStrike">
                <a:solidFill>
                  <a:srgbClr val="006400"/>
                </a:solidFill>
                <a:latin typeface="Arial"/>
                <a:ea typeface="Arial"/>
              </a:rPr>
              <a:t>Roli Esha</a:t>
            </a:r>
            <a:endParaRPr b="0" lang="en-US" sz="13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-US" sz="1800" spc="-1" strike="noStrike">
                <a:solidFill>
                  <a:srgbClr val="000000"/>
                </a:solidFill>
                <a:latin typeface="Arial"/>
                <a:ea typeface="Noto Sans CJK SC"/>
              </a:rPr>
              <a:t>Elliptic flow of direct </a:t>
            </a:r>
            <a:r>
              <a:rPr b="1" lang="en-US" sz="1800" spc="-1" strike="noStrike">
                <a:solidFill>
                  <a:srgbClr val="000000"/>
                </a:solidFill>
                <a:latin typeface="Arial"/>
                <a:ea typeface="Arial"/>
              </a:rPr>
              <a:t>γ</a:t>
            </a:r>
            <a:r>
              <a:rPr b="1" lang="en-US" sz="1800" spc="-1" strike="noStrike">
                <a:solidFill>
                  <a:srgbClr val="000000"/>
                </a:solidFill>
                <a:latin typeface="Arial"/>
                <a:ea typeface="Noto Sans CJK SC"/>
              </a:rPr>
              <a:t> in Au+Au at 200 GeV </a:t>
            </a:r>
            <a:br>
              <a:rPr sz="1800"/>
            </a:br>
            <a:r>
              <a:rPr b="1" lang="en-US" sz="1300" spc="-1" strike="noStrike">
                <a:solidFill>
                  <a:srgbClr val="dc143c"/>
                </a:solidFill>
                <a:latin typeface="Arial"/>
                <a:ea typeface="Arial"/>
                <a:hlinkClick r:id="rId3"/>
              </a:rPr>
              <a:t>Talk</a:t>
            </a:r>
            <a:r>
              <a:rPr b="0" lang="en-US" sz="1300" spc="-1" strike="noStrike">
                <a:solidFill>
                  <a:srgbClr val="000000"/>
                </a:solidFill>
                <a:latin typeface="Arial"/>
                <a:ea typeface="Arial"/>
              </a:rPr>
              <a:t> Tues. 15:30 </a:t>
            </a:r>
            <a:r>
              <a:rPr b="1" lang="en-US" sz="1300" spc="-1" strike="noStrike">
                <a:solidFill>
                  <a:srgbClr val="006400"/>
                </a:solidFill>
                <a:latin typeface="Arial"/>
                <a:ea typeface="Arial"/>
              </a:rPr>
              <a:t>Vassu Doomra</a:t>
            </a:r>
            <a:endParaRPr b="0" lang="en-US" sz="13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-US" sz="1800" spc="-1" strike="noStrike">
                <a:solidFill>
                  <a:srgbClr val="000000"/>
                </a:solidFill>
                <a:latin typeface="Arial"/>
                <a:ea typeface="Noto Sans CJK SC"/>
              </a:rPr>
              <a:t>Elliptic flow of </a:t>
            </a:r>
            <a:r>
              <a:rPr b="1" lang="en-US" sz="1800" spc="-1" strike="noStrike">
                <a:solidFill>
                  <a:srgbClr val="000000"/>
                </a:solidFill>
                <a:latin typeface="Arial"/>
                <a:ea typeface="Arial"/>
              </a:rPr>
              <a:t>μ</a:t>
            </a:r>
            <a:r>
              <a:rPr b="1" lang="en-US" sz="1800" spc="-1" strike="noStrike" baseline="33000">
                <a:solidFill>
                  <a:srgbClr val="000000"/>
                </a:solidFill>
                <a:latin typeface="Arial"/>
                <a:ea typeface="Arial"/>
              </a:rPr>
              <a:t>±</a:t>
            </a:r>
            <a:r>
              <a:rPr b="1" lang="en-US" sz="1800" spc="-1" strike="noStrike">
                <a:solidFill>
                  <a:srgbClr val="000000"/>
                </a:solidFill>
                <a:latin typeface="Arial"/>
                <a:ea typeface="Noto Sans CJK SC"/>
              </a:rPr>
              <a:t> from heavy flavor decays in Au+Au at </a:t>
            </a:r>
            <a:r>
              <a:rPr b="1" lang="en-US" sz="1800" spc="-1" strike="noStrike">
                <a:solidFill>
                  <a:srgbClr val="000000"/>
                </a:solidFill>
                <a:latin typeface="Arial"/>
                <a:ea typeface="Arial"/>
              </a:rPr>
              <a:t>√s</a:t>
            </a:r>
            <a:r>
              <a:rPr b="1" lang="en-US" sz="1800" spc="-1" strike="noStrike" baseline="-8000">
                <a:solidFill>
                  <a:srgbClr val="000000"/>
                </a:solidFill>
                <a:latin typeface="Arial"/>
                <a:ea typeface="Arial"/>
              </a:rPr>
              <a:t>NN</a:t>
            </a:r>
            <a:r>
              <a:rPr b="1" lang="en-US" sz="1800" spc="-1" strike="noStrike">
                <a:solidFill>
                  <a:srgbClr val="000000"/>
                </a:solidFill>
                <a:latin typeface="Arial"/>
                <a:ea typeface="Arial"/>
              </a:rPr>
              <a:t>=</a:t>
            </a:r>
            <a:r>
              <a:rPr b="1" lang="en-US" sz="1800" spc="-1" strike="noStrike">
                <a:solidFill>
                  <a:srgbClr val="000000"/>
                </a:solidFill>
                <a:latin typeface="Arial"/>
                <a:ea typeface="Noto Sans CJK SC"/>
              </a:rPr>
              <a:t>200 GeV </a:t>
            </a:r>
            <a:r>
              <a:rPr b="1" lang="en-US" sz="1800" spc="-1" strike="noStrike">
                <a:solidFill>
                  <a:srgbClr val="000000"/>
                </a:solidFill>
                <a:latin typeface="Arial"/>
                <a:ea typeface="Arial"/>
              </a:rPr>
              <a:t> </a:t>
            </a:r>
            <a:br>
              <a:rPr sz="1800"/>
            </a:br>
            <a:r>
              <a:rPr b="1" lang="en-US" sz="1300" spc="-1" strike="noStrike">
                <a:solidFill>
                  <a:srgbClr val="dc143c"/>
                </a:solidFill>
                <a:latin typeface="Arial"/>
                <a:ea typeface="Arial"/>
                <a:hlinkClick r:id="rId4"/>
              </a:rPr>
              <a:t>Talk</a:t>
            </a:r>
            <a:r>
              <a:rPr b="1" lang="en-US" sz="1300" spc="-1" strike="noStrike">
                <a:solidFill>
                  <a:srgbClr val="dc143c"/>
                </a:solidFill>
                <a:latin typeface="Arial"/>
                <a:ea typeface="Arial"/>
              </a:rPr>
              <a:t> </a:t>
            </a:r>
            <a:r>
              <a:rPr b="0" lang="en-US" sz="1300" spc="-1" strike="noStrike">
                <a:solidFill>
                  <a:srgbClr val="000000"/>
                </a:solidFill>
                <a:latin typeface="Arial"/>
                <a:ea typeface="Arial"/>
              </a:rPr>
              <a:t>Tues. 11:00 </a:t>
            </a:r>
            <a:r>
              <a:rPr b="1" lang="en-US" sz="1300" spc="-1" strike="noStrike">
                <a:solidFill>
                  <a:srgbClr val="006400"/>
                </a:solidFill>
                <a:latin typeface="Arial"/>
                <a:ea typeface="Arial"/>
              </a:rPr>
              <a:t>Krista Smith</a:t>
            </a:r>
            <a:r>
              <a:rPr b="0" lang="en-US" sz="1300" spc="-1" strike="noStrike">
                <a:solidFill>
                  <a:srgbClr val="000000"/>
                </a:solidFill>
                <a:latin typeface="Arial"/>
                <a:ea typeface="Arial"/>
              </a:rPr>
              <a:t> </a:t>
            </a:r>
            <a:r>
              <a:rPr b="1" lang="en-US" sz="1300" spc="-1" strike="noStrike">
                <a:solidFill>
                  <a:srgbClr val="0000ff"/>
                </a:solidFill>
                <a:latin typeface="Arial"/>
                <a:ea typeface="Noto Sans CJK SC"/>
              </a:rPr>
              <a:t>Poster</a:t>
            </a:r>
            <a:r>
              <a:rPr b="1" lang="en-US" sz="1300" spc="-1" strike="noStrike">
                <a:solidFill>
                  <a:srgbClr val="c9211e"/>
                </a:solidFill>
                <a:latin typeface="Arial"/>
                <a:ea typeface="Noto Sans CJK SC"/>
              </a:rPr>
              <a:t> </a:t>
            </a:r>
            <a:r>
              <a:rPr b="1" lang="en-US" sz="1300" spc="-1" strike="noStrike">
                <a:solidFill>
                  <a:srgbClr val="000000"/>
                </a:solidFill>
                <a:latin typeface="Arial"/>
                <a:ea typeface="Noto Sans CJK SC"/>
              </a:rPr>
              <a:t> </a:t>
            </a:r>
            <a:r>
              <a:rPr b="1" lang="en-US" sz="1300" spc="-1" strike="noStrike">
                <a:solidFill>
                  <a:srgbClr val="006400"/>
                </a:solidFill>
                <a:latin typeface="Arial"/>
                <a:ea typeface="Noto Sans CJK SC"/>
              </a:rPr>
              <a:t>Brandon Blankenship</a:t>
            </a:r>
            <a:endParaRPr b="0" lang="en-US" sz="13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720"/>
              </a:spcBef>
              <a:buNone/>
              <a:tabLst>
                <a:tab algn="l" pos="0"/>
              </a:tabLst>
            </a:pPr>
            <a:r>
              <a:rPr b="1" lang="en-US" sz="1800" spc="-1" strike="noStrike">
                <a:solidFill>
                  <a:srgbClr val="000000"/>
                </a:solidFill>
                <a:latin typeface="Arial"/>
                <a:ea typeface="Noto Sans CJK SC"/>
              </a:rPr>
              <a:t>Elliptic flow of </a:t>
            </a:r>
            <a:r>
              <a:rPr b="1" lang="en-US" sz="1800" spc="-1" strike="noStrike">
                <a:solidFill>
                  <a:srgbClr val="000000"/>
                </a:solidFill>
                <a:latin typeface="Arial"/>
                <a:ea typeface="Arial"/>
              </a:rPr>
              <a:t>π</a:t>
            </a:r>
            <a:r>
              <a:rPr b="1" lang="en-US" sz="1800" spc="-1" strike="noStrike" baseline="33000">
                <a:solidFill>
                  <a:srgbClr val="000000"/>
                </a:solidFill>
                <a:latin typeface="Arial"/>
                <a:ea typeface="Arial"/>
              </a:rPr>
              <a:t>0</a:t>
            </a:r>
            <a:r>
              <a:rPr b="1" lang="en-US" sz="1800" spc="-1" strike="noStrike">
                <a:solidFill>
                  <a:srgbClr val="000000"/>
                </a:solidFill>
                <a:latin typeface="Arial"/>
              </a:rPr>
              <a:t> in Cu+Au at 200 GeV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-US" sz="1800" spc="-1" strike="noStrike">
                <a:solidFill>
                  <a:srgbClr val="000000"/>
                </a:solidFill>
                <a:latin typeface="Arial"/>
                <a:ea typeface="Arial"/>
              </a:rPr>
              <a:t>Ψ(2s), J/Ψ</a:t>
            </a:r>
            <a:r>
              <a:rPr b="1" lang="en-US" sz="1800" spc="-1" strike="noStrike">
                <a:solidFill>
                  <a:srgbClr val="000000"/>
                </a:solidFill>
                <a:latin typeface="Arial"/>
                <a:ea typeface="Noto Sans CJK SC"/>
              </a:rPr>
              <a:t> vs N</a:t>
            </a:r>
            <a:r>
              <a:rPr b="1" lang="en-US" sz="1800" spc="-1" strike="noStrike" baseline="-8000">
                <a:solidFill>
                  <a:srgbClr val="000000"/>
                </a:solidFill>
                <a:latin typeface="Arial"/>
                <a:ea typeface="Noto Sans CJK SC"/>
              </a:rPr>
              <a:t>ch</a:t>
            </a:r>
            <a:r>
              <a:rPr b="1" lang="en-US" sz="1800" spc="-1" strike="noStrike">
                <a:solidFill>
                  <a:srgbClr val="000000"/>
                </a:solidFill>
                <a:latin typeface="Arial"/>
                <a:ea typeface="Noto Sans CJK SC"/>
              </a:rPr>
              <a:t> in </a:t>
            </a:r>
            <a:r>
              <a:rPr b="1" lang="en-US" sz="1800" spc="-1" strike="noStrike">
                <a:solidFill>
                  <a:srgbClr val="000000"/>
                </a:solidFill>
                <a:latin typeface="Arial"/>
                <a:ea typeface="Arial"/>
              </a:rPr>
              <a:t>p+p √s=200 GeV </a:t>
            </a:r>
            <a:br>
              <a:rPr sz="1800"/>
            </a:br>
            <a:r>
              <a:rPr b="1" lang="en-US" sz="1300" spc="-1" strike="noStrike">
                <a:solidFill>
                  <a:srgbClr val="dc143c"/>
                </a:solidFill>
                <a:latin typeface="Arial"/>
                <a:ea typeface="Arial"/>
                <a:hlinkClick r:id="rId5"/>
              </a:rPr>
              <a:t>Talk</a:t>
            </a:r>
            <a:r>
              <a:rPr b="1" lang="en-US" sz="1300" spc="-1" strike="noStrike">
                <a:solidFill>
                  <a:srgbClr val="dc143c"/>
                </a:solidFill>
                <a:latin typeface="Arial"/>
                <a:ea typeface="Arial"/>
              </a:rPr>
              <a:t> </a:t>
            </a:r>
            <a:r>
              <a:rPr b="0" lang="en-US" sz="1300" spc="-1" strike="noStrike">
                <a:solidFill>
                  <a:srgbClr val="000000"/>
                </a:solidFill>
                <a:latin typeface="Arial"/>
                <a:ea typeface="Arial"/>
              </a:rPr>
              <a:t>Tues. 11:00 </a:t>
            </a:r>
            <a:r>
              <a:rPr b="1" lang="en-US" sz="1300" spc="-1" strike="noStrike">
                <a:solidFill>
                  <a:srgbClr val="006400"/>
                </a:solidFill>
                <a:latin typeface="Arial"/>
                <a:ea typeface="Arial"/>
              </a:rPr>
              <a:t>Krista Smith</a:t>
            </a:r>
            <a:r>
              <a:rPr b="0" lang="en-US" sz="1300" spc="-1" strike="noStrike">
                <a:solidFill>
                  <a:srgbClr val="000000"/>
                </a:solidFill>
                <a:latin typeface="Arial"/>
                <a:ea typeface="Arial"/>
              </a:rPr>
              <a:t> </a:t>
            </a:r>
            <a:r>
              <a:rPr b="1" lang="en-US" sz="1300" spc="-1" strike="noStrike">
                <a:solidFill>
                  <a:srgbClr val="0000ff"/>
                </a:solidFill>
                <a:latin typeface="Arial"/>
                <a:ea typeface="Arial"/>
                <a:hlinkClick r:id="rId6"/>
              </a:rPr>
              <a:t>Poster</a:t>
            </a:r>
            <a:r>
              <a:rPr b="0" lang="en-US" sz="1300" spc="-1" strike="noStrike">
                <a:solidFill>
                  <a:srgbClr val="000000"/>
                </a:solidFill>
                <a:latin typeface="Arial"/>
                <a:ea typeface="Arial"/>
              </a:rPr>
              <a:t> </a:t>
            </a:r>
            <a:r>
              <a:rPr b="1" lang="en-US" sz="1300" spc="-1" strike="noStrike">
                <a:solidFill>
                  <a:srgbClr val="006400"/>
                </a:solidFill>
                <a:latin typeface="Arial"/>
                <a:ea typeface="Arial"/>
              </a:rPr>
              <a:t>JongHo Oh</a:t>
            </a:r>
            <a:endParaRPr b="0" lang="en-US" sz="13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720"/>
              </a:spcBef>
              <a:buNone/>
              <a:tabLst>
                <a:tab algn="l" pos="0"/>
              </a:tabLst>
            </a:pPr>
            <a:r>
              <a:rPr b="1" lang="en-US" sz="1800" spc="-1" strike="noStrike">
                <a:solidFill>
                  <a:srgbClr val="000000"/>
                </a:solidFill>
                <a:latin typeface="Arial"/>
              </a:rPr>
              <a:t>Forward </a:t>
            </a:r>
            <a:r>
              <a:rPr b="1" lang="en-US" sz="1800" spc="-1" strike="noStrike">
                <a:solidFill>
                  <a:srgbClr val="000000"/>
                </a:solidFill>
                <a:latin typeface="Arial"/>
                <a:ea typeface="Arial"/>
              </a:rPr>
              <a:t>η</a:t>
            </a:r>
            <a:r>
              <a:rPr b="1" lang="en-US" sz="1800" spc="-1" strike="noStrike">
                <a:solidFill>
                  <a:srgbClr val="000000"/>
                </a:solidFill>
                <a:latin typeface="Arial"/>
                <a:ea typeface="Noto Sans CJK SC"/>
              </a:rPr>
              <a:t> cross-section in </a:t>
            </a:r>
            <a:r>
              <a:rPr b="1" lang="en-US" sz="1800" spc="-1" strike="noStrike">
                <a:solidFill>
                  <a:srgbClr val="000000"/>
                </a:solidFill>
                <a:latin typeface="Arial"/>
                <a:ea typeface="Arial"/>
              </a:rPr>
              <a:t>p+p </a:t>
            </a:r>
            <a:r>
              <a:rPr b="1" lang="en-US" sz="1800" spc="-1" strike="noStrike">
                <a:solidFill>
                  <a:srgbClr val="000000"/>
                </a:solidFill>
                <a:latin typeface="Arial"/>
                <a:ea typeface="Arial"/>
              </a:rPr>
              <a:t>√</a:t>
            </a:r>
            <a:r>
              <a:rPr b="1" lang="en-US" sz="1800" spc="-1" strike="noStrike">
                <a:solidFill>
                  <a:srgbClr val="000000"/>
                </a:solidFill>
                <a:latin typeface="Arial"/>
                <a:ea typeface="Arial"/>
              </a:rPr>
              <a:t>s=200 GeV</a:t>
            </a:r>
            <a:r>
              <a:rPr b="1" lang="en-US" sz="1800" spc="-1" strike="noStrike">
                <a:solidFill>
                  <a:srgbClr val="000000"/>
                </a:solidFill>
                <a:latin typeface="Arial"/>
              </a:rPr>
              <a:t> 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720"/>
              </a:spcBef>
              <a:buNone/>
              <a:tabLst>
                <a:tab algn="l" pos="0"/>
              </a:tabLst>
            </a:pPr>
            <a:r>
              <a:rPr b="1" lang="en-US" sz="1800" spc="-1" strike="noStrike">
                <a:solidFill>
                  <a:srgbClr val="000000"/>
                </a:solidFill>
                <a:latin typeface="Arial"/>
                <a:ea typeface="Noto Sans CJK SC"/>
              </a:rPr>
              <a:t>N</a:t>
            </a:r>
            <a:r>
              <a:rPr b="1" lang="en-US" sz="1800" spc="-1" strike="noStrike" baseline="-8000">
                <a:solidFill>
                  <a:srgbClr val="000000"/>
                </a:solidFill>
                <a:latin typeface="Arial"/>
                <a:ea typeface="Noto Sans CJK SC"/>
              </a:rPr>
              <a:t>part</a:t>
            </a:r>
            <a:r>
              <a:rPr b="1" lang="en-US" sz="1800" spc="-1" strike="noStrike">
                <a:solidFill>
                  <a:srgbClr val="000000"/>
                </a:solidFill>
                <a:latin typeface="Arial"/>
                <a:ea typeface="Noto Sans CJK SC"/>
              </a:rPr>
              <a:t> dependence of v</a:t>
            </a:r>
            <a:r>
              <a:rPr b="1" lang="en-US" sz="1800" spc="-1" strike="noStrike" baseline="-8000">
                <a:solidFill>
                  <a:srgbClr val="000000"/>
                </a:solidFill>
                <a:latin typeface="Arial"/>
                <a:ea typeface="Noto Sans CJK SC"/>
              </a:rPr>
              <a:t>2</a:t>
            </a:r>
            <a:r>
              <a:rPr b="1" lang="en-US" sz="1800" spc="-1" strike="noStrike">
                <a:solidFill>
                  <a:srgbClr val="000000"/>
                </a:solidFill>
                <a:latin typeface="Arial"/>
                <a:ea typeface="Noto Sans CJK SC"/>
              </a:rPr>
              <a:t> to investigate multiparton interactions in Au+Au at </a:t>
            </a:r>
            <a:r>
              <a:rPr b="1" lang="en-US" sz="1800" spc="-1" strike="noStrike">
                <a:solidFill>
                  <a:srgbClr val="000000"/>
                </a:solidFill>
                <a:latin typeface="Arial"/>
                <a:ea typeface="Arial"/>
              </a:rPr>
              <a:t>√s</a:t>
            </a:r>
            <a:r>
              <a:rPr b="1" lang="en-US" sz="1800" spc="-1" strike="noStrike" baseline="-8000">
                <a:solidFill>
                  <a:srgbClr val="000000"/>
                </a:solidFill>
                <a:latin typeface="Arial"/>
                <a:ea typeface="Arial"/>
              </a:rPr>
              <a:t>NN</a:t>
            </a:r>
            <a:r>
              <a:rPr b="1" lang="en-US" sz="1800" spc="-1" strike="noStrike">
                <a:solidFill>
                  <a:srgbClr val="000000"/>
                </a:solidFill>
                <a:latin typeface="Arial"/>
                <a:ea typeface="Arial"/>
              </a:rPr>
              <a:t>=</a:t>
            </a:r>
            <a:r>
              <a:rPr b="1" lang="en-US" sz="1800" spc="-1" strike="noStrike">
                <a:solidFill>
                  <a:srgbClr val="000000"/>
                </a:solidFill>
                <a:latin typeface="Arial"/>
                <a:ea typeface="Noto Sans CJK SC"/>
              </a:rPr>
              <a:t>200 GeV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-US" sz="1300" spc="-1" strike="noStrike">
                <a:solidFill>
                  <a:srgbClr val="0000ff"/>
                </a:solidFill>
                <a:latin typeface="Arial"/>
                <a:ea typeface="Noto Sans CJK SC"/>
                <a:hlinkClick r:id="rId7"/>
              </a:rPr>
              <a:t>Poster</a:t>
            </a:r>
            <a:r>
              <a:rPr b="1" lang="en-US" sz="1300" spc="-1" strike="noStrike">
                <a:solidFill>
                  <a:srgbClr val="006400"/>
                </a:solidFill>
                <a:latin typeface="Arial"/>
                <a:ea typeface="Noto Sans CJK SC"/>
              </a:rPr>
              <a:t> Maya Shimomura</a:t>
            </a:r>
            <a:endParaRPr b="0" lang="en-US" sz="13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720"/>
              </a:spcBef>
              <a:buNone/>
              <a:tabLst>
                <a:tab algn="l" pos="0"/>
              </a:tabLst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720"/>
              </a:spcBef>
              <a:buNone/>
              <a:tabLst>
                <a:tab algn="l" pos="0"/>
              </a:tabLst>
            </a:pP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PlaceHolder 1"/>
          <p:cNvSpPr>
            <a:spLocks noGrp="1"/>
          </p:cNvSpPr>
          <p:nvPr>
            <p:ph type="title"/>
          </p:nvPr>
        </p:nvSpPr>
        <p:spPr>
          <a:xfrm>
            <a:off x="504000" y="-25920"/>
            <a:ext cx="9071640" cy="688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1" lang="en-US" sz="4400" spc="-1" strike="noStrike">
                <a:solidFill>
                  <a:srgbClr val="000000"/>
                </a:solidFill>
                <a:latin typeface="Arial"/>
              </a:rPr>
              <a:t>PHENIX at QM23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289" name=""/>
          <p:cNvSpPr txBox="1"/>
          <p:nvPr/>
        </p:nvSpPr>
        <p:spPr>
          <a:xfrm>
            <a:off x="-36000" y="496800"/>
            <a:ext cx="5270400" cy="34081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lang="en-US" sz="1300" spc="-1" strike="noStrike">
                <a:solidFill>
                  <a:srgbClr val="dc143c"/>
                </a:solidFill>
                <a:latin typeface="Arial"/>
                <a:hlinkClick r:id="rId1"/>
              </a:rPr>
              <a:t>Talk</a:t>
            </a:r>
            <a:r>
              <a:rPr b="1" lang="en-US" sz="1300" spc="-1" strike="noStrike">
                <a:solidFill>
                  <a:srgbClr val="dc143c"/>
                </a:solidFill>
                <a:latin typeface="Arial"/>
              </a:rPr>
              <a:t> </a:t>
            </a:r>
            <a:r>
              <a:rPr b="1" lang="en-US" sz="1300" spc="-1" strike="noStrike">
                <a:latin typeface="Arial"/>
              </a:rPr>
              <a:t>Heavy Flavor and Quarkonia results from the PHENIX experiment</a:t>
            </a:r>
            <a:r>
              <a:rPr b="0" lang="en-US" sz="1300" spc="-1" strike="noStrike">
                <a:latin typeface="Arial"/>
              </a:rPr>
              <a:t>  Tues. 11:00 </a:t>
            </a:r>
            <a:r>
              <a:rPr b="1" lang="en-US" sz="1300" spc="-1" strike="noStrike">
                <a:solidFill>
                  <a:srgbClr val="006400"/>
                </a:solidFill>
                <a:latin typeface="Arial"/>
              </a:rPr>
              <a:t>Krista Smith (LANL)</a:t>
            </a:r>
            <a:endParaRPr b="0" lang="en-US" sz="1300" spc="-1" strike="noStrike">
              <a:latin typeface="Arial"/>
            </a:endParaRPr>
          </a:p>
          <a:p>
            <a:r>
              <a:rPr b="1" lang="en-US" sz="1300" spc="-1" strike="noStrike">
                <a:solidFill>
                  <a:srgbClr val="dc143c"/>
                </a:solidFill>
                <a:latin typeface="Arial"/>
                <a:hlinkClick r:id="rId2"/>
              </a:rPr>
              <a:t>Talk</a:t>
            </a:r>
            <a:r>
              <a:rPr b="1" lang="en-US" sz="1300" spc="-1" strike="noStrike">
                <a:solidFill>
                  <a:srgbClr val="dc143c"/>
                </a:solidFill>
                <a:latin typeface="Arial"/>
              </a:rPr>
              <a:t> </a:t>
            </a:r>
            <a:r>
              <a:rPr b="1" lang="en-US" sz="1300" spc="-1" strike="noStrike">
                <a:latin typeface="Arial"/>
              </a:rPr>
              <a:t>Isolating final state effects in high p</a:t>
            </a:r>
            <a:r>
              <a:rPr b="1" lang="en-US" sz="1300" spc="-1" strike="noStrike" baseline="-8000">
                <a:latin typeface="Arial"/>
              </a:rPr>
              <a:t>T</a:t>
            </a:r>
            <a:r>
              <a:rPr b="1" lang="en-US" sz="1300" spc="-1" strike="noStrike">
                <a:latin typeface="Arial"/>
              </a:rPr>
              <a:t> π</a:t>
            </a:r>
            <a:r>
              <a:rPr b="1" lang="en-US" sz="1300" spc="-1" strike="noStrike" baseline="33000">
                <a:latin typeface="Arial"/>
              </a:rPr>
              <a:t>0</a:t>
            </a:r>
            <a:r>
              <a:rPr b="1" lang="en-US" sz="1300" spc="-1" strike="noStrike">
                <a:latin typeface="Arial"/>
              </a:rPr>
              <a:t> production using direct photons in small system collisions with PHENIX</a:t>
            </a:r>
            <a:r>
              <a:rPr b="0" lang="en-US" sz="1300" spc="-1" strike="noStrike">
                <a:latin typeface="Arial"/>
              </a:rPr>
              <a:t> Tues. 13:00 </a:t>
            </a:r>
            <a:r>
              <a:rPr b="1" lang="en-US" sz="1300" spc="-1" strike="noStrike">
                <a:solidFill>
                  <a:srgbClr val="006400"/>
                </a:solidFill>
                <a:latin typeface="Arial"/>
              </a:rPr>
              <a:t>Daniel Firak (Stony Brook)</a:t>
            </a:r>
            <a:endParaRPr b="0" lang="en-US" sz="1300" spc="-1" strike="noStrike">
              <a:latin typeface="Arial"/>
            </a:endParaRPr>
          </a:p>
          <a:p>
            <a:r>
              <a:rPr b="1" lang="en-US" sz="1300" spc="-1" strike="noStrike">
                <a:solidFill>
                  <a:srgbClr val="dc143c"/>
                </a:solidFill>
                <a:latin typeface="Arial"/>
                <a:hlinkClick r:id="rId3"/>
              </a:rPr>
              <a:t>Talk</a:t>
            </a:r>
            <a:r>
              <a:rPr b="0" lang="en-US" sz="1300" spc="-1" strike="noStrike">
                <a:latin typeface="Arial"/>
              </a:rPr>
              <a:t> </a:t>
            </a:r>
            <a:r>
              <a:rPr b="1" lang="en-US" sz="1300" spc="-1" strike="noStrike">
                <a:latin typeface="Arial"/>
              </a:rPr>
              <a:t>Measurement of low p</a:t>
            </a:r>
            <a:r>
              <a:rPr b="1" lang="en-US" sz="1300" spc="-1" strike="noStrike" baseline="-8000">
                <a:latin typeface="Arial"/>
              </a:rPr>
              <a:t>T</a:t>
            </a:r>
            <a:r>
              <a:rPr b="1" lang="en-US" sz="1300" spc="-1" strike="noStrike">
                <a:latin typeface="Arial"/>
              </a:rPr>
              <a:t> direct photons with PHENIX</a:t>
            </a:r>
            <a:r>
              <a:rPr b="0" lang="en-US" sz="1300" spc="-1" strike="noStrike">
                <a:latin typeface="Arial"/>
              </a:rPr>
              <a:t> Tues. 15:30 </a:t>
            </a:r>
            <a:r>
              <a:rPr b="1" lang="en-US" sz="1300" spc="-1" strike="noStrike">
                <a:solidFill>
                  <a:srgbClr val="006400"/>
                </a:solidFill>
                <a:latin typeface="Arial"/>
              </a:rPr>
              <a:t>Vassu Doomra (Stony Brook)</a:t>
            </a:r>
            <a:endParaRPr b="0" lang="en-US" sz="13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1" lang="en-US" sz="1300" spc="-1" strike="noStrike">
                <a:solidFill>
                  <a:srgbClr val="dc143c"/>
                </a:solidFill>
                <a:latin typeface="Arial"/>
                <a:hlinkClick r:id="rId4"/>
              </a:rPr>
              <a:t>Talk</a:t>
            </a:r>
            <a:r>
              <a:rPr b="1" lang="en-US" sz="1300" spc="-1" strike="noStrike">
                <a:solidFill>
                  <a:srgbClr val="dc143c"/>
                </a:solidFill>
                <a:latin typeface="Arial"/>
              </a:rPr>
              <a:t> </a:t>
            </a:r>
            <a:r>
              <a:rPr b="1" lang="en-US" sz="1300" spc="-1" strike="noStrike">
                <a:latin typeface="Arial"/>
              </a:rPr>
              <a:t>Measurement of in-medium modification of energy-space structure of jets via and triggered hadrons in Au+Au collisions </a:t>
            </a:r>
            <a:br>
              <a:rPr sz="1300"/>
            </a:br>
            <a:r>
              <a:rPr b="1" lang="en-US" sz="1300" spc="-1" strike="noStrike">
                <a:latin typeface="Arial"/>
              </a:rPr>
              <a:t>at RHIC</a:t>
            </a:r>
            <a:r>
              <a:rPr b="0" lang="en-US" sz="1300" spc="-1" strike="noStrike">
                <a:latin typeface="Arial"/>
              </a:rPr>
              <a:t> Wed. 10:10 </a:t>
            </a:r>
            <a:r>
              <a:rPr b="1" lang="en-US" sz="1300" spc="-1" strike="noStrike">
                <a:solidFill>
                  <a:srgbClr val="006400"/>
                </a:solidFill>
                <a:latin typeface="Arial"/>
              </a:rPr>
              <a:t>Megan Connors (Georgia State)</a:t>
            </a:r>
            <a:endParaRPr b="0" lang="en-US" sz="13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en-US" sz="1300" spc="-1" strike="noStrike">
                <a:solidFill>
                  <a:srgbClr val="0000ff"/>
                </a:solidFill>
                <a:latin typeface="Arial"/>
                <a:hlinkClick r:id="rId5"/>
              </a:rPr>
              <a:t>Poster</a:t>
            </a:r>
            <a:r>
              <a:rPr b="0" lang="en-US" sz="1300" spc="-1" strike="noStrike">
                <a:latin typeface="Arial"/>
              </a:rPr>
              <a:t> </a:t>
            </a:r>
            <a:r>
              <a:rPr b="1" lang="en-US" sz="1300" spc="-1" strike="noStrike">
                <a:latin typeface="Arial"/>
              </a:rPr>
              <a:t>Elliptic flow measurement of J/ψ in PHENIX Run14 Au+Au at √s</a:t>
            </a:r>
            <a:r>
              <a:rPr b="1" lang="en-US" sz="1300" spc="-1" strike="noStrike" baseline="-8000">
                <a:latin typeface="Arial"/>
              </a:rPr>
              <a:t>NN</a:t>
            </a:r>
            <a:r>
              <a:rPr b="1" lang="en-US" sz="1300" spc="-1" strike="noStrike">
                <a:latin typeface="Arial"/>
              </a:rPr>
              <a:t>=200 GeV</a:t>
            </a:r>
            <a:r>
              <a:rPr b="0" lang="en-US" sz="1300" spc="-1" strike="noStrike">
                <a:latin typeface="Arial"/>
              </a:rPr>
              <a:t> Tues. 17:30 </a:t>
            </a:r>
            <a:r>
              <a:rPr b="1" lang="en-US" sz="1300" spc="-1" strike="noStrike">
                <a:solidFill>
                  <a:srgbClr val="006400"/>
                </a:solidFill>
                <a:latin typeface="Arial"/>
              </a:rPr>
              <a:t>Luis Bichon III (Vanderbilt)</a:t>
            </a:r>
            <a:endParaRPr b="0" lang="en-US" sz="1300" spc="-1" strike="noStrike">
              <a:latin typeface="Arial"/>
            </a:endParaRPr>
          </a:p>
          <a:p>
            <a:r>
              <a:rPr b="1" lang="en-US" sz="1300" spc="-1" strike="noStrike">
                <a:solidFill>
                  <a:srgbClr val="0000ff"/>
                </a:solidFill>
                <a:latin typeface="Arial"/>
                <a:hlinkClick r:id="rId6"/>
              </a:rPr>
              <a:t>Poster</a:t>
            </a:r>
            <a:r>
              <a:rPr b="0" lang="en-US" sz="1300" spc="-1" strike="noStrike">
                <a:latin typeface="Arial"/>
              </a:rPr>
              <a:t> </a:t>
            </a:r>
            <a:r>
              <a:rPr b="1" lang="en-US" sz="1300" spc="-1" strike="noStrike">
                <a:latin typeface="Arial"/>
              </a:rPr>
              <a:t>Forward Physics with light vector mesons and π</a:t>
            </a:r>
            <a:r>
              <a:rPr b="1" lang="en-US" sz="1300" spc="-1" strike="noStrike" baseline="33000">
                <a:latin typeface="Arial"/>
              </a:rPr>
              <a:t>0</a:t>
            </a:r>
            <a:r>
              <a:rPr b="1" lang="en-US" sz="1300" spc="-1" strike="noStrike">
                <a:latin typeface="Arial"/>
              </a:rPr>
              <a:t> from the PHENIX Experiment</a:t>
            </a:r>
            <a:r>
              <a:rPr b="0" lang="en-US" sz="1300" spc="-1" strike="noStrike">
                <a:latin typeface="Arial"/>
              </a:rPr>
              <a:t> Tues. 17:30 </a:t>
            </a:r>
            <a:r>
              <a:rPr b="1" lang="en-US" sz="1300" spc="-1" strike="noStrike">
                <a:solidFill>
                  <a:srgbClr val="006400"/>
                </a:solidFill>
                <a:latin typeface="Arial"/>
              </a:rPr>
              <a:t>Uttam Acharya (Georgia State)</a:t>
            </a:r>
            <a:endParaRPr b="0" lang="en-US" sz="1300" spc="-1" strike="noStrike">
              <a:latin typeface="Arial"/>
            </a:endParaRPr>
          </a:p>
          <a:p>
            <a:r>
              <a:rPr b="1" lang="en-US" sz="1300" spc="-1" strike="noStrike">
                <a:solidFill>
                  <a:srgbClr val="0000ff"/>
                </a:solidFill>
                <a:latin typeface="Arial"/>
                <a:hlinkClick r:id="rId7"/>
              </a:rPr>
              <a:t>Poster</a:t>
            </a:r>
            <a:r>
              <a:rPr b="0" lang="en-US" sz="1300" spc="-1" strike="noStrike">
                <a:latin typeface="Arial"/>
              </a:rPr>
              <a:t> </a:t>
            </a:r>
            <a:r>
              <a:rPr b="1" lang="en-US" sz="1300" spc="-1" strike="noStrike">
                <a:latin typeface="Arial"/>
              </a:rPr>
              <a:t>Particle multiplicity dependent Charmonia production in p+p collisions by the PHENIX experiment</a:t>
            </a:r>
            <a:r>
              <a:rPr b="0" lang="en-US" sz="1300" spc="-1" strike="noStrike">
                <a:latin typeface="Arial"/>
              </a:rPr>
              <a:t> Tues. 17:30 </a:t>
            </a:r>
            <a:r>
              <a:rPr b="1" lang="en-US" sz="1300" spc="-1" strike="noStrike">
                <a:solidFill>
                  <a:srgbClr val="006400"/>
                </a:solidFill>
                <a:latin typeface="Arial"/>
              </a:rPr>
              <a:t>JongHo Oh (Pusan National University)</a:t>
            </a:r>
            <a:endParaRPr b="0" lang="en-US" sz="1300" spc="-1" strike="noStrike">
              <a:latin typeface="Arial"/>
            </a:endParaRPr>
          </a:p>
        </p:txBody>
      </p:sp>
      <p:sp>
        <p:nvSpPr>
          <p:cNvPr id="290" name=""/>
          <p:cNvSpPr txBox="1"/>
          <p:nvPr/>
        </p:nvSpPr>
        <p:spPr>
          <a:xfrm>
            <a:off x="5109840" y="522360"/>
            <a:ext cx="5064480" cy="41454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lang="en-US" sz="1300" spc="-1" strike="noStrike">
                <a:solidFill>
                  <a:srgbClr val="0000ff"/>
                </a:solidFill>
                <a:latin typeface="Arial"/>
                <a:hlinkClick r:id="rId8"/>
              </a:rPr>
              <a:t>Poster</a:t>
            </a:r>
            <a:r>
              <a:rPr b="1" lang="en-US" sz="1300" spc="-1" strike="noStrike">
                <a:solidFill>
                  <a:srgbClr val="0000ff"/>
                </a:solidFill>
                <a:latin typeface="Arial"/>
              </a:rPr>
              <a:t> </a:t>
            </a:r>
            <a:r>
              <a:rPr b="1" lang="en-US" sz="1300" spc="-1" strike="noStrike">
                <a:latin typeface="Arial"/>
              </a:rPr>
              <a:t>PHENIX measurements of identified charged hadron production in p+Al,p+Au, and Cu+Au collisions at √s</a:t>
            </a:r>
            <a:r>
              <a:rPr b="1" lang="en-US" sz="1300" spc="-1" strike="noStrike" baseline="-8000">
                <a:latin typeface="Arial"/>
              </a:rPr>
              <a:t>NN</a:t>
            </a:r>
            <a:r>
              <a:rPr b="1" lang="en-US" sz="1300" spc="-1" strike="noStrike">
                <a:latin typeface="Arial"/>
              </a:rPr>
              <a:t> = 200 GeV</a:t>
            </a:r>
            <a:r>
              <a:rPr b="0" lang="en-US" sz="1300" spc="-1" strike="noStrike">
                <a:latin typeface="Arial"/>
              </a:rPr>
              <a:t> Tues. 17:30 </a:t>
            </a:r>
            <a:r>
              <a:rPr b="1" lang="en-US" sz="1300" spc="-1" strike="noStrike">
                <a:solidFill>
                  <a:srgbClr val="006400"/>
                </a:solidFill>
                <a:latin typeface="Arial"/>
              </a:rPr>
              <a:t>Sanghoon Lim (Pusan National University)</a:t>
            </a:r>
            <a:endParaRPr b="0" lang="en-US" sz="1300" spc="-1" strike="noStrike">
              <a:latin typeface="Arial"/>
            </a:endParaRPr>
          </a:p>
          <a:p>
            <a:r>
              <a:rPr b="1" lang="en-US" sz="1300" spc="-1" strike="noStrike">
                <a:solidFill>
                  <a:srgbClr val="0000ff"/>
                </a:solidFill>
                <a:latin typeface="Arial"/>
                <a:ea typeface="Noto Sans CJK SC"/>
                <a:hlinkClick r:id="rId9"/>
              </a:rPr>
              <a:t>Poster</a:t>
            </a:r>
            <a:r>
              <a:rPr b="1" lang="en-US" sz="1300" spc="-1" strike="noStrike">
                <a:solidFill>
                  <a:srgbClr val="0000ff"/>
                </a:solidFill>
                <a:latin typeface="Arial"/>
                <a:ea typeface="Noto Sans CJK SC"/>
              </a:rPr>
              <a:t> </a:t>
            </a:r>
            <a:r>
              <a:rPr b="1" lang="en-US" sz="1300" spc="-1" strike="noStrike">
                <a:latin typeface="Arial"/>
                <a:ea typeface="Noto Sans CJK SC"/>
              </a:rPr>
              <a:t>Systematic study of energy loss in the QGP for various collision systems at PHENIX</a:t>
            </a:r>
            <a:r>
              <a:rPr b="0" lang="en-US" sz="1300" spc="-1" strike="noStrike">
                <a:latin typeface="Arial"/>
                <a:ea typeface="Noto Sans CJK SC"/>
              </a:rPr>
              <a:t> Tues. 17:30 </a:t>
            </a:r>
            <a:r>
              <a:rPr b="1" lang="en-US" sz="1300" spc="-1" strike="noStrike">
                <a:solidFill>
                  <a:srgbClr val="006400"/>
                </a:solidFill>
                <a:latin typeface="Arial"/>
                <a:ea typeface="Noto Sans CJK SC"/>
              </a:rPr>
              <a:t>Takashi Hachiya (Nara Women’s University)</a:t>
            </a:r>
            <a:br>
              <a:rPr sz="1300"/>
            </a:br>
            <a:r>
              <a:rPr b="1" lang="en-US" sz="1300" spc="-1" strike="noStrike">
                <a:solidFill>
                  <a:srgbClr val="0000ff"/>
                </a:solidFill>
                <a:latin typeface="Arial"/>
                <a:ea typeface="Noto Sans CJK SC"/>
                <a:hlinkClick r:id="rId10"/>
              </a:rPr>
              <a:t>Poster</a:t>
            </a:r>
            <a:r>
              <a:rPr b="1" lang="en-US" sz="1300" spc="-1" strike="noStrike">
                <a:solidFill>
                  <a:srgbClr val="0000ff"/>
                </a:solidFill>
                <a:latin typeface="Arial"/>
                <a:ea typeface="Noto Sans CJK SC"/>
              </a:rPr>
              <a:t> </a:t>
            </a:r>
            <a:r>
              <a:rPr b="1" lang="en-US" sz="1300" spc="-1" strike="noStrike">
                <a:solidFill>
                  <a:srgbClr val="000000"/>
                </a:solidFill>
                <a:latin typeface="Arial"/>
                <a:ea typeface="Noto Sans CJK SC"/>
              </a:rPr>
              <a:t>Di-electron continuum in p+p collisions at 200 GeV</a:t>
            </a:r>
            <a:br>
              <a:rPr sz="1300"/>
            </a:br>
            <a:r>
              <a:rPr b="0" lang="en-US" sz="1300" spc="-1" strike="noStrike">
                <a:latin typeface="Arial"/>
              </a:rPr>
              <a:t> Tues. 17:30 </a:t>
            </a:r>
            <a:r>
              <a:rPr b="1" lang="en-US" sz="1300" spc="-1" strike="noStrike">
                <a:solidFill>
                  <a:srgbClr val="006400"/>
                </a:solidFill>
                <a:latin typeface="Arial"/>
              </a:rPr>
              <a:t>Roli Esha (Stony Brook)</a:t>
            </a:r>
            <a:endParaRPr b="0" lang="en-US" sz="1300" spc="-1" strike="noStrike">
              <a:latin typeface="Arial"/>
            </a:endParaRPr>
          </a:p>
          <a:p>
            <a:r>
              <a:rPr b="1" lang="en-US" sz="1300" spc="-1" strike="noStrike">
                <a:solidFill>
                  <a:srgbClr val="0000ff"/>
                </a:solidFill>
                <a:latin typeface="Arial"/>
                <a:ea typeface="Noto Sans CJK SC"/>
                <a:hlinkClick r:id="rId11"/>
              </a:rPr>
              <a:t>Poster</a:t>
            </a:r>
            <a:r>
              <a:rPr b="1" lang="en-US" sz="1300" spc="-1" strike="noStrike">
                <a:solidFill>
                  <a:srgbClr val="0000ff"/>
                </a:solidFill>
                <a:latin typeface="Arial"/>
                <a:ea typeface="Noto Sans CJK SC"/>
              </a:rPr>
              <a:t> </a:t>
            </a:r>
            <a:r>
              <a:rPr b="1" lang="en-US" sz="1300" spc="-1" strike="noStrike">
                <a:solidFill>
                  <a:srgbClr val="000000"/>
                </a:solidFill>
                <a:latin typeface="Arial"/>
                <a:ea typeface="Noto Sans CJK SC"/>
              </a:rPr>
              <a:t>Neutral pion and eta meson production in Au+Au collisions at 200 GeV</a:t>
            </a:r>
            <a:r>
              <a:rPr b="0" lang="en-US" sz="1300" spc="-1" strike="noStrike">
                <a:latin typeface="Arial"/>
                <a:ea typeface="Noto Sans CJK SC"/>
              </a:rPr>
              <a:t> Tues. 17:30 </a:t>
            </a:r>
            <a:r>
              <a:rPr b="1" lang="en-US" sz="1300" spc="-1" strike="noStrike">
                <a:solidFill>
                  <a:srgbClr val="006400"/>
                </a:solidFill>
                <a:latin typeface="Arial"/>
                <a:ea typeface="Noto Sans CJK SC"/>
              </a:rPr>
              <a:t>Dading Chen(Stony Brook)</a:t>
            </a:r>
            <a:br>
              <a:rPr sz="1300"/>
            </a:br>
            <a:r>
              <a:rPr b="1" lang="en-US" sz="1300" spc="-1" strike="noStrike">
                <a:solidFill>
                  <a:srgbClr val="0000ff"/>
                </a:solidFill>
                <a:latin typeface="Arial"/>
                <a:hlinkClick r:id="rId12"/>
              </a:rPr>
              <a:t>Poster</a:t>
            </a:r>
            <a:r>
              <a:rPr b="1" lang="en-US" sz="1300" spc="-1" strike="noStrike">
                <a:solidFill>
                  <a:srgbClr val="0000ff"/>
                </a:solidFill>
                <a:latin typeface="Arial"/>
              </a:rPr>
              <a:t> </a:t>
            </a:r>
            <a:r>
              <a:rPr b="1" lang="en-US" sz="1300" spc="-1" strike="noStrike">
                <a:latin typeface="Arial"/>
              </a:rPr>
              <a:t>Measurement of neutral pions and direct photons in </a:t>
            </a:r>
            <a:r>
              <a:rPr b="1" lang="en-US" sz="1300" spc="-1" strike="noStrike" baseline="33000">
                <a:latin typeface="Arial"/>
              </a:rPr>
              <a:t>3</a:t>
            </a:r>
            <a:r>
              <a:rPr b="1" lang="en-US" sz="1300" spc="-1" strike="noStrike">
                <a:latin typeface="Arial"/>
              </a:rPr>
              <a:t>He+Au collisions</a:t>
            </a:r>
            <a:r>
              <a:rPr b="0" lang="en-US" sz="1300" spc="-1" strike="noStrike">
                <a:latin typeface="Arial"/>
              </a:rPr>
              <a:t> Tues. 17:30 </a:t>
            </a:r>
            <a:r>
              <a:rPr b="1" lang="en-US" sz="1300" spc="-1" strike="noStrike">
                <a:solidFill>
                  <a:srgbClr val="006400"/>
                </a:solidFill>
                <a:latin typeface="Arial"/>
              </a:rPr>
              <a:t>Daniel Firak (Stony Brook)</a:t>
            </a:r>
            <a:endParaRPr b="0" lang="en-US" sz="13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1" lang="en-US" sz="1300" spc="-1" strike="noStrike">
                <a:solidFill>
                  <a:srgbClr val="0000ff"/>
                </a:solidFill>
                <a:latin typeface="Arial"/>
              </a:rPr>
              <a:t>Poster</a:t>
            </a:r>
            <a:r>
              <a:rPr b="1" lang="en-US" sz="1300" spc="-1" strike="noStrike">
                <a:solidFill>
                  <a:srgbClr val="c9211e"/>
                </a:solidFill>
                <a:latin typeface="Arial"/>
              </a:rPr>
              <a:t> </a:t>
            </a:r>
            <a:r>
              <a:rPr b="1" lang="en-US" sz="1300" spc="-1" strike="noStrike">
                <a:solidFill>
                  <a:srgbClr val="000000"/>
                </a:solidFill>
                <a:latin typeface="Arial"/>
              </a:rPr>
              <a:t>PHENIX Measurements of Azimuthal Anisotropy of Light and Heavy Flavor Hadrons in Au+Au Collisions at Forward Rapidity</a:t>
            </a:r>
            <a:r>
              <a:rPr b="0" lang="en-US" sz="1300" spc="-1" strike="noStrike">
                <a:latin typeface="Arial"/>
              </a:rPr>
              <a:t>  Tues. 17:30 </a:t>
            </a:r>
            <a:r>
              <a:rPr b="1" lang="en-US" sz="1300" spc="-1" strike="noStrike">
                <a:solidFill>
                  <a:srgbClr val="006400"/>
                </a:solidFill>
                <a:latin typeface="Arial"/>
              </a:rPr>
              <a:t>Brandon Blankenship (Vanderbilt)</a:t>
            </a:r>
            <a:endParaRPr b="0" lang="en-US" sz="13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1" lang="en-US" sz="1300" spc="-1" strike="noStrike">
                <a:solidFill>
                  <a:srgbClr val="0000ff"/>
                </a:solidFill>
                <a:latin typeface="Arial"/>
                <a:ea typeface="Noto Sans CJK SC"/>
                <a:hlinkClick r:id="rId13"/>
              </a:rPr>
              <a:t>Poster</a:t>
            </a:r>
            <a:r>
              <a:rPr b="1" lang="en-US" sz="1300" spc="-1" strike="noStrike">
                <a:solidFill>
                  <a:srgbClr val="006400"/>
                </a:solidFill>
                <a:latin typeface="Arial"/>
                <a:ea typeface="Noto Sans CJK SC"/>
              </a:rPr>
              <a:t> </a:t>
            </a:r>
            <a:r>
              <a:rPr b="1" lang="en-US" sz="1300" spc="-1" strike="noStrike">
                <a:solidFill>
                  <a:srgbClr val="000000"/>
                </a:solidFill>
                <a:latin typeface="Arial"/>
                <a:ea typeface="Noto Sans CJK SC"/>
              </a:rPr>
              <a:t>The study of  with a new double-differential event categorization using multiplicity and spectator neutrons in PHENIX</a:t>
            </a:r>
            <a:r>
              <a:rPr b="0" lang="en-US" sz="1300" spc="-1" strike="noStrike">
                <a:solidFill>
                  <a:srgbClr val="006400"/>
                </a:solidFill>
                <a:latin typeface="Arial"/>
                <a:ea typeface="Noto Sans CJK SC"/>
              </a:rPr>
              <a:t> </a:t>
            </a:r>
            <a:r>
              <a:rPr b="0" lang="en-US" sz="1300" spc="-1" strike="noStrike">
                <a:solidFill>
                  <a:srgbClr val="000000"/>
                </a:solidFill>
                <a:latin typeface="Arial"/>
                <a:ea typeface="Noto Sans CJK SC"/>
              </a:rPr>
              <a:t>Tues. 17:30 </a:t>
            </a:r>
            <a:r>
              <a:rPr b="1" lang="en-US" sz="1300" spc="-1" strike="noStrike">
                <a:solidFill>
                  <a:srgbClr val="006400"/>
                </a:solidFill>
                <a:latin typeface="Arial"/>
                <a:ea typeface="Noto Sans CJK SC"/>
              </a:rPr>
              <a:t>Maya Shimomura (Nara Women’s University)</a:t>
            </a:r>
            <a:endParaRPr b="0" lang="en-US" sz="13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US" sz="1300" spc="-1" strike="noStrike">
              <a:latin typeface="Arial"/>
            </a:endParaRPr>
          </a:p>
          <a:p>
            <a:endParaRPr b="0" lang="en-US" sz="13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1" name=""/>
          <p:cNvGrpSpPr/>
          <p:nvPr/>
        </p:nvGrpSpPr>
        <p:grpSpPr>
          <a:xfrm>
            <a:off x="2775960" y="2038320"/>
            <a:ext cx="4488840" cy="1485360"/>
            <a:chOff x="2775960" y="2038320"/>
            <a:chExt cx="4488840" cy="1485360"/>
          </a:xfrm>
        </p:grpSpPr>
        <p:grpSp>
          <p:nvGrpSpPr>
            <p:cNvPr id="292" name=""/>
            <p:cNvGrpSpPr/>
            <p:nvPr/>
          </p:nvGrpSpPr>
          <p:grpSpPr>
            <a:xfrm>
              <a:off x="2775960" y="2038320"/>
              <a:ext cx="4488840" cy="457560"/>
              <a:chOff x="2775960" y="2038320"/>
              <a:chExt cx="4488840" cy="457560"/>
            </a:xfrm>
          </p:grpSpPr>
          <p:sp>
            <p:nvSpPr>
              <p:cNvPr id="293" name=""/>
              <p:cNvSpPr/>
              <p:nvPr/>
            </p:nvSpPr>
            <p:spPr>
              <a:xfrm>
                <a:off x="6807600" y="2038320"/>
                <a:ext cx="457200" cy="457200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294" name=""/>
              <p:cNvSpPr/>
              <p:nvPr/>
            </p:nvSpPr>
            <p:spPr>
              <a:xfrm>
                <a:off x="3221280" y="2283840"/>
                <a:ext cx="1723320" cy="0"/>
              </a:xfrm>
              <a:prstGeom prst="line">
                <a:avLst/>
              </a:prstGeom>
              <a:ln w="76320">
                <a:solidFill>
                  <a:srgbClr val="0000ff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295" name=""/>
              <p:cNvSpPr/>
              <p:nvPr/>
            </p:nvSpPr>
            <p:spPr>
              <a:xfrm flipH="1">
                <a:off x="5118120" y="2283840"/>
                <a:ext cx="1723320" cy="0"/>
              </a:xfrm>
              <a:prstGeom prst="line">
                <a:avLst/>
              </a:prstGeom>
              <a:ln w="76320">
                <a:solidFill>
                  <a:srgbClr val="0000ff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296" name=""/>
              <p:cNvSpPr/>
              <p:nvPr/>
            </p:nvSpPr>
            <p:spPr>
              <a:xfrm>
                <a:off x="2775960" y="2038680"/>
                <a:ext cx="457200" cy="457200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sp>
          <p:nvSpPr>
            <p:cNvPr id="297" name=""/>
            <p:cNvSpPr txBox="1"/>
            <p:nvPr/>
          </p:nvSpPr>
          <p:spPr>
            <a:xfrm>
              <a:off x="4348440" y="2639880"/>
              <a:ext cx="2415600" cy="883800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rIns="90000" tIns="45000" bIns="45000" anchor="t">
              <a:noAutofit/>
            </a:bodyPr>
            <a:p>
              <a:r>
                <a:rPr b="1" lang="en-US" sz="5000" spc="-1" strike="noStrike">
                  <a:solidFill>
                    <a:srgbClr val="0000ff"/>
                  </a:solidFill>
                  <a:latin typeface="Arial"/>
                </a:rPr>
                <a:t>p+p</a:t>
              </a:r>
              <a:endParaRPr b="0" lang="en-US" sz="5000" spc="-1" strike="noStrike"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PlaceHolder 1"/>
          <p:cNvSpPr>
            <a:spLocks noGrp="1"/>
          </p:cNvSpPr>
          <p:nvPr>
            <p:ph type="title"/>
          </p:nvPr>
        </p:nvSpPr>
        <p:spPr>
          <a:xfrm>
            <a:off x="504000" y="-720"/>
            <a:ext cx="9071640" cy="625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en-US" sz="4400" spc="-1" strike="noStrike">
                <a:latin typeface="Arial"/>
              </a:rPr>
              <a:t>J/ψ yield in p+p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299" name="PlaceHolder 2"/>
          <p:cNvSpPr>
            <a:spLocks noGrp="1"/>
          </p:cNvSpPr>
          <p:nvPr>
            <p:ph/>
          </p:nvPr>
        </p:nvSpPr>
        <p:spPr>
          <a:xfrm>
            <a:off x="-54360" y="4377600"/>
            <a:ext cx="10148760" cy="1371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9000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J/ψ yield exhibits large dependence on local track multiplicity</a:t>
            </a:r>
            <a:endParaRPr b="0" lang="en-US" sz="3200" spc="-1" strike="noStrike"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Often attributed to multi-parton interactions</a:t>
            </a:r>
            <a:endParaRPr b="0" lang="en-US" sz="3200" spc="-1" strike="noStrike">
              <a:latin typeface="Arial"/>
            </a:endParaRPr>
          </a:p>
        </p:txBody>
      </p:sp>
      <p:pic>
        <p:nvPicPr>
          <p:cNvPr id="300" name="" descr=""/>
          <p:cNvPicPr/>
          <p:nvPr/>
        </p:nvPicPr>
        <p:blipFill>
          <a:blip r:embed="rId1"/>
          <a:stretch/>
        </p:blipFill>
        <p:spPr>
          <a:xfrm>
            <a:off x="991080" y="748800"/>
            <a:ext cx="7882200" cy="3657600"/>
          </a:xfrm>
          <a:prstGeom prst="rect">
            <a:avLst/>
          </a:prstGeom>
          <a:ln w="0">
            <a:noFill/>
          </a:ln>
        </p:spPr>
      </p:pic>
      <p:grpSp>
        <p:nvGrpSpPr>
          <p:cNvPr id="301" name=""/>
          <p:cNvGrpSpPr/>
          <p:nvPr/>
        </p:nvGrpSpPr>
        <p:grpSpPr>
          <a:xfrm>
            <a:off x="142200" y="226080"/>
            <a:ext cx="595080" cy="443520"/>
            <a:chOff x="142200" y="226080"/>
            <a:chExt cx="595080" cy="443520"/>
          </a:xfrm>
        </p:grpSpPr>
        <p:grpSp>
          <p:nvGrpSpPr>
            <p:cNvPr id="302" name=""/>
            <p:cNvGrpSpPr/>
            <p:nvPr/>
          </p:nvGrpSpPr>
          <p:grpSpPr>
            <a:xfrm>
              <a:off x="144360" y="226080"/>
              <a:ext cx="559800" cy="91800"/>
              <a:chOff x="144360" y="226080"/>
              <a:chExt cx="559800" cy="91800"/>
            </a:xfrm>
          </p:grpSpPr>
          <p:sp>
            <p:nvSpPr>
              <p:cNvPr id="303" name=""/>
              <p:cNvSpPr/>
              <p:nvPr/>
            </p:nvSpPr>
            <p:spPr>
              <a:xfrm>
                <a:off x="144360" y="226080"/>
                <a:ext cx="91440" cy="91440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304" name=""/>
              <p:cNvSpPr/>
              <p:nvPr/>
            </p:nvSpPr>
            <p:spPr>
              <a:xfrm>
                <a:off x="612720" y="226440"/>
                <a:ext cx="91440" cy="91440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305" name=""/>
              <p:cNvSpPr/>
              <p:nvPr/>
            </p:nvSpPr>
            <p:spPr>
              <a:xfrm>
                <a:off x="180360" y="274680"/>
                <a:ext cx="228600" cy="0"/>
              </a:xfrm>
              <a:prstGeom prst="line">
                <a:avLst/>
              </a:prstGeom>
              <a:ln w="0">
                <a:solidFill>
                  <a:srgbClr val="0000ff"/>
                </a:solidFill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306" name=""/>
              <p:cNvSpPr/>
              <p:nvPr/>
            </p:nvSpPr>
            <p:spPr>
              <a:xfrm flipH="1">
                <a:off x="432000" y="274680"/>
                <a:ext cx="228600" cy="0"/>
              </a:xfrm>
              <a:prstGeom prst="line">
                <a:avLst/>
              </a:prstGeom>
              <a:ln w="0">
                <a:solidFill>
                  <a:srgbClr val="0000ff"/>
                </a:solidFill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sp>
          <p:nvSpPr>
            <p:cNvPr id="307" name=""/>
            <p:cNvSpPr txBox="1"/>
            <p:nvPr/>
          </p:nvSpPr>
          <p:spPr>
            <a:xfrm>
              <a:off x="142200" y="323280"/>
              <a:ext cx="595080" cy="346320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rIns="90000" tIns="45000" bIns="45000" anchor="t">
              <a:noAutofit/>
            </a:bodyPr>
            <a:p>
              <a:r>
                <a:rPr b="1" lang="en-US" sz="1800" spc="-1" strike="noStrike">
                  <a:solidFill>
                    <a:srgbClr val="0000ff"/>
                  </a:solidFill>
                  <a:latin typeface="Arial"/>
                </a:rPr>
                <a:t>p+p</a:t>
              </a:r>
              <a:endParaRPr b="0" lang="en-US" sz="1800" spc="-1" strike="noStrike">
                <a:latin typeface="Arial"/>
              </a:endParaRPr>
            </a:p>
          </p:txBody>
        </p:sp>
      </p:grpSp>
      <p:grpSp>
        <p:nvGrpSpPr>
          <p:cNvPr id="308" name=""/>
          <p:cNvGrpSpPr/>
          <p:nvPr/>
        </p:nvGrpSpPr>
        <p:grpSpPr>
          <a:xfrm>
            <a:off x="5118840" y="718560"/>
            <a:ext cx="346320" cy="1487520"/>
            <a:chOff x="5118840" y="718560"/>
            <a:chExt cx="346320" cy="1487520"/>
          </a:xfrm>
        </p:grpSpPr>
        <mc:AlternateContent>
          <mc:Choice xmlns:a14="http://schemas.microsoft.com/office/drawing/2010/main" Requires="a14">
            <p:sp>
              <p:nvSpPr>
                <p:cNvPr id="309" name=""/>
                <p:cNvSpPr txBox="1"/>
                <p:nvPr/>
              </p:nvSpPr>
              <p:spPr>
                <a:xfrm rot="16200000">
                  <a:off x="4653360" y="1204560"/>
                  <a:ext cx="1258920" cy="286920"/>
                </a:xfrm>
                <a:prstGeom prst="rect">
                  <a:avLst/>
                </a:prstGeom>
              </p:spPr>
              <p:txBody>
                <a:bodyPr/>
                <a:p>
                  <a14:m>
                    <m:oMath xmlns:m="http://schemas.openxmlformats.org/officeDocument/2006/math">
                      <m:f>
                        <m:fPr>
                          <m:type m:val="lin"/>
                        </m:fPr>
                        <m:num>
                          <m:sSub>
                            <m:e>
                              <m:r>
                                <m:t xml:space="preserve">N</m:t>
                              </m:r>
                            </m:e>
                            <m:sub>
                              <m:f>
                                <m:fPr>
                                  <m:type m:val="lin"/>
                                </m:fPr>
                                <m:num>
                                  <m:r>
                                    <m:t xml:space="preserve">J</m:t>
                                  </m:r>
                                </m:num>
                                <m:den>
                                  <m:r>
                                    <m:t xml:space="preserve">Ψ</m:t>
                                  </m:r>
                                </m:den>
                              </m:f>
                            </m:sub>
                          </m:sSub>
                        </m:num>
                        <m:den>
                          <m:d>
                            <m:dPr>
                              <m:begChr m:val="⟨"/>
                              <m:endChr m:val="⟩"/>
                            </m:dPr>
                            <m:e>
                              <m:sSub>
                                <m:e>
                                  <m:r>
                                    <m:t xml:space="preserve">N</m:t>
                                  </m:r>
                                </m:e>
                                <m:sub>
                                  <m:f>
                                    <m:fPr>
                                      <m:type m:val="lin"/>
                                    </m:fPr>
                                    <m:num>
                                      <m:r>
                                        <m:t xml:space="preserve">J</m:t>
                                      </m:r>
                                    </m:num>
                                    <m:den>
                                      <m:r>
                                        <m:t xml:space="preserve">Ψ</m:t>
                                      </m:r>
                                    </m:den>
                                  </m:f>
                                </m:sub>
                              </m:sSub>
                            </m:e>
                          </m:d>
                        </m:den>
                      </m:f>
                    </m:oMath>
                  </a14:m>
                </a:p>
              </p:txBody>
            </p:sp>
          </mc:Choice>
          <mc:Fallback/>
        </mc:AlternateContent>
        <p:sp>
          <p:nvSpPr>
            <p:cNvPr id="310" name=""/>
            <p:cNvSpPr txBox="1"/>
            <p:nvPr/>
          </p:nvSpPr>
          <p:spPr>
            <a:xfrm rot="16200000">
              <a:off x="5134320" y="1875240"/>
              <a:ext cx="315000" cy="346320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rIns="90000" tIns="45000" bIns="45000" anchor="t">
              <a:noAutofit/>
            </a:bodyPr>
            <a:p>
              <a:r>
                <a:rPr b="0" lang="en-US" sz="1800" spc="-1" strike="noStrike">
                  <a:latin typeface="Arial"/>
                </a:rPr>
                <a:t>=</a:t>
              </a:r>
              <a:endParaRPr b="0" lang="en-US" sz="1800" spc="-1" strike="noStrike">
                <a:latin typeface="Arial"/>
              </a:endParaRPr>
            </a:p>
          </p:txBody>
        </p:sp>
      </p:grpSp>
      <p:sp>
        <p:nvSpPr>
          <p:cNvPr id="311" name=""/>
          <p:cNvSpPr txBox="1"/>
          <p:nvPr/>
        </p:nvSpPr>
        <p:spPr>
          <a:xfrm>
            <a:off x="6902280" y="3355200"/>
            <a:ext cx="1077120" cy="542520"/>
          </a:xfrm>
          <a:prstGeom prst="rect">
            <a:avLst/>
          </a:prstGeom>
          <a:solidFill>
            <a:srgbClr val="ffff00"/>
          </a:solidFill>
          <a:ln w="29160">
            <a:solidFill>
              <a:srgbClr val="000000"/>
            </a:solidFill>
            <a:round/>
          </a:ln>
        </p:spPr>
        <p:txBody>
          <a:bodyPr lIns="104400" rIns="104400" tIns="59400" bIns="59400" anchor="t">
            <a:noAutofit/>
          </a:bodyPr>
          <a:p>
            <a:pPr algn="ctr">
              <a:buNone/>
            </a:pPr>
            <a:r>
              <a:rPr b="1" lang="en-US" sz="1500" spc="-1" strike="noStrike">
                <a:solidFill>
                  <a:srgbClr val="000000"/>
                </a:solidFill>
                <a:latin typeface="Arial"/>
              </a:rPr>
              <a:t>New for QM 2023</a:t>
            </a:r>
            <a:endParaRPr b="0" lang="en-US" sz="1500" spc="-1" strike="noStrike">
              <a:latin typeface="Arial"/>
            </a:endParaRPr>
          </a:p>
        </p:txBody>
      </p:sp>
      <p:sp>
        <p:nvSpPr>
          <p:cNvPr id="312" name=""/>
          <p:cNvSpPr txBox="1"/>
          <p:nvPr/>
        </p:nvSpPr>
        <p:spPr>
          <a:xfrm>
            <a:off x="6092280" y="639360"/>
            <a:ext cx="2499120" cy="275040"/>
          </a:xfrm>
          <a:prstGeom prst="rect">
            <a:avLst/>
          </a:prstGeom>
          <a:solidFill>
            <a:srgbClr val="f0e68c"/>
          </a:solidFill>
          <a:ln w="0">
            <a:noFill/>
          </a:ln>
        </p:spPr>
        <p:txBody>
          <a:bodyPr lIns="90000" rIns="90000" tIns="45000" bIns="45000" anchor="t">
            <a:noAutofit/>
          </a:bodyPr>
          <a:p>
            <a:pPr algn="ctr">
              <a:buNone/>
            </a:pPr>
            <a:r>
              <a:rPr b="1" lang="en-US" sz="1300" spc="-1" strike="noStrike">
                <a:solidFill>
                  <a:srgbClr val="dc143c"/>
                </a:solidFill>
                <a:latin typeface="Arial"/>
                <a:hlinkClick r:id="rId2"/>
              </a:rPr>
              <a:t>Talk</a:t>
            </a:r>
            <a:r>
              <a:rPr b="1" lang="en-US" sz="1300" spc="-1" strike="noStrike">
                <a:solidFill>
                  <a:srgbClr val="dc143c"/>
                </a:solidFill>
                <a:latin typeface="Arial"/>
              </a:rPr>
              <a:t> </a:t>
            </a:r>
            <a:r>
              <a:rPr b="0" lang="en-US" sz="1300" spc="-1" strike="noStrike">
                <a:latin typeface="Arial"/>
              </a:rPr>
              <a:t>Tues. 11:00 </a:t>
            </a:r>
            <a:r>
              <a:rPr b="1" lang="en-US" sz="1300" spc="-1" strike="noStrike">
                <a:latin typeface="Arial"/>
              </a:rPr>
              <a:t>Krista Smith</a:t>
            </a:r>
            <a:endParaRPr b="0" lang="en-US" sz="1300" spc="-1" strike="noStrike">
              <a:latin typeface="Arial"/>
            </a:endParaRPr>
          </a:p>
        </p:txBody>
      </p:sp>
      <p:sp>
        <p:nvSpPr>
          <p:cNvPr id="313" name=""/>
          <p:cNvSpPr txBox="1"/>
          <p:nvPr/>
        </p:nvSpPr>
        <p:spPr>
          <a:xfrm>
            <a:off x="8892000" y="2055600"/>
            <a:ext cx="1215000" cy="459000"/>
          </a:xfrm>
          <a:prstGeom prst="rect">
            <a:avLst/>
          </a:prstGeom>
          <a:solidFill>
            <a:srgbClr val="f0e68c"/>
          </a:solidFill>
          <a:ln w="0">
            <a:noFill/>
          </a:ln>
        </p:spPr>
        <p:txBody>
          <a:bodyPr lIns="90000" rIns="90000" tIns="45000" bIns="45000" anchor="t">
            <a:noAutofit/>
          </a:bodyPr>
          <a:p>
            <a:pPr algn="ctr">
              <a:buNone/>
            </a:pPr>
            <a:r>
              <a:rPr b="1" lang="en-US" sz="1300" spc="-1" strike="noStrike">
                <a:solidFill>
                  <a:srgbClr val="0000ff"/>
                </a:solidFill>
                <a:latin typeface="Arial"/>
                <a:hlinkClick r:id="rId3"/>
              </a:rPr>
              <a:t>Poster</a:t>
            </a:r>
            <a:r>
              <a:rPr b="1" lang="en-US" sz="1300" spc="-1" strike="noStrike">
                <a:latin typeface="Arial"/>
              </a:rPr>
              <a:t> JongHo Oh</a:t>
            </a:r>
            <a:endParaRPr b="0" lang="en-US" sz="13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PlaceHolder 1"/>
          <p:cNvSpPr>
            <a:spLocks noGrp="1"/>
          </p:cNvSpPr>
          <p:nvPr>
            <p:ph type="title"/>
          </p:nvPr>
        </p:nvSpPr>
        <p:spPr>
          <a:xfrm>
            <a:off x="504000" y="-16992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en-US" sz="4400" spc="-1" strike="noStrike">
                <a:latin typeface="Arial"/>
              </a:rPr>
              <a:t>J/ψ yield in p+p</a:t>
            </a:r>
            <a:endParaRPr b="0" lang="en-US" sz="4400" spc="-1" strike="noStrike">
              <a:latin typeface="Arial"/>
            </a:endParaRPr>
          </a:p>
        </p:txBody>
      </p:sp>
      <p:pic>
        <p:nvPicPr>
          <p:cNvPr id="315" name="" descr=""/>
          <p:cNvPicPr/>
          <p:nvPr/>
        </p:nvPicPr>
        <p:blipFill>
          <a:blip r:embed="rId1"/>
          <a:stretch/>
        </p:blipFill>
        <p:spPr>
          <a:xfrm>
            <a:off x="468000" y="572760"/>
            <a:ext cx="9144000" cy="3776400"/>
          </a:xfrm>
          <a:prstGeom prst="rect">
            <a:avLst/>
          </a:prstGeom>
          <a:ln w="0">
            <a:noFill/>
          </a:ln>
        </p:spPr>
      </p:pic>
      <p:sp>
        <p:nvSpPr>
          <p:cNvPr id="316" name="PlaceHolder 2"/>
          <p:cNvSpPr>
            <a:spLocks noGrp="1"/>
          </p:cNvSpPr>
          <p:nvPr>
            <p:ph/>
          </p:nvPr>
        </p:nvSpPr>
        <p:spPr>
          <a:xfrm>
            <a:off x="216360" y="3922200"/>
            <a:ext cx="9071640" cy="1443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57000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J/ψ yield vs multiplicity significantly reduced when</a:t>
            </a:r>
            <a:br>
              <a:rPr sz="3200"/>
            </a:br>
            <a:r>
              <a:rPr b="0" lang="en-US" sz="3200" spc="-1" strike="noStrike">
                <a:latin typeface="Arial"/>
              </a:rPr>
              <a:t>Looking at J/ψ and multiplicity in separate rapidity</a:t>
            </a:r>
            <a:br>
              <a:rPr sz="3200"/>
            </a:br>
            <a:r>
              <a:rPr b="0" lang="en-US" sz="3200" spc="-1" strike="noStrike">
                <a:latin typeface="Arial"/>
              </a:rPr>
              <a:t> windows</a:t>
            </a:r>
            <a:endParaRPr b="0" lang="en-US" sz="32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Looking at J/ψ and multiplicity in the same rapidity window but removing the μ+ μ− from the multiplicity</a:t>
            </a:r>
            <a:endParaRPr b="0" lang="en-US" sz="2400" spc="-1" strike="noStrike"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Implications for MPI picture</a:t>
            </a:r>
            <a:endParaRPr b="0" lang="en-US" sz="3200" spc="-1" strike="noStrike">
              <a:latin typeface="Arial"/>
            </a:endParaRPr>
          </a:p>
        </p:txBody>
      </p:sp>
      <p:grpSp>
        <p:nvGrpSpPr>
          <p:cNvPr id="317" name=""/>
          <p:cNvGrpSpPr/>
          <p:nvPr/>
        </p:nvGrpSpPr>
        <p:grpSpPr>
          <a:xfrm>
            <a:off x="5658840" y="466560"/>
            <a:ext cx="346320" cy="1487520"/>
            <a:chOff x="5658840" y="466560"/>
            <a:chExt cx="346320" cy="1487520"/>
          </a:xfrm>
        </p:grpSpPr>
        <mc:AlternateContent>
          <mc:Choice xmlns:a14="http://schemas.microsoft.com/office/drawing/2010/main" Requires="a14">
            <p:sp>
              <p:nvSpPr>
                <p:cNvPr id="318" name=""/>
                <p:cNvSpPr txBox="1"/>
                <p:nvPr/>
              </p:nvSpPr>
              <p:spPr>
                <a:xfrm rot="16200000">
                  <a:off x="5193360" y="952560"/>
                  <a:ext cx="1258920" cy="286920"/>
                </a:xfrm>
                <a:prstGeom prst="rect">
                  <a:avLst/>
                </a:prstGeom>
              </p:spPr>
              <p:txBody>
                <a:bodyPr/>
                <a:p>
                  <a14:m>
                    <m:oMath xmlns:m="http://schemas.openxmlformats.org/officeDocument/2006/math">
                      <m:f>
                        <m:fPr>
                          <m:type m:val="lin"/>
                        </m:fPr>
                        <m:num>
                          <m:sSub>
                            <m:e>
                              <m:r>
                                <m:t xml:space="preserve">N</m:t>
                              </m:r>
                            </m:e>
                            <m:sub>
                              <m:f>
                                <m:fPr>
                                  <m:type m:val="lin"/>
                                </m:fPr>
                                <m:num>
                                  <m:r>
                                    <m:t xml:space="preserve">J</m:t>
                                  </m:r>
                                </m:num>
                                <m:den>
                                  <m:r>
                                    <m:t xml:space="preserve">Ψ</m:t>
                                  </m:r>
                                </m:den>
                              </m:f>
                            </m:sub>
                          </m:sSub>
                        </m:num>
                        <m:den>
                          <m:d>
                            <m:dPr>
                              <m:begChr m:val="⟨"/>
                              <m:endChr m:val="⟩"/>
                            </m:dPr>
                            <m:e>
                              <m:sSub>
                                <m:e>
                                  <m:r>
                                    <m:t xml:space="preserve">N</m:t>
                                  </m:r>
                                </m:e>
                                <m:sub>
                                  <m:f>
                                    <m:fPr>
                                      <m:type m:val="lin"/>
                                    </m:fPr>
                                    <m:num>
                                      <m:r>
                                        <m:t xml:space="preserve">J</m:t>
                                      </m:r>
                                    </m:num>
                                    <m:den>
                                      <m:r>
                                        <m:t xml:space="preserve">Ψ</m:t>
                                      </m:r>
                                    </m:den>
                                  </m:f>
                                </m:sub>
                              </m:sSub>
                            </m:e>
                          </m:d>
                        </m:den>
                      </m:f>
                    </m:oMath>
                  </a14:m>
                </a:p>
              </p:txBody>
            </p:sp>
          </mc:Choice>
          <mc:Fallback/>
        </mc:AlternateContent>
        <p:sp>
          <p:nvSpPr>
            <p:cNvPr id="319" name=""/>
            <p:cNvSpPr txBox="1"/>
            <p:nvPr/>
          </p:nvSpPr>
          <p:spPr>
            <a:xfrm rot="16200000">
              <a:off x="5674320" y="1623240"/>
              <a:ext cx="315000" cy="346320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rIns="90000" tIns="45000" bIns="45000" anchor="t">
              <a:noAutofit/>
            </a:bodyPr>
            <a:p>
              <a:r>
                <a:rPr b="0" lang="en-US" sz="1800" spc="-1" strike="noStrike">
                  <a:latin typeface="Arial"/>
                </a:rPr>
                <a:t>=</a:t>
              </a:r>
              <a:endParaRPr b="0" lang="en-US" sz="1800" spc="-1" strike="noStrike">
                <a:latin typeface="Arial"/>
              </a:endParaRPr>
            </a:p>
          </p:txBody>
        </p:sp>
      </p:grpSp>
      <p:grpSp>
        <p:nvGrpSpPr>
          <p:cNvPr id="320" name=""/>
          <p:cNvGrpSpPr/>
          <p:nvPr/>
        </p:nvGrpSpPr>
        <p:grpSpPr>
          <a:xfrm>
            <a:off x="142560" y="223560"/>
            <a:ext cx="595080" cy="443520"/>
            <a:chOff x="142560" y="223560"/>
            <a:chExt cx="595080" cy="443520"/>
          </a:xfrm>
        </p:grpSpPr>
        <p:grpSp>
          <p:nvGrpSpPr>
            <p:cNvPr id="321" name=""/>
            <p:cNvGrpSpPr/>
            <p:nvPr/>
          </p:nvGrpSpPr>
          <p:grpSpPr>
            <a:xfrm>
              <a:off x="144720" y="223560"/>
              <a:ext cx="559800" cy="91800"/>
              <a:chOff x="144720" y="223560"/>
              <a:chExt cx="559800" cy="91800"/>
            </a:xfrm>
          </p:grpSpPr>
          <p:sp>
            <p:nvSpPr>
              <p:cNvPr id="322" name=""/>
              <p:cNvSpPr/>
              <p:nvPr/>
            </p:nvSpPr>
            <p:spPr>
              <a:xfrm>
                <a:off x="144720" y="223560"/>
                <a:ext cx="91440" cy="91440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323" name=""/>
              <p:cNvSpPr/>
              <p:nvPr/>
            </p:nvSpPr>
            <p:spPr>
              <a:xfrm>
                <a:off x="613080" y="223920"/>
                <a:ext cx="91440" cy="91440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324" name=""/>
              <p:cNvSpPr/>
              <p:nvPr/>
            </p:nvSpPr>
            <p:spPr>
              <a:xfrm>
                <a:off x="180720" y="272160"/>
                <a:ext cx="228600" cy="0"/>
              </a:xfrm>
              <a:prstGeom prst="line">
                <a:avLst/>
              </a:prstGeom>
              <a:ln w="0">
                <a:solidFill>
                  <a:srgbClr val="0000ff"/>
                </a:solidFill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325" name=""/>
              <p:cNvSpPr/>
              <p:nvPr/>
            </p:nvSpPr>
            <p:spPr>
              <a:xfrm flipH="1">
                <a:off x="432360" y="272160"/>
                <a:ext cx="228600" cy="0"/>
              </a:xfrm>
              <a:prstGeom prst="line">
                <a:avLst/>
              </a:prstGeom>
              <a:ln w="0">
                <a:solidFill>
                  <a:srgbClr val="0000ff"/>
                </a:solidFill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sp>
          <p:nvSpPr>
            <p:cNvPr id="326" name=""/>
            <p:cNvSpPr txBox="1"/>
            <p:nvPr/>
          </p:nvSpPr>
          <p:spPr>
            <a:xfrm>
              <a:off x="142560" y="320760"/>
              <a:ext cx="595080" cy="346320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rIns="90000" tIns="45000" bIns="45000" anchor="t">
              <a:noAutofit/>
            </a:bodyPr>
            <a:p>
              <a:r>
                <a:rPr b="1" lang="en-US" sz="1800" spc="-1" strike="noStrike">
                  <a:solidFill>
                    <a:srgbClr val="0000ff"/>
                  </a:solidFill>
                  <a:latin typeface="Arial"/>
                </a:rPr>
                <a:t>p+p</a:t>
              </a:r>
              <a:endParaRPr b="0" lang="en-US" sz="1800" spc="-1" strike="noStrike">
                <a:latin typeface="Arial"/>
              </a:endParaRPr>
            </a:p>
          </p:txBody>
        </p:sp>
      </p:grpSp>
      <p:sp>
        <p:nvSpPr>
          <p:cNvPr id="327" name=""/>
          <p:cNvSpPr txBox="1"/>
          <p:nvPr/>
        </p:nvSpPr>
        <p:spPr>
          <a:xfrm>
            <a:off x="8458200" y="2057400"/>
            <a:ext cx="1077120" cy="542520"/>
          </a:xfrm>
          <a:prstGeom prst="rect">
            <a:avLst/>
          </a:prstGeom>
          <a:solidFill>
            <a:srgbClr val="ffff00"/>
          </a:solidFill>
          <a:ln w="29160">
            <a:solidFill>
              <a:srgbClr val="000000"/>
            </a:solidFill>
            <a:round/>
          </a:ln>
        </p:spPr>
        <p:txBody>
          <a:bodyPr lIns="104400" rIns="104400" tIns="59400" bIns="59400" anchor="t">
            <a:noAutofit/>
          </a:bodyPr>
          <a:p>
            <a:pPr algn="ctr">
              <a:buNone/>
            </a:pPr>
            <a:r>
              <a:rPr b="1" lang="en-US" sz="1500" spc="-1" strike="noStrike">
                <a:solidFill>
                  <a:srgbClr val="000000"/>
                </a:solidFill>
                <a:latin typeface="Arial"/>
              </a:rPr>
              <a:t>New for QM 2023</a:t>
            </a:r>
            <a:endParaRPr b="0" lang="en-US" sz="1500" spc="-1" strike="noStrike">
              <a:latin typeface="Arial"/>
            </a:endParaRPr>
          </a:p>
        </p:txBody>
      </p:sp>
      <p:sp>
        <p:nvSpPr>
          <p:cNvPr id="328" name=""/>
          <p:cNvSpPr txBox="1"/>
          <p:nvPr/>
        </p:nvSpPr>
        <p:spPr>
          <a:xfrm>
            <a:off x="7014600" y="4453920"/>
            <a:ext cx="1672200" cy="274680"/>
          </a:xfrm>
          <a:prstGeom prst="rect">
            <a:avLst/>
          </a:prstGeom>
          <a:solidFill>
            <a:srgbClr val="f0e68c"/>
          </a:solidFill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lang="en-US" sz="1300" spc="-1" strike="noStrike">
                <a:solidFill>
                  <a:srgbClr val="0000ff"/>
                </a:solidFill>
                <a:latin typeface="Arial"/>
                <a:hlinkClick r:id="rId2"/>
              </a:rPr>
              <a:t>Poster</a:t>
            </a:r>
            <a:r>
              <a:rPr b="1" lang="en-US" sz="1300" spc="-1" strike="noStrike">
                <a:latin typeface="Arial"/>
              </a:rPr>
              <a:t> JongHo Oh</a:t>
            </a:r>
            <a:endParaRPr b="0" lang="en-US" sz="1300" spc="-1" strike="noStrike">
              <a:latin typeface="Arial"/>
            </a:endParaRPr>
          </a:p>
        </p:txBody>
      </p:sp>
      <p:sp>
        <p:nvSpPr>
          <p:cNvPr id="329" name=""/>
          <p:cNvSpPr txBox="1"/>
          <p:nvPr/>
        </p:nvSpPr>
        <p:spPr>
          <a:xfrm>
            <a:off x="6629400" y="4982760"/>
            <a:ext cx="2499120" cy="275040"/>
          </a:xfrm>
          <a:prstGeom prst="rect">
            <a:avLst/>
          </a:prstGeom>
          <a:solidFill>
            <a:srgbClr val="f0e68c"/>
          </a:solidFill>
          <a:ln w="0">
            <a:noFill/>
          </a:ln>
        </p:spPr>
        <p:txBody>
          <a:bodyPr lIns="90000" rIns="90000" tIns="45000" bIns="45000" anchor="t">
            <a:noAutofit/>
          </a:bodyPr>
          <a:p>
            <a:pPr algn="ctr">
              <a:buNone/>
            </a:pPr>
            <a:r>
              <a:rPr b="1" lang="en-US" sz="1300" spc="-1" strike="noStrike">
                <a:solidFill>
                  <a:srgbClr val="dc143c"/>
                </a:solidFill>
                <a:latin typeface="Arial"/>
                <a:hlinkClick r:id="rId3"/>
              </a:rPr>
              <a:t>Talk</a:t>
            </a:r>
            <a:r>
              <a:rPr b="1" lang="en-US" sz="1300" spc="-1" strike="noStrike">
                <a:solidFill>
                  <a:srgbClr val="dc143c"/>
                </a:solidFill>
                <a:latin typeface="Arial"/>
              </a:rPr>
              <a:t> </a:t>
            </a:r>
            <a:r>
              <a:rPr b="0" lang="en-US" sz="1300" spc="-1" strike="noStrike">
                <a:latin typeface="Arial"/>
              </a:rPr>
              <a:t>Tues. 11:00 </a:t>
            </a:r>
            <a:r>
              <a:rPr b="1" lang="en-US" sz="1300" spc="-1" strike="noStrike">
                <a:latin typeface="Arial"/>
              </a:rPr>
              <a:t>Krista Smith</a:t>
            </a:r>
            <a:endParaRPr b="0" lang="en-US" sz="1300" spc="-1" strike="noStrike">
              <a:latin typeface="Arial"/>
            </a:endParaRPr>
          </a:p>
        </p:txBody>
      </p:sp>
      <p:sp>
        <p:nvSpPr>
          <p:cNvPr id="330" name=""/>
          <p:cNvSpPr/>
          <p:nvPr/>
        </p:nvSpPr>
        <p:spPr>
          <a:xfrm>
            <a:off x="730080" y="587520"/>
            <a:ext cx="4335120" cy="132624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grpSp>
        <p:nvGrpSpPr>
          <p:cNvPr id="331" name=""/>
          <p:cNvGrpSpPr/>
          <p:nvPr/>
        </p:nvGrpSpPr>
        <p:grpSpPr>
          <a:xfrm>
            <a:off x="642600" y="776160"/>
            <a:ext cx="4940640" cy="1504800"/>
            <a:chOff x="642600" y="776160"/>
            <a:chExt cx="4940640" cy="1504800"/>
          </a:xfrm>
        </p:grpSpPr>
        <p:sp>
          <p:nvSpPr>
            <p:cNvPr id="332" name=""/>
            <p:cNvSpPr txBox="1"/>
            <p:nvPr/>
          </p:nvSpPr>
          <p:spPr>
            <a:xfrm>
              <a:off x="642600" y="776520"/>
              <a:ext cx="4940640" cy="1504440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rIns="90000" tIns="45000" bIns="45000" anchor="t">
              <a:noAutofit/>
            </a:bodyPr>
            <a:p>
              <a:r>
                <a:rPr b="1" lang="en-US" sz="2500" spc="-1" strike="noStrike">
                  <a:solidFill>
                    <a:srgbClr val="dc143c"/>
                  </a:solidFill>
                  <a:latin typeface="Arial"/>
                </a:rPr>
                <a:t>Red = Tracklets       (1.2&lt;</a:t>
              </a:r>
              <a:r>
                <a:rPr b="1" lang="en-US" sz="2500" spc="-1" strike="noStrike">
                  <a:solidFill>
                    <a:srgbClr val="dc143c"/>
                  </a:solidFill>
                  <a:latin typeface="Arial"/>
                  <a:ea typeface="Arial"/>
                </a:rPr>
                <a:t>η</a:t>
              </a:r>
              <a:r>
                <a:rPr b="1" lang="en-US" sz="2500" spc="-1" strike="noStrike">
                  <a:solidFill>
                    <a:srgbClr val="dc143c"/>
                  </a:solidFill>
                  <a:latin typeface="Arial"/>
                </a:rPr>
                <a:t>&lt;2.4)</a:t>
              </a:r>
              <a:endParaRPr b="0" lang="en-US" sz="2500" spc="-1" strike="noStrike">
                <a:latin typeface="Arial"/>
              </a:endParaRPr>
            </a:p>
            <a:p>
              <a:r>
                <a:rPr b="1" lang="en-US" sz="2500" spc="-1" strike="noStrike">
                  <a:solidFill>
                    <a:srgbClr val="006400"/>
                  </a:solidFill>
                  <a:latin typeface="Arial"/>
                </a:rPr>
                <a:t>Green = J/</a:t>
              </a:r>
              <a:r>
                <a:rPr b="1" lang="en-US" sz="2500" spc="-1" strike="noStrike">
                  <a:solidFill>
                    <a:srgbClr val="006400"/>
                  </a:solidFill>
                  <a:latin typeface="Arial"/>
                  <a:ea typeface="Arial"/>
                </a:rPr>
                <a:t>ψ (1.2&lt;y&lt;2.2)</a:t>
              </a:r>
              <a:endParaRPr b="0" lang="en-US" sz="2500" spc="-1" strike="noStrike">
                <a:latin typeface="Arial"/>
              </a:endParaRPr>
            </a:p>
            <a:p>
              <a:pPr>
                <a:lnSpc>
                  <a:spcPct val="100000"/>
                </a:lnSpc>
                <a:buNone/>
              </a:pPr>
              <a:r>
                <a:rPr b="1" lang="en-US" sz="2500" spc="-1" strike="noStrike">
                  <a:solidFill>
                    <a:srgbClr val="0000ff"/>
                  </a:solidFill>
                  <a:latin typeface="Arial"/>
                  <a:ea typeface="Arial"/>
                </a:rPr>
                <a:t>Green = J/ψ (-2.2&lt;y&lt;-1.2)</a:t>
              </a:r>
              <a:endParaRPr b="0" lang="en-US" sz="2500" spc="-1" strike="noStrike">
                <a:latin typeface="Arial"/>
              </a:endParaRPr>
            </a:p>
          </p:txBody>
        </p:sp>
        <mc:AlternateContent>
          <mc:Choice xmlns:a14="http://schemas.microsoft.com/office/drawing/2010/main" Requires="a14">
            <p:sp>
              <p:nvSpPr>
                <p:cNvPr id="333" name=""/>
                <p:cNvSpPr txBox="1"/>
                <p:nvPr/>
              </p:nvSpPr>
              <p:spPr>
                <a:xfrm>
                  <a:off x="3080160" y="776160"/>
                  <a:ext cx="518040" cy="439920"/>
                </a:xfrm>
                <a:prstGeom prst="rect">
                  <a:avLst/>
                </a:prstGeom>
              </p:spPr>
              <p:txBody>
                <a:bodyPr/>
                <a:p>
                  <a14:m>
                    <m:oMath xmlns:m="http://schemas.openxmlformats.org/officeDocument/2006/math">
                      <m:sSubSup>
                        <m:e>
                          <m:r>
                            <m:t xml:space="preserve">N</m:t>
                          </m:r>
                        </m:e>
                        <m:sub>
                          <m:r>
                            <m:t xml:space="preserve">ch</m:t>
                          </m:r>
                        </m:sub>
                        <m:sup>
                          <m:r>
                            <m:t xml:space="preserve">N</m:t>
                          </m:r>
                        </m:sup>
                      </m:sSubSup>
                    </m:oMath>
                  </a14:m>
                </a:p>
              </p:txBody>
            </p:sp>
          </mc:Choice>
          <mc:Fallback/>
        </mc:AlternateContent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en-US" sz="4000" spc="-1" strike="noStrike">
                <a:latin typeface="Arial"/>
                <a:ea typeface="Arial"/>
              </a:rPr>
              <a:t>Multiplicity dependent ψ(2s) to J/</a:t>
            </a:r>
            <a:r>
              <a:rPr b="0" lang="en-US" sz="4000" spc="-1" strike="noStrike">
                <a:latin typeface="Arial"/>
                <a:ea typeface="Arial"/>
              </a:rPr>
              <a:t>ψ ratio</a:t>
            </a:r>
            <a:endParaRPr b="0" lang="en-US" sz="4000" spc="-1" strike="noStrike">
              <a:latin typeface="Arial"/>
            </a:endParaRPr>
          </a:p>
        </p:txBody>
      </p:sp>
      <p:sp>
        <p:nvSpPr>
          <p:cNvPr id="335" name="PlaceHolder 2"/>
          <p:cNvSpPr>
            <a:spLocks noGrp="1"/>
          </p:cNvSpPr>
          <p:nvPr>
            <p:ph/>
          </p:nvPr>
        </p:nvSpPr>
        <p:spPr>
          <a:xfrm>
            <a:off x="504000" y="4114800"/>
            <a:ext cx="9071640" cy="1143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4000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Multiplicity-dependent studies test for onset of QGP-like effects </a:t>
            </a:r>
            <a:endParaRPr b="0" lang="en-US" sz="3200" spc="-1" strike="noStrike"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PHENIX and ALICE results consistent, weak multiplicity dependence consistent w/unity</a:t>
            </a:r>
            <a:endParaRPr b="0" lang="en-US" sz="3200" spc="-1" strike="noStrike">
              <a:latin typeface="Arial"/>
            </a:endParaRPr>
          </a:p>
        </p:txBody>
      </p:sp>
      <p:pic>
        <p:nvPicPr>
          <p:cNvPr id="336" name="" descr=""/>
          <p:cNvPicPr/>
          <p:nvPr/>
        </p:nvPicPr>
        <p:blipFill>
          <a:blip r:embed="rId1"/>
          <a:stretch/>
        </p:blipFill>
        <p:spPr>
          <a:xfrm>
            <a:off x="14760" y="1219680"/>
            <a:ext cx="10079640" cy="2666520"/>
          </a:xfrm>
          <a:prstGeom prst="rect">
            <a:avLst/>
          </a:prstGeom>
          <a:ln w="0">
            <a:noFill/>
          </a:ln>
        </p:spPr>
      </p:pic>
      <p:grpSp>
        <p:nvGrpSpPr>
          <p:cNvPr id="337" name=""/>
          <p:cNvGrpSpPr/>
          <p:nvPr/>
        </p:nvGrpSpPr>
        <p:grpSpPr>
          <a:xfrm>
            <a:off x="142920" y="221040"/>
            <a:ext cx="595080" cy="443520"/>
            <a:chOff x="142920" y="221040"/>
            <a:chExt cx="595080" cy="443520"/>
          </a:xfrm>
        </p:grpSpPr>
        <p:grpSp>
          <p:nvGrpSpPr>
            <p:cNvPr id="338" name=""/>
            <p:cNvGrpSpPr/>
            <p:nvPr/>
          </p:nvGrpSpPr>
          <p:grpSpPr>
            <a:xfrm>
              <a:off x="145080" y="221040"/>
              <a:ext cx="559800" cy="91800"/>
              <a:chOff x="145080" y="221040"/>
              <a:chExt cx="559800" cy="91800"/>
            </a:xfrm>
          </p:grpSpPr>
          <p:sp>
            <p:nvSpPr>
              <p:cNvPr id="339" name=""/>
              <p:cNvSpPr/>
              <p:nvPr/>
            </p:nvSpPr>
            <p:spPr>
              <a:xfrm>
                <a:off x="145080" y="221040"/>
                <a:ext cx="91440" cy="91440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340" name=""/>
              <p:cNvSpPr/>
              <p:nvPr/>
            </p:nvSpPr>
            <p:spPr>
              <a:xfrm>
                <a:off x="613440" y="221400"/>
                <a:ext cx="91440" cy="91440"/>
              </a:xfrm>
              <a:prstGeom prst="ellipse">
                <a:avLst/>
              </a:prstGeom>
              <a:solidFill>
                <a:srgbClr val="0000ff"/>
              </a:solidFill>
              <a:ln w="0">
                <a:solidFill>
                  <a:srgbClr val="0000ff"/>
                </a:solidFill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341" name=""/>
              <p:cNvSpPr/>
              <p:nvPr/>
            </p:nvSpPr>
            <p:spPr>
              <a:xfrm>
                <a:off x="181080" y="269640"/>
                <a:ext cx="228600" cy="0"/>
              </a:xfrm>
              <a:prstGeom prst="line">
                <a:avLst/>
              </a:prstGeom>
              <a:ln w="0">
                <a:solidFill>
                  <a:srgbClr val="0000ff"/>
                </a:solidFill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342" name=""/>
              <p:cNvSpPr/>
              <p:nvPr/>
            </p:nvSpPr>
            <p:spPr>
              <a:xfrm flipH="1">
                <a:off x="432720" y="269640"/>
                <a:ext cx="228600" cy="0"/>
              </a:xfrm>
              <a:prstGeom prst="line">
                <a:avLst/>
              </a:prstGeom>
              <a:ln w="0">
                <a:solidFill>
                  <a:srgbClr val="0000ff"/>
                </a:solidFill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sp>
          <p:nvSpPr>
            <p:cNvPr id="343" name=""/>
            <p:cNvSpPr txBox="1"/>
            <p:nvPr/>
          </p:nvSpPr>
          <p:spPr>
            <a:xfrm>
              <a:off x="142920" y="318240"/>
              <a:ext cx="595080" cy="346320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rIns="90000" tIns="45000" bIns="45000" anchor="t">
              <a:noAutofit/>
            </a:bodyPr>
            <a:p>
              <a:r>
                <a:rPr b="1" lang="en-US" sz="1800" spc="-1" strike="noStrike">
                  <a:solidFill>
                    <a:srgbClr val="0000ff"/>
                  </a:solidFill>
                  <a:latin typeface="Arial"/>
                </a:rPr>
                <a:t>p+p</a:t>
              </a:r>
              <a:endParaRPr b="0" lang="en-US" sz="1800" spc="-1" strike="noStrike">
                <a:latin typeface="Arial"/>
              </a:endParaRPr>
            </a:p>
          </p:txBody>
        </p:sp>
      </p:grpSp>
      <p:sp>
        <p:nvSpPr>
          <p:cNvPr id="344" name=""/>
          <p:cNvSpPr txBox="1"/>
          <p:nvPr/>
        </p:nvSpPr>
        <p:spPr>
          <a:xfrm>
            <a:off x="7381080" y="2886480"/>
            <a:ext cx="1077120" cy="542520"/>
          </a:xfrm>
          <a:prstGeom prst="rect">
            <a:avLst/>
          </a:prstGeom>
          <a:solidFill>
            <a:srgbClr val="ffff00"/>
          </a:solidFill>
          <a:ln w="29160">
            <a:solidFill>
              <a:srgbClr val="000000"/>
            </a:solidFill>
            <a:round/>
          </a:ln>
        </p:spPr>
        <p:txBody>
          <a:bodyPr lIns="104400" rIns="104400" tIns="59400" bIns="59400" anchor="t">
            <a:noAutofit/>
          </a:bodyPr>
          <a:p>
            <a:pPr algn="ctr">
              <a:buNone/>
            </a:pPr>
            <a:r>
              <a:rPr b="1" lang="en-US" sz="1500" spc="-1" strike="noStrike">
                <a:solidFill>
                  <a:srgbClr val="000000"/>
                </a:solidFill>
                <a:latin typeface="Arial"/>
              </a:rPr>
              <a:t>New for QM 2023</a:t>
            </a:r>
            <a:endParaRPr b="0" lang="en-US" sz="1500" spc="-1" strike="noStrike">
              <a:latin typeface="Arial"/>
            </a:endParaRPr>
          </a:p>
        </p:txBody>
      </p:sp>
      <p:sp>
        <p:nvSpPr>
          <p:cNvPr id="345" name=""/>
          <p:cNvSpPr txBox="1"/>
          <p:nvPr/>
        </p:nvSpPr>
        <p:spPr>
          <a:xfrm>
            <a:off x="538200" y="3226320"/>
            <a:ext cx="1672200" cy="274680"/>
          </a:xfrm>
          <a:prstGeom prst="rect">
            <a:avLst/>
          </a:prstGeom>
          <a:solidFill>
            <a:srgbClr val="f0e68c"/>
          </a:solidFill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lang="en-US" sz="1300" spc="-1" strike="noStrike">
                <a:solidFill>
                  <a:srgbClr val="0000ff"/>
                </a:solidFill>
                <a:latin typeface="Arial"/>
                <a:hlinkClick r:id="rId2"/>
              </a:rPr>
              <a:t>Poster</a:t>
            </a:r>
            <a:r>
              <a:rPr b="1" lang="en-US" sz="1300" spc="-1" strike="noStrike">
                <a:latin typeface="Arial"/>
              </a:rPr>
              <a:t> JongHo Oh</a:t>
            </a:r>
            <a:endParaRPr b="0" lang="en-US" sz="1300" spc="-1" strike="noStrike">
              <a:latin typeface="Arial"/>
            </a:endParaRPr>
          </a:p>
        </p:txBody>
      </p:sp>
      <p:sp>
        <p:nvSpPr>
          <p:cNvPr id="346" name=""/>
          <p:cNvSpPr txBox="1"/>
          <p:nvPr/>
        </p:nvSpPr>
        <p:spPr>
          <a:xfrm>
            <a:off x="4084920" y="3006720"/>
            <a:ext cx="1408680" cy="459000"/>
          </a:xfrm>
          <a:prstGeom prst="rect">
            <a:avLst/>
          </a:prstGeom>
          <a:solidFill>
            <a:srgbClr val="f0e68c"/>
          </a:solidFill>
          <a:ln w="0">
            <a:noFill/>
          </a:ln>
        </p:spPr>
        <p:txBody>
          <a:bodyPr lIns="90000" rIns="90000" tIns="45000" bIns="45000" anchor="t">
            <a:noAutofit/>
          </a:bodyPr>
          <a:p>
            <a:pPr algn="ctr">
              <a:buNone/>
            </a:pPr>
            <a:r>
              <a:rPr b="1" lang="en-US" sz="1300" spc="-1" strike="noStrike">
                <a:solidFill>
                  <a:srgbClr val="dc143c"/>
                </a:solidFill>
                <a:latin typeface="Arial"/>
                <a:hlinkClick r:id="rId3"/>
              </a:rPr>
              <a:t>Talk</a:t>
            </a:r>
            <a:r>
              <a:rPr b="1" lang="en-US" sz="1300" spc="-1" strike="noStrike">
                <a:solidFill>
                  <a:srgbClr val="dc143c"/>
                </a:solidFill>
                <a:latin typeface="Arial"/>
              </a:rPr>
              <a:t> </a:t>
            </a:r>
            <a:r>
              <a:rPr b="0" lang="en-US" sz="1300" spc="-1" strike="noStrike">
                <a:latin typeface="Arial"/>
              </a:rPr>
              <a:t>Tues. 11:00 </a:t>
            </a:r>
            <a:r>
              <a:rPr b="1" lang="en-US" sz="1300" spc="-1" strike="noStrike">
                <a:latin typeface="Arial"/>
              </a:rPr>
              <a:t>Krista Smith</a:t>
            </a:r>
            <a:endParaRPr b="0" lang="en-US" sz="13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9006</TotalTime>
  <Application>LibreOffice/7.3.7.2$Linux_X86_64 LibreOffice_project/30$Build-2</Application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2023-08-24T15:12:37Z</dcterms:created>
  <dc:creator/>
  <dc:description/>
  <dc:language>en-US</dc:language>
  <cp:lastModifiedBy/>
  <cp:lastPrinted>2023-09-02T17:04:54Z</cp:lastPrinted>
  <dcterms:modified xsi:type="dcterms:W3CDTF">2023-09-07T07:45:01Z</dcterms:modified>
  <cp:revision>84</cp:revision>
  <dc:subject/>
  <dc:title/>
</cp:coreProperties>
</file>