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presProps.xml" ContentType="application/vnd.openxmlformats-officedocument.presentationml.presProps+xml"/>
  <Override PartName="/ppt/slides/slide1.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3481002-CC62-4093-B4E5-130C80A8DAE3}"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06EB328-DA78-480C-9EE4-1B50677F372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BA593156-D933-416D-8A9A-4EBEBF31B6DE}"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1EDE2C49-D669-42E5-A154-AC9ACC52C46B}"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5F488C6-43AB-4683-B57B-D8FF2C56DC1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81D8397-192E-43FA-905B-716079D9D13A}"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11"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916302BF-E3F2-4F2E-9B13-6B63A7856E44}"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356CD47-03B7-482C-BBAD-D7490EA79C92}"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C482CB6-1169-46E2-A656-6948904AFB0C}"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987C0C7-A507-4610-88E7-86CA75F7691D}"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3FE3EC8-E758-471D-8B40-EB55289CE07D}"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DA182FF-2FD2-40FB-BCE6-8515E7F9E369}"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rIns="0" tIns="0" bIns="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rIns="0" tIns="0" bIns="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fld id="{23847209-9335-4F0A-B0DF-A2B6F5B88D3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hyperlink" Target="https://engage.aps.org/dnp/programs/allies-program1" TargetMode="External"/><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46080"/>
            <a:ext cx="9071640" cy="946440"/>
          </a:xfrm>
          <a:prstGeom prst="rect">
            <a:avLst/>
          </a:prstGeom>
          <a:noFill/>
          <a:ln w="0">
            <a:noFill/>
          </a:ln>
        </p:spPr>
        <p:txBody>
          <a:bodyPr lIns="0" rIns="0" tIns="0" bIns="0" anchor="ctr">
            <a:noAutofit/>
          </a:bodyPr>
          <a:p>
            <a:pPr algn="ctr">
              <a:buNone/>
            </a:pPr>
            <a:r>
              <a:rPr b="0" lang="en-US" sz="4400" spc="-1" strike="noStrike">
                <a:latin typeface="Arial"/>
              </a:rPr>
              <a:t>APS DNP DEI Committee</a:t>
            </a:r>
            <a:endParaRPr b="0" lang="en-US" sz="4400" spc="-1" strike="noStrike">
              <a:latin typeface="Arial"/>
            </a:endParaRPr>
          </a:p>
        </p:txBody>
      </p:sp>
      <p:grpSp>
        <p:nvGrpSpPr>
          <p:cNvPr id="42" name=""/>
          <p:cNvGrpSpPr/>
          <p:nvPr/>
        </p:nvGrpSpPr>
        <p:grpSpPr>
          <a:xfrm>
            <a:off x="106560" y="1082160"/>
            <a:ext cx="2231280" cy="2938320"/>
            <a:chOff x="106560" y="1082160"/>
            <a:chExt cx="2231280" cy="2938320"/>
          </a:xfrm>
        </p:grpSpPr>
        <p:pic>
          <p:nvPicPr>
            <p:cNvPr id="43" name="" descr=""/>
            <p:cNvPicPr/>
            <p:nvPr/>
          </p:nvPicPr>
          <p:blipFill>
            <a:blip r:embed="rId1"/>
            <a:srcRect l="0" t="7502" r="0" b="23950"/>
            <a:stretch/>
          </p:blipFill>
          <p:spPr>
            <a:xfrm>
              <a:off x="106560" y="1082160"/>
              <a:ext cx="2231280" cy="2286000"/>
            </a:xfrm>
            <a:prstGeom prst="rect">
              <a:avLst/>
            </a:prstGeom>
            <a:ln w="0">
              <a:noFill/>
            </a:ln>
          </p:spPr>
        </p:pic>
        <p:sp>
          <p:nvSpPr>
            <p:cNvPr id="44" name=""/>
            <p:cNvSpPr txBox="1"/>
            <p:nvPr/>
          </p:nvSpPr>
          <p:spPr>
            <a:xfrm>
              <a:off x="168480" y="3418200"/>
              <a:ext cx="2146680" cy="602280"/>
            </a:xfrm>
            <a:prstGeom prst="rect">
              <a:avLst/>
            </a:prstGeom>
            <a:noFill/>
            <a:ln w="0">
              <a:noFill/>
            </a:ln>
          </p:spPr>
          <p:txBody>
            <a:bodyPr lIns="90000" rIns="90000" tIns="45000" bIns="45000" anchor="t">
              <a:noAutofit/>
            </a:bodyPr>
            <a:p>
              <a:pPr algn="ctr">
                <a:buNone/>
              </a:pPr>
              <a:r>
                <a:rPr b="1" lang="en-US" sz="1800" spc="-1" strike="noStrike">
                  <a:latin typeface="Arial"/>
                </a:rPr>
                <a:t>Christine Nattrass</a:t>
              </a:r>
              <a:br>
                <a:rPr sz="1800"/>
              </a:br>
              <a:r>
                <a:rPr b="0" lang="en-US" sz="1800" spc="-1" strike="noStrike">
                  <a:latin typeface="Arial"/>
                </a:rPr>
                <a:t>Chair</a:t>
              </a:r>
              <a:endParaRPr b="0" lang="en-US" sz="1800" spc="-1" strike="noStrike">
                <a:latin typeface="Arial"/>
              </a:endParaRPr>
            </a:p>
          </p:txBody>
        </p:sp>
      </p:grpSp>
      <p:grpSp>
        <p:nvGrpSpPr>
          <p:cNvPr id="45" name=""/>
          <p:cNvGrpSpPr/>
          <p:nvPr/>
        </p:nvGrpSpPr>
        <p:grpSpPr>
          <a:xfrm>
            <a:off x="2646360" y="1071000"/>
            <a:ext cx="2304360" cy="2949840"/>
            <a:chOff x="2646360" y="1071000"/>
            <a:chExt cx="2304360" cy="2949840"/>
          </a:xfrm>
        </p:grpSpPr>
        <p:pic>
          <p:nvPicPr>
            <p:cNvPr id="46" name="" descr=""/>
            <p:cNvPicPr/>
            <p:nvPr/>
          </p:nvPicPr>
          <p:blipFill>
            <a:blip r:embed="rId2"/>
            <a:srcRect l="27994" t="0" r="20000" b="43637"/>
            <a:stretch/>
          </p:blipFill>
          <p:spPr>
            <a:xfrm>
              <a:off x="2646360" y="1071000"/>
              <a:ext cx="2304360" cy="2286000"/>
            </a:xfrm>
            <a:prstGeom prst="rect">
              <a:avLst/>
            </a:prstGeom>
            <a:ln w="0">
              <a:noFill/>
            </a:ln>
          </p:spPr>
        </p:pic>
        <p:sp>
          <p:nvSpPr>
            <p:cNvPr id="47" name=""/>
            <p:cNvSpPr txBox="1"/>
            <p:nvPr/>
          </p:nvSpPr>
          <p:spPr>
            <a:xfrm>
              <a:off x="2688840" y="3418560"/>
              <a:ext cx="1969920" cy="602280"/>
            </a:xfrm>
            <a:prstGeom prst="rect">
              <a:avLst/>
            </a:prstGeom>
            <a:noFill/>
            <a:ln w="0">
              <a:noFill/>
            </a:ln>
          </p:spPr>
          <p:txBody>
            <a:bodyPr lIns="90000" rIns="90000" tIns="45000" bIns="45000" anchor="t">
              <a:noAutofit/>
            </a:bodyPr>
            <a:p>
              <a:pPr algn="ctr">
                <a:buNone/>
              </a:pPr>
              <a:r>
                <a:rPr b="1" lang="en-US" sz="1800" spc="-1" strike="noStrike">
                  <a:latin typeface="Arial"/>
                </a:rPr>
                <a:t>Susan Seestrom</a:t>
              </a:r>
              <a:br>
                <a:rPr sz="1800"/>
              </a:br>
              <a:r>
                <a:rPr b="0" lang="en-US" sz="1800" spc="-1" strike="noStrike">
                  <a:latin typeface="Arial"/>
                </a:rPr>
                <a:t>Vice Chair</a:t>
              </a:r>
              <a:endParaRPr b="0" lang="en-US" sz="1800" spc="-1" strike="noStrike">
                <a:latin typeface="Arial"/>
              </a:endParaRPr>
            </a:p>
          </p:txBody>
        </p:sp>
      </p:grpSp>
      <p:grpSp>
        <p:nvGrpSpPr>
          <p:cNvPr id="48" name=""/>
          <p:cNvGrpSpPr/>
          <p:nvPr/>
        </p:nvGrpSpPr>
        <p:grpSpPr>
          <a:xfrm>
            <a:off x="5263200" y="1079280"/>
            <a:ext cx="2203560" cy="2941920"/>
            <a:chOff x="5263200" y="1079280"/>
            <a:chExt cx="2203560" cy="2941920"/>
          </a:xfrm>
        </p:grpSpPr>
        <p:pic>
          <p:nvPicPr>
            <p:cNvPr id="49" name="" descr=""/>
            <p:cNvPicPr/>
            <p:nvPr/>
          </p:nvPicPr>
          <p:blipFill>
            <a:blip r:embed="rId3"/>
            <a:srcRect l="27212" t="0" r="25157" b="12105"/>
            <a:stretch/>
          </p:blipFill>
          <p:spPr>
            <a:xfrm>
              <a:off x="5263200" y="1079280"/>
              <a:ext cx="2203560" cy="2286000"/>
            </a:xfrm>
            <a:prstGeom prst="rect">
              <a:avLst/>
            </a:prstGeom>
            <a:ln w="0">
              <a:noFill/>
            </a:ln>
          </p:spPr>
        </p:pic>
        <p:sp>
          <p:nvSpPr>
            <p:cNvPr id="50" name=""/>
            <p:cNvSpPr txBox="1"/>
            <p:nvPr/>
          </p:nvSpPr>
          <p:spPr>
            <a:xfrm>
              <a:off x="5352840" y="3418920"/>
              <a:ext cx="1946880" cy="602280"/>
            </a:xfrm>
            <a:prstGeom prst="rect">
              <a:avLst/>
            </a:prstGeom>
            <a:noFill/>
            <a:ln w="0">
              <a:noFill/>
            </a:ln>
          </p:spPr>
          <p:txBody>
            <a:bodyPr lIns="90000" rIns="90000" tIns="45000" bIns="45000" anchor="t">
              <a:noAutofit/>
            </a:bodyPr>
            <a:p>
              <a:pPr algn="ctr">
                <a:buNone/>
              </a:pPr>
              <a:r>
                <a:rPr b="1" lang="en-US" sz="1800" spc="-1" strike="noStrike">
                  <a:latin typeface="Arial"/>
                </a:rPr>
                <a:t>Filomena Nunes</a:t>
              </a:r>
              <a:br>
                <a:rPr sz="1800"/>
              </a:br>
              <a:r>
                <a:rPr b="0" lang="en-US" sz="1800" spc="-1" strike="noStrike">
                  <a:latin typeface="Arial"/>
                </a:rPr>
                <a:t>Former Co-chair</a:t>
              </a:r>
              <a:endParaRPr b="0" lang="en-US" sz="1800" spc="-1" strike="noStrike">
                <a:latin typeface="Arial"/>
              </a:endParaRPr>
            </a:p>
          </p:txBody>
        </p:sp>
      </p:grpSp>
      <p:grpSp>
        <p:nvGrpSpPr>
          <p:cNvPr id="51" name=""/>
          <p:cNvGrpSpPr/>
          <p:nvPr/>
        </p:nvGrpSpPr>
        <p:grpSpPr>
          <a:xfrm>
            <a:off x="7699320" y="1096200"/>
            <a:ext cx="2287080" cy="2925360"/>
            <a:chOff x="7699320" y="1096200"/>
            <a:chExt cx="2287080" cy="2925360"/>
          </a:xfrm>
        </p:grpSpPr>
        <p:pic>
          <p:nvPicPr>
            <p:cNvPr id="52" name="" descr=""/>
            <p:cNvPicPr/>
            <p:nvPr/>
          </p:nvPicPr>
          <p:blipFill>
            <a:blip r:embed="rId4"/>
            <a:stretch/>
          </p:blipFill>
          <p:spPr>
            <a:xfrm>
              <a:off x="7699320" y="1096200"/>
              <a:ext cx="2286000" cy="2286000"/>
            </a:xfrm>
            <a:prstGeom prst="rect">
              <a:avLst/>
            </a:prstGeom>
            <a:ln w="0">
              <a:noFill/>
            </a:ln>
          </p:spPr>
        </p:pic>
        <p:sp>
          <p:nvSpPr>
            <p:cNvPr id="53" name=""/>
            <p:cNvSpPr txBox="1"/>
            <p:nvPr/>
          </p:nvSpPr>
          <p:spPr>
            <a:xfrm>
              <a:off x="7836840" y="3419280"/>
              <a:ext cx="2149560" cy="602280"/>
            </a:xfrm>
            <a:prstGeom prst="rect">
              <a:avLst/>
            </a:prstGeom>
            <a:noFill/>
            <a:ln w="0">
              <a:noFill/>
            </a:ln>
          </p:spPr>
          <p:txBody>
            <a:bodyPr lIns="90000" rIns="90000" tIns="45000" bIns="45000" anchor="t">
              <a:noAutofit/>
            </a:bodyPr>
            <a:p>
              <a:pPr algn="ctr">
                <a:buNone/>
              </a:pPr>
              <a:r>
                <a:rPr b="1" lang="en-US" sz="1800" spc="-1" strike="noStrike">
                  <a:latin typeface="Arial"/>
                </a:rPr>
                <a:t>Roxanne Springer</a:t>
              </a:r>
              <a:br>
                <a:rPr sz="1800"/>
              </a:br>
              <a:r>
                <a:rPr b="0" lang="en-US" sz="1800" spc="-1" strike="noStrike">
                  <a:latin typeface="Arial"/>
                </a:rPr>
                <a:t>Former Co-chair</a:t>
              </a:r>
              <a:endParaRPr b="0" lang="en-US" sz="1800" spc="-1" strike="noStrike">
                <a:latin typeface="Arial"/>
              </a:endParaRPr>
            </a:p>
          </p:txBody>
        </p:sp>
      </p:grpSp>
      <p:sp>
        <p:nvSpPr>
          <p:cNvPr id="54" name=""/>
          <p:cNvSpPr txBox="1"/>
          <p:nvPr/>
        </p:nvSpPr>
        <p:spPr>
          <a:xfrm>
            <a:off x="217800" y="4800600"/>
            <a:ext cx="9840600" cy="602280"/>
          </a:xfrm>
          <a:prstGeom prst="rect">
            <a:avLst/>
          </a:prstGeom>
          <a:noFill/>
          <a:ln w="0">
            <a:noFill/>
          </a:ln>
        </p:spPr>
        <p:txBody>
          <a:bodyPr lIns="90000" rIns="90000" tIns="45000" bIns="45000" anchor="t">
            <a:noAutofit/>
          </a:bodyPr>
          <a:p>
            <a:r>
              <a:rPr b="1" lang="en-US" sz="1800" spc="-1" strike="noStrike">
                <a:latin typeface="Arial"/>
              </a:rPr>
              <a:t>2023 Members</a:t>
            </a:r>
            <a:r>
              <a:rPr b="0" lang="en-US" sz="1800" spc="-1" strike="noStrike">
                <a:latin typeface="Arial"/>
              </a:rPr>
              <a:t>: Paul Gueye, Elena Long, Sanjay Reddy, Warren Rogers, Loida Rosado del Rio, Sherry Yennello, Allison Zec, Jennifer James</a:t>
            </a:r>
            <a:endParaRPr b="0" lang="en-US" sz="1800" spc="-1" strike="noStrike">
              <a:latin typeface="Arial"/>
            </a:endParaRPr>
          </a:p>
        </p:txBody>
      </p:sp>
      <p:sp>
        <p:nvSpPr>
          <p:cNvPr id="55" name=""/>
          <p:cNvSpPr/>
          <p:nvPr/>
        </p:nvSpPr>
        <p:spPr>
          <a:xfrm>
            <a:off x="5221800" y="992520"/>
            <a:ext cx="4800600" cy="3808080"/>
          </a:xfrm>
          <a:prstGeom prst="rect">
            <a:avLst/>
          </a:prstGeom>
          <a:noFill/>
          <a:ln w="38160">
            <a:solidFill>
              <a:srgbClr val="0000ff"/>
            </a:solidFill>
            <a:round/>
          </a:ln>
        </p:spPr>
        <p:style>
          <a:lnRef idx="0"/>
          <a:fillRef idx="0"/>
          <a:effectRef idx="0"/>
          <a:fontRef idx="minor"/>
        </p:style>
      </p:sp>
      <p:sp>
        <p:nvSpPr>
          <p:cNvPr id="56" name=""/>
          <p:cNvSpPr txBox="1"/>
          <p:nvPr/>
        </p:nvSpPr>
        <p:spPr>
          <a:xfrm>
            <a:off x="5352840" y="4057200"/>
            <a:ext cx="4476960" cy="602280"/>
          </a:xfrm>
          <a:prstGeom prst="rect">
            <a:avLst/>
          </a:prstGeom>
          <a:noFill/>
          <a:ln w="0">
            <a:noFill/>
          </a:ln>
        </p:spPr>
        <p:txBody>
          <a:bodyPr lIns="90000" rIns="90000" tIns="45000" bIns="45000" anchor="t">
            <a:noAutofit/>
          </a:bodyPr>
          <a:p>
            <a:pPr algn="ctr">
              <a:buNone/>
            </a:pPr>
            <a:r>
              <a:rPr b="0" lang="en-US" sz="1800" spc="-1" strike="noStrike">
                <a:latin typeface="Arial"/>
              </a:rPr>
              <a:t>We are deeply indebted to Roxanne and Filomena for their many contributions!</a:t>
            </a:r>
            <a:endParaRPr b="0" lang="en-US" sz="1800" spc="-1" strike="noStrike">
              <a:latin typeface="Arial"/>
            </a:endParaRPr>
          </a:p>
        </p:txBody>
      </p:sp>
      <p:sp>
        <p:nvSpPr>
          <p:cNvPr id="57" name=""/>
          <p:cNvSpPr txBox="1"/>
          <p:nvPr/>
        </p:nvSpPr>
        <p:spPr>
          <a:xfrm>
            <a:off x="1352160" y="5342400"/>
            <a:ext cx="7375680" cy="346320"/>
          </a:xfrm>
          <a:prstGeom prst="rect">
            <a:avLst/>
          </a:prstGeom>
          <a:noFill/>
          <a:ln w="0">
            <a:noFill/>
          </a:ln>
        </p:spPr>
        <p:txBody>
          <a:bodyPr lIns="90000" rIns="90000" tIns="45000" bIns="45000" anchor="t">
            <a:noAutofit/>
          </a:bodyPr>
          <a:p>
            <a:r>
              <a:rPr b="1" lang="en-US" sz="1800" spc="-1" strike="noStrike">
                <a:solidFill>
                  <a:srgbClr val="c9211e"/>
                </a:solidFill>
                <a:latin typeface="Arial"/>
              </a:rPr>
              <a:t>These slides reflect my personal view, not those of the committee.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26080"/>
            <a:ext cx="9071640" cy="688320"/>
          </a:xfrm>
          <a:prstGeom prst="rect">
            <a:avLst/>
          </a:prstGeom>
          <a:noFill/>
          <a:ln w="0">
            <a:noFill/>
          </a:ln>
        </p:spPr>
        <p:txBody>
          <a:bodyPr lIns="0" rIns="0" tIns="0" bIns="0" anchor="ctr">
            <a:noAutofit/>
          </a:bodyPr>
          <a:p>
            <a:pPr algn="ctr">
              <a:buNone/>
            </a:pPr>
            <a:r>
              <a:rPr b="0" lang="en-US" sz="4400" spc="-1" strike="noStrike">
                <a:latin typeface="Arial"/>
              </a:rPr>
              <a:t>APS DEI committee activities</a:t>
            </a:r>
            <a:endParaRPr b="0" lang="en-US" sz="4400" spc="-1" strike="noStrike">
              <a:latin typeface="Arial"/>
            </a:endParaRPr>
          </a:p>
        </p:txBody>
      </p:sp>
      <p:sp>
        <p:nvSpPr>
          <p:cNvPr id="59" name="PlaceHolder 2"/>
          <p:cNvSpPr>
            <a:spLocks noGrp="1"/>
          </p:cNvSpPr>
          <p:nvPr>
            <p:ph/>
          </p:nvPr>
        </p:nvSpPr>
        <p:spPr>
          <a:xfrm>
            <a:off x="504000" y="914400"/>
            <a:ext cx="9071640" cy="4572000"/>
          </a:xfrm>
          <a:prstGeom prst="rect">
            <a:avLst/>
          </a:prstGeom>
          <a:noFill/>
          <a:ln w="0">
            <a:noFill/>
          </a:ln>
        </p:spPr>
        <p:txBody>
          <a:bodyPr lIns="0" rIns="0" tIns="0" bIns="0" anchor="t">
            <a:normAutofit fontScale="66000"/>
          </a:bodyPr>
          <a:p>
            <a:pPr marL="432000" indent="-324000">
              <a:spcBef>
                <a:spcPts val="1417"/>
              </a:spcBef>
              <a:buClr>
                <a:srgbClr val="000000"/>
              </a:buClr>
              <a:buSzPct val="45000"/>
              <a:buFont typeface="Wingdings" charset="2"/>
              <a:buChar char=""/>
            </a:pPr>
            <a:r>
              <a:rPr b="0" lang="en-US" sz="3200" spc="-1" strike="noStrike">
                <a:latin typeface="Arial"/>
              </a:rPr>
              <a:t>Items delegated to other chairs</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hlinkClick r:id="rId1"/>
              </a:rPr>
              <a:t>DNP Allies</a:t>
            </a:r>
            <a:r>
              <a:rPr b="0" lang="en-US" sz="2800" spc="-1" strike="noStrike">
                <a:latin typeface="Arial"/>
              </a:rPr>
              <a:t> – vetted and trained colleagues who can intervene when incidents occur at conferences</a:t>
            </a:r>
            <a:endParaRPr b="0" lang="en-US" sz="28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Session chair training – all DNP session chairs at APS meetings have training including bystander intervention training</a:t>
            </a:r>
            <a:endParaRPr b="0" lang="en-US" sz="28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Committee activities</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Writing committee bylaws</a:t>
            </a:r>
            <a:endParaRPr b="0" lang="en-US" sz="28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Guidelines for collaboration Community Agreements</a:t>
            </a:r>
            <a:endParaRPr b="0" lang="en-US" sz="28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Cooperation with Conference Experience for Undergraduates on training CEU Mentors</a:t>
            </a:r>
            <a:endParaRPr b="0" lang="en-US" sz="28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Writing letter to ask APS to standardize approach for child care support at APS conferences so there’s one place to apply, with one procedure, instead of separate procedures for each unit</a:t>
            </a:r>
            <a:endParaRPr b="0" lang="en-US" sz="28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Considering writing best practices guide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74160"/>
            <a:ext cx="9071640" cy="1250280"/>
          </a:xfrm>
          <a:prstGeom prst="rect">
            <a:avLst/>
          </a:prstGeom>
          <a:noFill/>
          <a:ln w="0">
            <a:noFill/>
          </a:ln>
        </p:spPr>
        <p:txBody>
          <a:bodyPr lIns="0" rIns="0" tIns="0" bIns="0" anchor="ctr">
            <a:noAutofit/>
          </a:bodyPr>
          <a:p>
            <a:pPr algn="ctr">
              <a:buNone/>
            </a:pPr>
            <a:r>
              <a:rPr b="0" lang="en-US" sz="4400" spc="-1" strike="noStrike">
                <a:latin typeface="Arial"/>
              </a:rPr>
              <a:t>Biggest issues in the community – My personal opinions</a:t>
            </a:r>
            <a:endParaRPr b="0" lang="en-US" sz="4400" spc="-1" strike="noStrike">
              <a:latin typeface="Arial"/>
            </a:endParaRPr>
          </a:p>
        </p:txBody>
      </p:sp>
      <p:sp>
        <p:nvSpPr>
          <p:cNvPr id="61" name="PlaceHolder 2"/>
          <p:cNvSpPr>
            <a:spLocks noGrp="1"/>
          </p:cNvSpPr>
          <p:nvPr>
            <p:ph/>
          </p:nvPr>
        </p:nvSpPr>
        <p:spPr>
          <a:xfrm>
            <a:off x="228600" y="1434600"/>
            <a:ext cx="9601200" cy="4051800"/>
          </a:xfrm>
          <a:prstGeom prst="rect">
            <a:avLst/>
          </a:prstGeom>
          <a:noFill/>
          <a:ln w="0">
            <a:noFill/>
          </a:ln>
        </p:spPr>
        <p:txBody>
          <a:bodyPr lIns="0" rIns="0" tIns="0" bIns="0" anchor="t">
            <a:normAutofit fontScale="60000"/>
          </a:bodyPr>
          <a:p>
            <a:pPr marL="432000" indent="-324000">
              <a:spcBef>
                <a:spcPts val="1417"/>
              </a:spcBef>
              <a:buClr>
                <a:srgbClr val="000000"/>
              </a:buClr>
              <a:buSzPct val="45000"/>
              <a:buFont typeface="Wingdings" charset="2"/>
              <a:buChar char=""/>
            </a:pPr>
            <a:r>
              <a:rPr b="0" lang="en-US" sz="3200" spc="-1" strike="noStrike">
                <a:latin typeface="Arial"/>
              </a:rPr>
              <a:t>Systems for reporting harassment and bullying do not work, particularly when that harassment/bullying is inter-institutional.  Processes are largely punitive and legalistic but do not address the needs or well-being of those targeted by this behavior.</a:t>
            </a:r>
            <a:endParaRPr b="0" lang="en-US" sz="32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Many other problems (ie, representation at conferences/in awards) arise not because of malice but because diversity is hard and individuals either do not feel responsible for or empowered to fix the problem.</a:t>
            </a:r>
            <a:endParaRPr b="0" lang="en-US" sz="32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Many DEI efforts are not actually effective.</a:t>
            </a:r>
            <a:endParaRPr b="0" lang="en-US" sz="32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Our infrastructure and people in positions of power are slow to respond to changes in the community.  In particular younger members of our community are more</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likely to have children while in grad school/as post docs</a:t>
            </a:r>
            <a:endParaRPr b="0" lang="en-US" sz="28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open about mental health problems</a:t>
            </a:r>
            <a:endParaRPr b="0" lang="en-US" sz="28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likely to identify as members of the LGBTQ+ community</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2023-08-01T09:21:42Z</dcterms:created>
  <dc:creator/>
  <dc:description/>
  <dc:language>en-US</dc:language>
  <cp:lastModifiedBy/>
  <dcterms:modified xsi:type="dcterms:W3CDTF">2023-08-01T10:32:07Z</dcterms:modified>
  <cp:revision>4</cp:revision>
  <dc:subject/>
  <dc:title/>
</cp:coreProperties>
</file>