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7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_rels/presentation.xml.rels" ContentType="application/vnd.openxmlformats-package.relationships+xml"/>
  <Override PartName="/ppt/media/image85.png" ContentType="image/png"/>
  <Override PartName="/ppt/media/image12.png" ContentType="image/png"/>
  <Override PartName="/ppt/media/image84.jpeg" ContentType="image/jpeg"/>
  <Override PartName="/ppt/media/image19.png" ContentType="image/png"/>
  <Override PartName="/ppt/media/image2.png" ContentType="image/png"/>
  <Override PartName="/ppt/media/image56.png" ContentType="image/png"/>
  <Override PartName="/ppt/media/image9.png" ContentType="image/png"/>
  <Override PartName="/ppt/media/image20.png" ContentType="image/png"/>
  <Override PartName="/ppt/media/image27.png" ContentType="image/png"/>
  <Override PartName="/ppt/media/image64.png" ContentType="image/png"/>
  <Override PartName="/ppt/media/image35.png" ContentType="image/png"/>
  <Override PartName="/ppt/media/image72.png" ContentType="image/png"/>
  <Override PartName="/ppt/media/image79.png" ContentType="image/png"/>
  <Override PartName="/ppt/media/image43.png" ContentType="image/png"/>
  <Override PartName="/ppt/media/image80.png" ContentType="image/png"/>
  <Override PartName="/ppt/media/image14.png" ContentType="image/png"/>
  <Override PartName="/ppt/media/image51.png" ContentType="image/png"/>
  <Override PartName="/ppt/media/image4.png" ContentType="image/png"/>
  <Override PartName="/ppt/media/image58.png" ContentType="image/png"/>
  <Override PartName="/ppt/media/image22.png" ContentType="image/png"/>
  <Override PartName="/ppt/media/image66.png" ContentType="image/png"/>
  <Override PartName="/ppt/media/image30.png" ContentType="image/png"/>
  <Override PartName="/ppt/media/image37.png" ContentType="image/png"/>
  <Override PartName="/ppt/media/image45.png" ContentType="image/png"/>
  <Override PartName="/ppt/media/image82.png" ContentType="image/png"/>
  <Override PartName="/ppt/media/image16.png" ContentType="image/png"/>
  <Override PartName="/ppt/media/image60.gif" ContentType="image/gif"/>
  <Override PartName="/ppt/media/image53.png" ContentType="image/png"/>
  <Override PartName="/ppt/media/image6.png" ContentType="image/png"/>
  <Override PartName="/ppt/media/image24.png" ContentType="image/png"/>
  <Override PartName="/ppt/media/image61.png" ContentType="image/png"/>
  <Override PartName="/ppt/media/image68.png" ContentType="image/png"/>
  <Override PartName="/ppt/media/image32.png" ContentType="image/png"/>
  <Override PartName="/ppt/media/image39.png" ContentType="image/png"/>
  <Override PartName="/ppt/media/image17.gif" ContentType="image/gif"/>
  <Override PartName="/ppt/media/image76.png" ContentType="image/png"/>
  <Override PartName="/ppt/media/image40.png" ContentType="image/png"/>
  <Override PartName="/ppt/media/image47.png" ContentType="image/png"/>
  <Override PartName="/ppt/media/image11.png" ContentType="image/png"/>
  <Override PartName="/ppt/media/image18.png" ContentType="image/png"/>
  <Override PartName="/ppt/media/image55.png" ContentType="image/png"/>
  <Override PartName="/ppt/media/image1.png" ContentType="image/png"/>
  <Override PartName="/ppt/media/image8.png" ContentType="image/png"/>
  <Override PartName="/ppt/media/image26.png" ContentType="image/png"/>
  <Override PartName="/ppt/media/image63.png" ContentType="image/png"/>
  <Override PartName="/ppt/media/image71.png" ContentType="image/png"/>
  <Override PartName="/ppt/media/image78.png" ContentType="image/png"/>
  <Override PartName="/ppt/media/image42.png" ContentType="image/png"/>
  <Override PartName="/ppt/media/image49.png" ContentType="image/png"/>
  <Override PartName="/ppt/media/image13.png" ContentType="image/png"/>
  <Override PartName="/ppt/media/image50.png" ContentType="image/png"/>
  <Override PartName="/ppt/media/image57.png" ContentType="image/png"/>
  <Override PartName="/ppt/media/image3.png" ContentType="image/png"/>
  <Override PartName="/ppt/media/image21.png" ContentType="image/png"/>
  <Override PartName="/ppt/media/image28.png" ContentType="image/png"/>
  <Override PartName="/ppt/media/image74.jpeg" ContentType="image/jpeg"/>
  <Override PartName="/ppt/media/image65.png" ContentType="image/png"/>
  <Override PartName="/ppt/media/image36.png" ContentType="image/png"/>
  <Override PartName="/ppt/media/image73.png" ContentType="image/png"/>
  <Override PartName="/ppt/media/image44.png" ContentType="image/png"/>
  <Override PartName="/ppt/media/image81.png" ContentType="image/png"/>
  <Override PartName="/ppt/media/image29.gif" ContentType="image/gif"/>
  <Override PartName="/ppt/media/image15.png" ContentType="image/png"/>
  <Override PartName="/ppt/media/image52.png" ContentType="image/png"/>
  <Override PartName="/ppt/media/image59.png" ContentType="image/png"/>
  <Override PartName="/ppt/media/image5.png" ContentType="image/png"/>
  <Override PartName="/ppt/media/image23.png" ContentType="image/png"/>
  <Override PartName="/ppt/media/image67.png" ContentType="image/png"/>
  <Override PartName="/ppt/media/image34.jpeg" ContentType="image/jpeg"/>
  <Override PartName="/ppt/media/image31.png" ContentType="image/png"/>
  <Override PartName="/ppt/media/image38.png" ContentType="image/png"/>
  <Override PartName="/ppt/media/image75.png" ContentType="image/png"/>
  <Override PartName="/ppt/media/image46.png" ContentType="image/png"/>
  <Override PartName="/ppt/media/image83.png" ContentType="image/png"/>
  <Override PartName="/ppt/media/image10.png" ContentType="image/png"/>
  <Override PartName="/ppt/media/image54.png" ContentType="image/png"/>
  <Override PartName="/ppt/media/image7.png" ContentType="image/png"/>
  <Override PartName="/ppt/media/image25.png" ContentType="image/png"/>
  <Override PartName="/ppt/media/image62.png" ContentType="image/png"/>
  <Override PartName="/ppt/media/image69.png" ContentType="image/png"/>
  <Override PartName="/ppt/media/image33.png" ContentType="image/png"/>
  <Override PartName="/ppt/media/image70.png" ContentType="image/png"/>
  <Override PartName="/ppt/media/image77.png" ContentType="image/png"/>
  <Override PartName="/ppt/media/image41.png" ContentType="image/png"/>
  <Override PartName="/ppt/media/image48.png" ContentType="image/png"/>
  <Override PartName="/ppt/slideLayouts/slideLayout28.xml" ContentType="application/vnd.openxmlformats-officedocument.presentationml.slideLayout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1.xml.rels" ContentType="application/vnd.openxmlformats-package.relationships+xml"/>
  <Override PartName="/ppt/slides/_rels/slide31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12.xml.rels" ContentType="application/vnd.openxmlformats-package.relationships+xml"/>
  <Override PartName="/ppt/slides/_rels/slide10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&lt;header&gt;</a:t>
            </a:r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 sz="1400"/>
              <a:t>&lt;date/time&gt;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 sz="1400"/>
              <a:t>&lt;footer&gt;</a:t>
            </a:r>
            <a:endParaRPr/>
          </a:p>
        </p:txBody>
      </p:sp>
      <p:sp>
        <p:nvSpPr>
          <p:cNvPr id="12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21012181-41F1-4161-B1A1-B1913131D111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200"/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Mention that RHIC planning began 1983</a:t>
            </a: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2000"/>
              <a:t>Mention that RHIC planning began 1983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696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5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696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7004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00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000"/>
            <a:ext cx="8869680" cy="20912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61A17191-E141-4171-A171-F1C16111B171}" type="slidenum">
              <a:rPr lang="en-US" sz="1400"/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5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i="1" lang="en-US" sz="2300">
                <a:solidFill>
                  <a:srgbClr val="000000"/>
                </a:solidFill>
                <a:latin typeface="Times New Roman"/>
              </a:rPr>
              <a:t>Christine Nattrass, University of Tennessee at Knoxville, SESAPS 2013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fld id="{91A101C1-41B1-41E1-A111-71A101115121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 sz="1400"/>
              <a:t>&lt;date/time&gt;</a:t>
            </a:r>
            <a:endParaRPr/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bIns="0" lIns="0" rIns="0" tIns="0" wrap="none"/>
          <a:p>
            <a:pPr algn="ctr"/>
            <a:r>
              <a:rPr lang="en-US" sz="1400"/>
              <a:t>&lt;footer&gt;</a:t>
            </a:r>
            <a:endParaRPr/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bIns="0" lIns="0" rIns="0" tIns="0" wrap="none"/>
          <a:p>
            <a:pPr algn="r"/>
            <a:fld id="{3181F111-11A1-4101-A1D1-5161F1A1A131}" type="slidenum">
              <a:rPr lang="en-US" sz="1400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8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9404280" y="83880"/>
            <a:ext cx="596160" cy="806040"/>
          </a:xfrm>
          <a:prstGeom prst="rect">
            <a:avLst/>
          </a:prstGeom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lang="en-US" sz="3200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en-US" sz="2800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1">
              <a:buFont charset="2" typeface="Wingdings"/>
              <a:buChar char=""/>
            </a:pPr>
            <a:r>
              <a:rPr lang="en-US" sz="2400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2">
              <a:buFont charset="2" typeface="Wingdings"/>
              <a:buChar char=""/>
            </a:pPr>
            <a:r>
              <a:rPr lang="en-US" sz="2000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3">
              <a:buFont charset="2" typeface="Wingdings"/>
              <a:buChar char=""/>
            </a:pPr>
            <a:r>
              <a:rPr lang="en-US" sz="2000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11/24/13</a:t>
            </a:r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010151-8181-41D1-8111-C121C1D101B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0.gif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jpeg"/><Relationship Id="rId4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gif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slideLayout" Target="../slideLayouts/slideLayout1.xml"/><Relationship Id="rId20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gif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2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457200" y="-548640"/>
            <a:ext cx="10972800" cy="8769240"/>
          </a:xfrm>
          <a:prstGeom prst="rect">
            <a:avLst/>
          </a:prstGeom>
        </p:spPr>
      </p:pic>
      <p:sp>
        <p:nvSpPr>
          <p:cNvPr id="122" name="TextShape 1"/>
          <p:cNvSpPr txBox="1"/>
          <p:nvPr/>
        </p:nvSpPr>
        <p:spPr>
          <a:xfrm>
            <a:off x="800280" y="-31680"/>
            <a:ext cx="8461080" cy="16387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5000">
                <a:solidFill>
                  <a:srgbClr val="ffffff"/>
                </a:solidFill>
                <a:latin typeface="Times New Roman"/>
              </a:rPr>
              <a:t>Probing the quark gluon plasma</a:t>
            </a:r>
            <a:r>
              <a:rPr b="1" i="1" lang="en-US" sz="6000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23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  <p:sp>
        <p:nvSpPr>
          <p:cNvPr id="124" name="TextShape 3"/>
          <p:cNvSpPr txBox="1"/>
          <p:nvPr/>
        </p:nvSpPr>
        <p:spPr>
          <a:xfrm>
            <a:off x="-16560" y="7309440"/>
            <a:ext cx="10424160" cy="316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600">
                <a:solidFill>
                  <a:srgbClr val="ffffff"/>
                </a:solidFill>
              </a:rPr>
              <a:t>Calculations done on the Titan supercomputer by the CJet collaboration https://sites.google.com/site/cjetsite/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Probing the Quark Gluon Plasma</a:t>
            </a:r>
            <a:endParaRPr/>
          </a:p>
        </p:txBody>
      </p:sp>
      <p:sp>
        <p:nvSpPr>
          <p:cNvPr id="197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198" name="Freeform 3"/>
          <p:cNvSpPr/>
          <p:nvPr/>
        </p:nvSpPr>
        <p:spPr>
          <a:xfrm>
            <a:off x="1796400" y="3403440"/>
            <a:ext cx="2815560" cy="311040"/>
          </a:xfrm>
          <a:custGeom>
            <a:avLst/>
            <a:gdLst/>
            <a:ahLst/>
            <a:rect b="b" l="0" r="r" t="0"/>
            <a:pathLst>
              <a:path h="864" w="7821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99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b="b" l="0" r="r" t="0"/>
            <a:pathLst>
              <a:path h="864" w="10308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00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01" name="TextShape 6"/>
          <p:cNvSpPr txBox="1"/>
          <p:nvPr/>
        </p:nvSpPr>
        <p:spPr>
          <a:xfrm>
            <a:off x="1206000" y="2873520"/>
            <a:ext cx="13719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202" name="TextShape 7"/>
          <p:cNvSpPr txBox="1"/>
          <p:nvPr/>
        </p:nvSpPr>
        <p:spPr>
          <a:xfrm>
            <a:off x="3336120" y="2333520"/>
            <a:ext cx="1870920" cy="51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203" name="TextShape 8"/>
          <p:cNvSpPr txBox="1"/>
          <p:nvPr/>
        </p:nvSpPr>
        <p:spPr>
          <a:xfrm>
            <a:off x="7274520" y="2893680"/>
            <a:ext cx="17017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dur="indefinite" id="29" nodeType="tmRoot" restart="never">
          <p:childTnLst>
            <p:seq>
              <p:cTn id="30" nodeType="mainSeq">
                <p:childTnLst>
                  <p:par>
                    <p:cTn fill="freeze" id="31">
                      <p:stCondLst>
                        <p:cond delay="indefinite"/>
                      </p:stCondLst>
                      <p:childTnLst>
                        <p:par>
                          <p:cTn fill="freeze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90" st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end="120" st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Probing the Quark Gluon Plasma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(~1-15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206" name="Freeform 3"/>
          <p:cNvSpPr/>
          <p:nvPr/>
        </p:nvSpPr>
        <p:spPr>
          <a:xfrm>
            <a:off x="1796400" y="3403440"/>
            <a:ext cx="2815560" cy="311040"/>
          </a:xfrm>
          <a:custGeom>
            <a:avLst/>
            <a:gdLst/>
            <a:ahLst/>
            <a:rect b="b" l="0" r="r" t="0"/>
            <a:pathLst>
              <a:path h="864" w="7821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07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b="b" l="0" r="r" t="0"/>
            <a:pathLst>
              <a:path h="864" w="10308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08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209" name="TextShape 6"/>
          <p:cNvSpPr txBox="1"/>
          <p:nvPr/>
        </p:nvSpPr>
        <p:spPr>
          <a:xfrm>
            <a:off x="1206000" y="2873520"/>
            <a:ext cx="13719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210" name="TextShape 7"/>
          <p:cNvSpPr txBox="1"/>
          <p:nvPr/>
        </p:nvSpPr>
        <p:spPr>
          <a:xfrm>
            <a:off x="3336120" y="2333520"/>
            <a:ext cx="1870920" cy="5126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211" name="TextShape 8"/>
          <p:cNvSpPr txBox="1"/>
          <p:nvPr/>
        </p:nvSpPr>
        <p:spPr>
          <a:xfrm>
            <a:off x="7274520" y="2893680"/>
            <a:ext cx="17017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dur="indefinite" id="37" nodeType="tmRoot" restart="never">
          <p:childTnLst>
            <p:seq>
              <p:cTn id="38" nodeType="mainSeq">
                <p:childTnLst>
                  <p:par>
                    <p:cTn fill="freeze" id="39">
                      <p:stCondLst>
                        <p:cond delay="indefinite"/>
                      </p:stCondLst>
                      <p:childTnLst>
                        <p:par>
                          <p:cTn fill="freeze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90" st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120" st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319680" y="5303160"/>
            <a:ext cx="9601200" cy="1357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descr="" id="21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175640" y="2904120"/>
            <a:ext cx="914760" cy="1371240"/>
          </a:xfrm>
          <a:prstGeom prst="rect">
            <a:avLst/>
          </a:prstGeom>
        </p:spPr>
      </p:pic>
      <p:pic>
        <p:nvPicPr>
          <p:cNvPr descr="" id="21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35600" y="2735280"/>
            <a:ext cx="640080" cy="1645560"/>
          </a:xfrm>
          <a:prstGeom prst="rect">
            <a:avLst/>
          </a:prstGeom>
        </p:spPr>
      </p:pic>
      <p:sp>
        <p:nvSpPr>
          <p:cNvPr id="216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1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40320" y="3023280"/>
            <a:ext cx="640080" cy="1645200"/>
          </a:xfrm>
          <a:prstGeom prst="rect">
            <a:avLst/>
          </a:prstGeom>
        </p:spPr>
      </p:pic>
      <p:sp>
        <p:nvSpPr>
          <p:cNvPr id="218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19" name="CustomShape 5"/>
          <p:cNvSpPr/>
          <p:nvPr/>
        </p:nvSpPr>
        <p:spPr>
          <a:xfrm>
            <a:off x="2178000" y="334260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20" name="CustomShape 6"/>
          <p:cNvSpPr/>
          <p:nvPr/>
        </p:nvSpPr>
        <p:spPr>
          <a:xfrm>
            <a:off x="6084360" y="366156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21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22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23" name="CustomShape 9"/>
          <p:cNvSpPr/>
          <p:nvPr/>
        </p:nvSpPr>
        <p:spPr>
          <a:xfrm>
            <a:off x="2973240" y="244764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24" name="CustomShape 10"/>
          <p:cNvSpPr/>
          <p:nvPr/>
        </p:nvSpPr>
        <p:spPr>
          <a:xfrm>
            <a:off x="5241960" y="457092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25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26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27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28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29" name="CustomShape 15"/>
          <p:cNvSpPr/>
          <p:nvPr/>
        </p:nvSpPr>
        <p:spPr>
          <a:xfrm>
            <a:off x="4375800" y="297612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  <p:timing>
    <p:tnLst>
      <p:par>
        <p:cTn dur="indefinite" id="45" nodeType="tmRoot" restart="never">
          <p:childTnLst>
            <p:seq>
              <p:cTn id="4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Probes of the Quark Gluon Plasma</a:t>
            </a:r>
            <a:endParaRPr/>
          </a:p>
        </p:txBody>
      </p:sp>
      <p:sp>
        <p:nvSpPr>
          <p:cNvPr id="231" name="TextShape 2"/>
          <p:cNvSpPr txBox="1"/>
          <p:nvPr/>
        </p:nvSpPr>
        <p:spPr>
          <a:xfrm>
            <a:off x="319680" y="5303160"/>
            <a:ext cx="9601200" cy="1357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descr="" id="23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3720" y="2903760"/>
            <a:ext cx="914760" cy="1371240"/>
          </a:xfrm>
          <a:prstGeom prst="rect">
            <a:avLst/>
          </a:prstGeom>
        </p:spPr>
      </p:pic>
      <p:pic>
        <p:nvPicPr>
          <p:cNvPr descr="" id="23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63680" y="2734920"/>
            <a:ext cx="640080" cy="1645560"/>
          </a:xfrm>
          <a:prstGeom prst="rect">
            <a:avLst/>
          </a:prstGeom>
        </p:spPr>
      </p:pic>
      <p:sp>
        <p:nvSpPr>
          <p:cNvPr id="234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235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68400" y="3022920"/>
            <a:ext cx="640080" cy="1645200"/>
          </a:xfrm>
          <a:prstGeom prst="rect">
            <a:avLst/>
          </a:prstGeom>
        </p:spPr>
      </p:pic>
      <p:sp>
        <p:nvSpPr>
          <p:cNvPr id="236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7" name="CustomShape 5"/>
          <p:cNvSpPr/>
          <p:nvPr/>
        </p:nvSpPr>
        <p:spPr>
          <a:xfrm>
            <a:off x="2206080" y="334224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8" name="CustomShape 6"/>
          <p:cNvSpPr/>
          <p:nvPr/>
        </p:nvSpPr>
        <p:spPr>
          <a:xfrm>
            <a:off x="6112440" y="366120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39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40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241" name="CustomShape 9"/>
          <p:cNvSpPr/>
          <p:nvPr/>
        </p:nvSpPr>
        <p:spPr>
          <a:xfrm>
            <a:off x="3001320" y="244728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42" name="CustomShape 10"/>
          <p:cNvSpPr/>
          <p:nvPr/>
        </p:nvSpPr>
        <p:spPr>
          <a:xfrm>
            <a:off x="5270040" y="457056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43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44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245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246" name="Freeform 14"/>
          <p:cNvSpPr/>
          <p:nvPr/>
        </p:nvSpPr>
        <p:spPr>
          <a:xfrm>
            <a:off x="4407480" y="335412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8"/>
                </a:moveTo>
                <a:cubicBezTo>
                  <a:pt x="727" y="0"/>
                  <a:pt x="1329" y="530"/>
                  <a:pt x="998" y="650"/>
                </a:cubicBezTo>
                <a:cubicBezTo>
                  <a:pt x="176" y="948"/>
                  <a:pt x="1625" y="1033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247" name="CustomShape 15"/>
          <p:cNvSpPr/>
          <p:nvPr/>
        </p:nvSpPr>
        <p:spPr>
          <a:xfrm>
            <a:off x="4403880" y="297576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</p:spTree>
  </p:cSld>
</p:sld>
</file>

<file path=ppt/slides/slide14.xml><?xml version="1.0" encoding="UTF-8" standalone="yes"?>
<p:sld xmlns:a="http://schemas.openxmlformats.org/drawingml/2006/main" xmlns:p="http://schemas.openxmlformats.org/presentationml/2006/main" xmlns:r="http://schemas.openxmlformats.org/officeDocument/2006/relationships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pic><p:nvPicPr><p:cNvPr descr="" id="248" name=""/><p:cNvPicPr/><p:nvPr/></p:nvPicPr><p:blipFill><a:blip r:embed="rId1"></a:blip><a:stretch><a:fillRect/></a:stretch></p:blipFill><p:spPr><a:xfrm><a:off x="5797080" y="1826280"/><a:ext cx="3695760" cy="3695760"/></a:xfrm><a:prstGeom prst="rect"><a:avLst/></a:prstGeom></p:spPr></p:pic><p:sp><p:nvSpPr><p:cNvPr id="249" name="CustomShape 1"/><p:cNvSpPr/><p:nvPr/></p:nvSpPr><p:spPr><a:xfrm><a:off x="7004880" y="1275840"/><a:ext cx="1918800" cy="551160"/></a:xfrm><a:prstGeom prst="rect"><a:avLst></a:avLst></a:prstGeom></p:spPr><p:txBody><a:bodyPr bIns="46800" lIns="90000" rIns="90000" tIns="46800"/><a:p><a:pPr><a:lnSpc><a:spcPct val="100000"/></a:lnSpc></a:pPr><a:r><a:rPr b="1" lang="en-US" sz="2650"><a:solidFill><a:srgbClr val="000000"/></a:solidFill><a:latin typeface="Times New Roman"/></a:rPr><a:t>p+p </a:t></a:r><a:r><a:rPr b="1" lang="en-US" sz="2650"><a:solidFill><a:srgbClr val="000000"/></a:solidFill><a:latin typeface="Symbol"/></a:rPr><a:t></a:t></a:r><a:r><a:rPr b="1" lang="en-US" sz="2650"><a:solidFill><a:srgbClr val="000000"/></a:solidFill><a:latin typeface="Times New Roman"/></a:rPr><a:t> dijet</a:t></a:r><a:endParaRPr/></a:p></p:txBody></p:sp><p:cxnSp><p:nvCxnSpPr><p:cNvPr id="250" name="Line 2"/><p:cNvCxnSpPr></p:cNvCxnSpPr><p:nvPr/></p:nvCxnSpPr><p:spPr><xfrm flipH="1"><a:off x="3199320" y="2303640"/><a:ext cx="741600" cy="894600"/></xfrm><a:prstGeom prst="straightConnector1"><a:avLst/></a:prstGeom><a:ln w="12600"><a:solidFill><a:srgbClr val="4d7bcf"/></a:solidFill><a:miter/><a:tailEnd len="med" type="triangle" w="med"/></a:ln></p:spPr></p:cxnSp><p:cxnSp><p:nvCxnSpPr><p:cNvPr id="251" name="Line 3"/><p:cNvCxnSpPr></p:cNvCxnSpPr><p:nvPr/></p:nvCxnSpPr><p:spPr><1pic:xfrm><a:off x="2171520" y="3523680"/><a:ext cx="744840" cy="915120"/></1pic:xfrm><a:prstGeom prst="straightConnector1"><a:avLst/></a:prstGeom><a:ln w="12600"><a:solidFill><a:srgbClr val="4d7bcf"/></a:solidFill><a:miter/><a:tailEnd len="med" type="triangle" w="med"/></a:ln></p:spPr></p:cxnSp><p:sp><p:nvSpPr><p:cNvPr id="252" name="CustomShape 4"/><p:cNvSpPr/><p:nvPr/></p:nvSpPr><p:spPr><a:xfrm><a:off x="3886200" y="1923480"/><a:ext cx="380880" cy="380880"/></a:xfrm><a:prstGeom prst="ellipse"><a:avLst></a:avLst></a:prstGeom><a:solidFill><a:srgbClr val="008000"/></a:solidFill></p:spPr></p:sp><p:sp><p:nvSpPr><p:cNvPr id="253" name="CustomShape 5"/><p:cNvSpPr/><p:nvPr/></p:nvSpPr><p:spPr><a:xfrm><a:off x="1904760" y="4438080"/><a:ext cx="381240" cy="380880"/></a:xfrm><a:prstGeom prst="ellipse"><a:avLst></a:avLst></a:prstGeom><a:solidFill><a:srgbClr val="008000"/></a:solidFill></p:spPr></p:sp><p:cxnSp><p:nvCxnSpPr><p:cNvPr id="254" name="Line 6"/><p:cNvCxnSpPr></p:cNvCxnSpPr><p:nvPr/></p:nvCxnSpPr><p:spPr><xfrm flipH="1"><a:off x="4113000" y="1389960"/><a:ext cx="154440" cy="533880"/></xfrm><a:prstGeom prst="straightConnector1"><a:avLst/></a:prstGeom><a:ln w="34920"><a:solidFill><a:srgbClr val="1ad945"/></a:solidFill><a:miter/><a:tailEnd len="med" type="triangle" w="med"/></a:ln></p:spPr></p:cxnSp><p:cxnSp><p:nvCxnSpPr><p:cNvPr id="255" name="Line 7"/><p:cNvCxnSpPr></p:cNvCxnSpPr><p:nvPr/></p:nvCxnSpPr><p:spPr><xfrm flipH="1"><a:off x="4190760" y="1236960"/><a:ext cx="457560" cy="686520"/></xfrm><a:prstGeom prst="straightConnector1"><a:avLst/></a:prstGeom><a:ln w="34920"><a:solidFill><a:srgbClr val="1ad945"/></a:solidFill><a:miter/><a:tailEnd len="med" type="triangle" w="med"/></a:ln></p:spPr></p:cxnSp><p:cxnSp><p:nvCxnSpPr><p:cNvPr id="256" name="Line 8"/><p:cNvCxnSpPr></p:cNvCxnSpPr><p:nvPr/></p:nvCxnSpPr><p:spPr><xfrm flipH="1"><a:off x="4190400" y="1542600"/><a:ext cx="459720" cy="457560"/></xfrm><a:prstGeom prst="straightConnector1"><a:avLst/></a:prstGeom><a:ln w="34920"><a:solidFill><a:srgbClr val="1ad945"/></a:solidFill><a:miter/><a:tailEnd len="med" type="triangle" w="med"/></a:ln></p:spPr></p:cxnSp><p:cxnSp><p:nvCxnSpPr><p:cNvPr id="257" name="Line 9"/><p:cNvCxnSpPr></p:cNvCxnSpPr><p:nvPr/></p:nvCxnSpPr><p:spPr><xfrm flipH="1"><a:off x="4265640" y="1809000"/><a:ext cx="383040" cy="228960"/></xfrm><a:prstGeom prst="straightConnector1"><a:avLst/></a:prstGeom><a:ln w="34920"><a:solidFill><a:srgbClr val="1ad945"/></a:solidFill><a:miter/><a:tailEnd len="med" type="triangle" w="med"/></a:ln></p:spPr></p:cxnSp><p:cxnSp><p:nvCxnSpPr><p:cNvPr id="258" name="Line 10"/><p:cNvCxnSpPr></p:cNvCxnSpPr><p:nvPr/></p:nvCxnSpPr><p:spPr><xfrm flipH="1"><a:off x="4265640" y="2037600"/><a:ext cx="459000" cy="76320"/></xfrm><a:prstGeom prst="straightConnector1"><a:avLst/></a:prstGeom><a:ln w="34920"><a:solidFill><a:srgbClr val="1ad945"/></a:solidFill><a:miter/><a:tailEnd len="med" type="triangle" w="med"/></a:ln></p:spPr></p:cxnSp><p:cxnSp><p:nvCxnSpPr><p:cNvPr id="259" name="Line 11"/><p:cNvCxnSpPr><a:stCxn id="253" idx="3"/></p:cNvCxnSpPr><p:nvPr/></p:nvCxnSpPr><p:spPr><1pic:xfrm><a:off x="1447200" y="4763160"/><a:ext cx="513720" cy="590040"/></1pic:xfrm><a:prstGeom prst="straightConnector1"><a:avLst/></a:prstGeom><a:ln w="34920"><a:solidFill><a:srgbClr val="1ad945"/></a:solidFill><a:miter/><a:tailEnd len="med" type="triangle" w="med"/></a:ln></p:spPr></p:cxnSp><p:cxnSp><p:nvCxnSpPr><p:cNvPr id="260" name="Line 12"/><p:cNvCxnSpPr></p:cNvCxnSpPr><p:nvPr/></p:nvCxnSpPr><p:spPr><1pic:xfrm><a:off x="1447560" y="4631760"/><a:ext cx="457560" cy="187920"/></1pic:xfrm><a:prstGeom prst="straightConnector1"><a:avLst/></a:prstGeom><a:ln w="34920"><a:solidFill><a:srgbClr val="1ad945"/></a:solidFill><a:miter/><a:tailEnd len="med" type="triangle" w="med"/></a:ln></p:spPr></p:cxnSp><p:cxnSp><p:nvCxnSpPr><p:cNvPr id="261" name="Line 13"/><p:cNvCxnSpPr></p:cNvCxnSpPr><p:nvPr/></p:nvCxnSpPr><p:spPr><1pic:xfrm><a:off x="1752120" y="4818960"/><a:ext cx="305280" cy="533880"/></1pic:xfrm><a:prstGeom prst="straightConnector1"><a:avLst/></a:prstGeom><a:ln w="34920"><a:solidFill><a:srgbClr val="1ad945"/></a:solidFill><a:miter/><a:tailEnd len="med" type="triangle" w="med"/></a:ln></p:spPr></p:cxnSp><p:cxnSp><p:nvCxnSpPr><p:cNvPr id="262" name="Line 14"/><p:cNvCxnSpPr></p:cNvCxnSpPr><p:nvPr/></p:nvCxnSpPr><p:spPr><1pic:xfrm><a:off x="2057040" y="4818960"/><a:ext cx="114480" cy="378360"/></1pic:xfrm><a:prstGeom prst="straightConnector1"><a:avLst/></a:prstGeom><a:ln w="34920"><a:solidFill><a:srgbClr val="1ad945"/></a:solidFill><a:miter/><a:tailEnd len="med" type="triangle" w="med"/></a:ln></p:spPr></p:cxnSp><p:cxnSp><p:nvCxnSpPr><p:cNvPr id="263" name="Line 15"/><p:cNvCxnSpPr></p:cNvCxnSpPr><p:nvPr/></p:nvCxnSpPr><p:spPr><1pic:xfrm><a:off x="1447560" y="4682520"/><a:ext cx="457560" cy="295560"/></1pic:xfrm><a:prstGeom prst="straightConnector1"><a:avLst/></a:prstGeom><a:ln w="34920"><a:solidFill><a:srgbClr val="1ad945"/></a:solidFill><a:miter/><a:tailEnd len="med" type="triangle" w="med"/></a:ln></p:spPr></p:cxnSp><p:sp><p:nvSpPr><p:cNvPr id="264" name="CustomShape 16"/><p:cNvSpPr/><p:nvPr/></p:nvSpPr><p:spPr><a:xfrm><a:off x="4649760" y="3061800"/><a:ext cx="38088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pic><p:nvPicPr><p:cNvPr descr="" id="265" name="Oval 5"/><p:cNvPicPr/><p:nvPr/></p:nvPicPr><p:blipFill><a:blip r:embed="rId2"></a:blip><a:stretch><a:fillRect/></a:stretch></p:blipFill><p:spPr><a:xfrm><a:off x="996840" y="2868120"/><a:ext cx="517680" cy="969840"/></a:xfrm><a:prstGeom prst="rect"><a:avLst/></a:prstGeom></p:spPr></p:pic><p:sp><p:nvSpPr><p:cNvPr id="266" name="CustomShape 17"/><p:cNvSpPr/><p:nvPr/></p:nvSpPr><p:spPr><a:xfrm><a:off x="1122120" y="3036240"/><a:ext cx="270000" cy="593640"/></a:xfrm><a:prstGeom prst="rect"><a:avLst></a:avLst></a:prstGeom></p:spPr></p:sp><p:cxnSp><p:nvCxnSpPr><p:cNvPr id="267" name="Line 18"/><p:cNvCxnSpPr></p:cNvCxnSpPr><p:nvPr/></p:nvCxnSpPr><p:spPr><xfrm><a:off x="1447200" y="3332880"/><a:ext cx="1220040" cy="3960"/></xfrm><a:prstGeom prst="straightConnector1"><a:avLst/></a:prstGeom><a:ln w="25560"><a:solidFill><a:srgbClr val="fe8637"/></a:solidFill><a:miter/><a:tailEnd len="med" type="triangle" w="med"/></a:ln></p:spPr></p:cxnSp><p:sp><p:nvSpPr><p:cNvPr id="268" name="CustomShape 19"/><p:cNvSpPr/><p:nvPr/></p:nvSpPr><p:spPr><a:xfrm><a:off x="1066680" y="3061800"/><a:ext cx="380880" cy="459720"/></a:xfrm><a:prstGeom prst="rect"><a:avLst></a:avLst></a:prstGeom></p:spPr><p:txBody><a:bodyPr bIns="46800" lIns="90000" rIns="90000" tIns="46800"/><a:p><a:pPr><a:buSzPct val="45000"/><a:buFont typeface="StarSymbol"/><a:buChar char=""/></a:pPr><a:r><a:rPr lang="en-US"></a:rPr><a:t>p</a:t></a:r><a:endParaRPr/></a:p></p:txBody></p:sp><p:sp><p:nvSpPr><p:cNvPr id="269" name="CustomShape 20"/><p:cNvSpPr/><p:nvPr/></p:nvSpPr><p:spPr><a:xfrm><a:off x="1600200" y="2914200"/><a:ext cx="83808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a, x</a:t></a:r><a:r><a:rPr lang="en-US"><a:solidFill><a:srgbClr val="ff0000"/></a:solidFill></a:rPr><a:t>a</a:t></a:r><a:endParaRPr/></a:p></p:txBody></p:sp><p:cxnSp><p:nvCxnSpPr><p:cNvPr id="270" name="Line 21"/><p:cNvCxnSpPr></p:cNvCxnSpPr><p:nvPr/></p:nvCxnSpPr><p:spPr><1pic:xfrm flipH="1"><a:off x="3352680" y="3332520"/><a:ext cx="1295640" cy="3960"/></1pic:xfrm><a:prstGeom prst="straightConnector1"><a:avLst/></a:prstGeom><a:ln w="25560"><a:solidFill><a:srgbClr val="fe8637"/></a:solidFill><a:miter/><a:tailEnd len="med" type="triangle" w="med"/></a:ln></p:spPr></p:cxnSp><p:pic><p:nvPicPr><p:cNvPr descr="" id="271" name="Oval 6"/><p:cNvPicPr/><p:nvPr/></p:nvPicPr><p:blipFill><a:blip r:embed="rId3"></a:blip><a:stretch><a:fillRect/></a:stretch></p:blipFill><p:spPr><a:xfrm><a:off x="4581360" y="2868120"/><a:ext cx="517680" cy="969840"/></a:xfrm><a:prstGeom prst="rect"><a:avLst/></a:prstGeom></p:spPr></p:pic><p:sp><p:nvSpPr><p:cNvPr id="272" name="CustomShape 22"/><p:cNvSpPr/><p:nvPr/></p:nvSpPr><p:spPr><a:xfrm><a:off x="4703760" y="3036240"/><a:ext cx="269640" cy="593640"/></a:xfrm><a:prstGeom prst="rect"><a:avLst></a:avLst></a:prstGeom></p:spPr></p:sp><p:sp><p:nvSpPr><p:cNvPr id="273" name="CustomShape 23"/><p:cNvSpPr/><p:nvPr/></p:nvSpPr><p:spPr><a:xfrm><a:off x="3886200" y="2914200"/><a:ext cx="838080" cy="51012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ff0000"/></a:solidFill></a:rPr><a:t>b, x</a:t></a:r><a:r><a:rPr lang="en-US"><a:solidFill><a:srgbClr val="ff0000"/></a:solidFill></a:rPr><a:t>b</a:t></a:r><a:endParaRPr/></a:p></p:txBody></p:sp><p:sp><p:nvSpPr><p:cNvPr id="274" name="CustomShape 24"/><p:cNvSpPr/><p:nvPr/></p:nvSpPr><p:spPr><a:xfrm><a:off x="2819160" y="3142800"/><a:ext cx="381240" cy="380880"/></a:xfrm><a:prstGeom prst="ellipse"><a:avLst></a:avLst></a:prstGeom><a:solidFill><a:srgbClr val="c8d6f0"/></a:solidFill></p:spPr></p:sp><p:sp><p:nvSpPr><p:cNvPr id="275" name="CustomShape 25"/><p:cNvSpPr/><p:nvPr/></p:nvSpPr><p:spPr><a:xfrm><a:off x="2743200" y="3066480"/><a:ext cx="838080" cy="44064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000090"/></a:solidFill></a:rPr><a:t>σ</a:t></a:r><a:r><a:rPr b="1" lang="en-US" sz="2000"><a:solidFill><a:srgbClr val="000090"/></a:solidFill></a:rPr><a:t>ab</a:t></a:r><a:endParaRPr/></a:p></p:txBody></p:sp><p:sp><p:nvSpPr><p:cNvPr id="276" name="CustomShape 26"/><p:cNvSpPr/><p:nvPr/></p:nvSpPr><p:spPr><a:xfrm><a:off x="2986200" y="2782440"/><a:ext cx="838440" cy="50976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c, x</a:t></a:r><a:r><a:rPr lang="en-US"><a:solidFill><a:srgbClr val="0000ff"/></a:solidFill></a:rPr><a:t>c</a:t></a:r><a:endParaRPr/></a:p></p:txBody></p:sp><p:sp><p:nvSpPr><p:cNvPr id="277" name="CustomShape 27"/><p:cNvSpPr/><p:nvPr/></p:nvSpPr><p:spPr><a:xfrm><a:off x="2057400" y="4006440"/><a:ext cx="838440" cy="509760"/></a:xfrm><a:prstGeom prst="rect"><a:avLst></a:avLst></a:prstGeom></p:spPr><p:txBody><a:bodyPr bIns="46800" lIns="90000" rIns="90000" tIns="46800"/><a:p><a:pPr><a:buFont typeface="StarSymbol"/><a:buChar char=""/></a:pPr><a:r><a:rPr lang="en-US"><a:solidFill><a:srgbClr val="0000ff"/></a:solidFill></a:rPr><a:t>d, x</a:t></a:r><a:r><a:rPr lang="en-US"><a:solidFill><a:srgbClr val="0000ff"/></a:solidFill></a:rPr><a:t>d</a:t></a:r><a:endParaRPr/></a:p></p:txBody></p:sp><p:sp><p:nvSpPr><p:cNvPr id="278" name="CustomShape 28"/><p:cNvSpPr/><p:nvPr/></p:nvSpPr><p:spPr><a:xfrm><a:off x="3886200" y="1922040"/><a:ext cx="53316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sp><p:nvSpPr><p:cNvPr id="279" name="CustomShape 29"/><p:cNvSpPr/><p:nvPr/></p:nvSpPr><p:spPr><a:xfrm><a:off x="1904760" y="4431600"/><a:ext cx="533520" cy="398880"/></a:xfrm><a:prstGeom prst="rect"><a:avLst></a:avLst></a:prstGeom></p:spPr><p:txBody><a:bodyPr bIns="46800" lIns="90000" rIns="90000" tIns="46800"/><a:p><a:pPr><a:buFont typeface="StarSymbol"/><a:buChar char=""/></a:pPr><a:r><a:rPr b="1" lang="en-US" sz="2000"><a:solidFill><a:srgbClr val="ffe636"/></a:solidFill></a:rPr><a:t>D</a:t></a:r><a:endParaRPr/></a:p></p:txBody></p:sp><p:pic><p:nvPicPr><p:cNvPr descr="" id="280" name="TextBox 71"/><p:cNvPicPr/><p:nvPr/></p:nvPicPr><p:blipFill><a:blip r:embed="rId4"></a:blip><a:stretch><a:fillRect/></a:stretch></p:blipFill><p:spPr><a:xfrm><a:off x="4324320" y="1155240"/><a:ext cx="695160" cy="1030320"/></a:xfrm><a:prstGeom prst="rect"><a:avLst/></a:prstGeom></p:spPr></p:pic><p:pic><p:nvPicPr><p:cNvPr descr="" id="281" name="TextBox 72"/><p:cNvPicPr/><p:nvPr/></p:nvPicPr><p:blipFill><a:blip r:embed="rId5"></a:blip><a:stretch><a:fillRect/></a:stretch></p:blipFill><p:spPr><a:xfrm><a:off x="1046160" y="4527000"/><a:ext cx="627120" cy="1011240"/></a:xfrm><a:prstGeom prst="rect"><a:avLst/></a:prstGeom></p:spPr></p:pic><p:sp><p:nvSpPr><p:cNvPr id="282" name="TextShape 30"/><p:cNvSpPr txBox="1"/><p:nvPr/></p:nvSpPr><p:spPr><a:xfrm><a:off x="912240" y="5667840"/><a:ext cx="8686800" cy="1150920"/></a:xfrm><a:prstGeom prst="rect"><a:avLst/></a:prstGeom></p:spPr><p:txBody><a:bodyPr bIns="45000" lIns="90000" rIns="90000" tIns="45000" wrap="none"/><a:p><a:r><a:rPr b="1" i="1" lang="en-US" sz="2500"><a:solidFill><a:srgbClr val="000080"/></a:solidFill></a:rPr><a:t>Jets</a:t></a:r><a:r><a:rPr lang="en-US" sz="2500"></a:rPr><a:t> – hard parton scattering leads to back-to-back quarks or gluons, which then fragment as a columnated spray of particles</a:t></a:r><a:endParaRPr/></a:p></p:txBody></p:sp><p:sp><p:nvSpPr><p:cNvPr id="283" name="CustomShape 31"/><p:cNvSpPr/><p:nvPr/></p:nvSpPr><p:spPr><a:xfrm><a:off x="7543440" y="3570840"/><a:ext cx="228600" cy="228600"/></a:xfrm><a:prstGeom prst="ellipse"><a:avLst></a:avLst></a:prstGeom><a:solidFill><a:srgbClr val="ffffff"/></a:solidFill><a:ln><a:solidFill><a:srgbClr val="808080"/></a:solidFill></a:ln></p:spPr></p:sp><p:sp><p:nvSpPr><p:cNvPr id="284" name="TextShape 32"/><p:cNvSpPr txBox="1"/><p:nvPr/></p:nvSpPr><p:spPr><a:xfrm><a:off x="7772040" y="3113640"/><a:ext cx="1143000" cy="797400"/></a:xfrm><a:prstGeom prst="rect"><a:avLst/></a:prstGeom></p:spPr><p:txBody><a:bodyPr bIns="45000" lIns="90000" rIns="90000" tIns="45000" wrap="none"/><a:p><a:pPr algn="ctr"></a:pPr><a:r><a:rPr lang="en-US" sz="2500"><a:solidFill><a:srgbClr val="ffffff"/></a:solidFill></a:rPr><a:t>Beam pipe</a:t></a:r><a:endParaRPr/></a:p></p:txBody></p:sp><p:sp><p:nvSpPr><p:cNvPr id="285" name="TextShape 33"/><p:cNvSpPr txBox="1"/><p:nvPr/></p:nvSpPr><p:spPr><a:xfrm><a:off x="529200" y="72360"/><a:ext cx="9071640" cy="841680"/></a:xfrm><a:prstGeom prst="rect"><a:avLst/></a:prstGeom></p:spPr><p:txBody><a:bodyPr anchor="ctr" bIns="0" lIns="0" rIns="0" tIns="0" wrap="none"/><a:p><a:pPr algn="ctr"></a:pPr><a:r><a:rPr lang="en-US"></a:rPr><a:t>Jets</a:t></a:r><a:endParaRPr/></a:p></p:txBody></p:sp></p:spTree></p:cSld>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2857320" y="97200"/>
            <a:ext cx="434340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reconstruction</a:t>
            </a:r>
            <a:endParaRPr/>
          </a:p>
        </p:txBody>
      </p:sp>
      <p:sp>
        <p:nvSpPr>
          <p:cNvPr id="287" name="TextShape 2"/>
          <p:cNvSpPr txBox="1"/>
          <p:nvPr/>
        </p:nvSpPr>
        <p:spPr>
          <a:xfrm>
            <a:off x="228240" y="5007240"/>
            <a:ext cx="9829800" cy="15346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Identify all of the particles in the jet </a:t>
            </a:r>
            <a:r>
              <a:rPr lang="en-US">
                <a:latin typeface="Times New Roman"/>
                <a:ea typeface="Times New Roman"/>
              </a:rPr>
              <a:t>→</a:t>
            </a:r>
            <a:r>
              <a:rPr lang="en-US"/>
              <a:t> parton energy, momentum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Difficult in heavy ion collisions – but possible!</a:t>
            </a:r>
            <a:endParaRPr/>
          </a:p>
        </p:txBody>
      </p:sp>
      <p:pic>
        <p:nvPicPr>
          <p:cNvPr descr="" id="28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99840" y="1627200"/>
            <a:ext cx="2743200" cy="2743200"/>
          </a:xfrm>
          <a:prstGeom prst="rect">
            <a:avLst/>
          </a:prstGeom>
        </p:spPr>
      </p:pic>
      <p:sp>
        <p:nvSpPr>
          <p:cNvPr id="289" name="TextShape 3"/>
          <p:cNvSpPr txBox="1"/>
          <p:nvPr/>
        </p:nvSpPr>
        <p:spPr>
          <a:xfrm>
            <a:off x="1599840" y="4024080"/>
            <a:ext cx="2743200" cy="33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p+p di-jet event in STAR</a:t>
            </a:r>
            <a:endParaRPr/>
          </a:p>
        </p:txBody>
      </p:sp>
      <p:sp>
        <p:nvSpPr>
          <p:cNvPr id="290" name="Line 4"/>
          <p:cNvSpPr/>
          <p:nvPr/>
        </p:nvSpPr>
        <p:spPr>
          <a:xfrm flipH="1" flipV="1">
            <a:off x="2034000" y="209196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91" name="Line 5"/>
          <p:cNvSpPr/>
          <p:nvPr/>
        </p:nvSpPr>
        <p:spPr>
          <a:xfrm flipV="1">
            <a:off x="2948400" y="186336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92" name="CustomShape 6"/>
          <p:cNvSpPr/>
          <p:nvPr/>
        </p:nvSpPr>
        <p:spPr>
          <a:xfrm>
            <a:off x="1983240" y="1912680"/>
            <a:ext cx="914400" cy="45684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  <p:pic>
        <p:nvPicPr>
          <p:cNvPr descr="" id="29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07840" y="1599840"/>
            <a:ext cx="3657600" cy="2879280"/>
          </a:xfrm>
          <a:prstGeom prst="rect">
            <a:avLst/>
          </a:prstGeom>
        </p:spPr>
      </p:pic>
      <p:sp>
        <p:nvSpPr>
          <p:cNvPr id="294" name="TextShape 7"/>
          <p:cNvSpPr txBox="1"/>
          <p:nvPr/>
        </p:nvSpPr>
        <p:spPr>
          <a:xfrm>
            <a:off x="5464440" y="4133520"/>
            <a:ext cx="3679200" cy="3330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1700">
                <a:solidFill>
                  <a:srgbClr val="ffffff"/>
                </a:solidFill>
              </a:rPr>
              <a:t>Central Au+Au collision in STAR</a:t>
            </a:r>
            <a:endParaRPr/>
          </a:p>
        </p:txBody>
      </p:sp>
      <p:sp>
        <p:nvSpPr>
          <p:cNvPr id="295" name="Line 8"/>
          <p:cNvSpPr/>
          <p:nvPr/>
        </p:nvSpPr>
        <p:spPr>
          <a:xfrm flipH="1" flipV="1">
            <a:off x="6211800" y="210888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96" name="Line 9"/>
          <p:cNvSpPr/>
          <p:nvPr/>
        </p:nvSpPr>
        <p:spPr>
          <a:xfrm flipV="1">
            <a:off x="7126200" y="188028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297" name="CustomShape 10"/>
          <p:cNvSpPr/>
          <p:nvPr/>
        </p:nvSpPr>
        <p:spPr>
          <a:xfrm>
            <a:off x="6161040" y="1929600"/>
            <a:ext cx="914400" cy="456840"/>
          </a:xfrm>
          <a:prstGeom prst="ellipse">
            <a:avLst/>
          </a:prstGeom>
          <a:ln w="36720">
            <a:solidFill>
              <a:srgbClr val="ffffff"/>
            </a:solidFill>
            <a:round/>
          </a:ln>
        </p:spPr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503640" y="84960"/>
            <a:ext cx="9071640" cy="704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Jets</a:t>
            </a:r>
            <a:endParaRPr/>
          </a:p>
        </p:txBody>
      </p:sp>
      <p:pic>
        <p:nvPicPr>
          <p:cNvPr descr="" id="29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1440" y="2665080"/>
            <a:ext cx="914760" cy="1371240"/>
          </a:xfrm>
          <a:prstGeom prst="rect">
            <a:avLst/>
          </a:prstGeom>
        </p:spPr>
      </p:pic>
      <p:pic>
        <p:nvPicPr>
          <p:cNvPr descr="" id="30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11400" y="2496240"/>
            <a:ext cx="640080" cy="1645560"/>
          </a:xfrm>
          <a:prstGeom prst="rect">
            <a:avLst/>
          </a:prstGeom>
        </p:spPr>
      </p:pic>
      <p:sp>
        <p:nvSpPr>
          <p:cNvPr id="301" name="CustomShape 2"/>
          <p:cNvSpPr/>
          <p:nvPr/>
        </p:nvSpPr>
        <p:spPr>
          <a:xfrm>
            <a:off x="1566000" y="2842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0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16120" y="2784240"/>
            <a:ext cx="640080" cy="1645200"/>
          </a:xfrm>
          <a:prstGeom prst="rect">
            <a:avLst/>
          </a:prstGeom>
        </p:spPr>
      </p:pic>
      <p:sp>
        <p:nvSpPr>
          <p:cNvPr id="303" name="CustomShape 3"/>
          <p:cNvSpPr/>
          <p:nvPr/>
        </p:nvSpPr>
        <p:spPr>
          <a:xfrm>
            <a:off x="3774600" y="2997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4" name="CustomShape 4"/>
          <p:cNvSpPr/>
          <p:nvPr/>
        </p:nvSpPr>
        <p:spPr>
          <a:xfrm>
            <a:off x="253800" y="310356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5" name="CustomShape 5"/>
          <p:cNvSpPr/>
          <p:nvPr/>
        </p:nvSpPr>
        <p:spPr>
          <a:xfrm>
            <a:off x="4181040" y="342252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6" name="CustomShape 6"/>
          <p:cNvSpPr/>
          <p:nvPr/>
        </p:nvSpPr>
        <p:spPr>
          <a:xfrm>
            <a:off x="3402360" y="1124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7" name="CustomShape 7"/>
          <p:cNvSpPr/>
          <p:nvPr/>
        </p:nvSpPr>
        <p:spPr>
          <a:xfrm>
            <a:off x="1986120" y="4721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08" name="CustomShape 8"/>
          <p:cNvSpPr/>
          <p:nvPr/>
        </p:nvSpPr>
        <p:spPr>
          <a:xfrm>
            <a:off x="1049040" y="220860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09" name="CustomShape 9"/>
          <p:cNvSpPr/>
          <p:nvPr/>
        </p:nvSpPr>
        <p:spPr>
          <a:xfrm>
            <a:off x="3317760" y="433188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10" name="Line 10"/>
          <p:cNvSpPr/>
          <p:nvPr/>
        </p:nvSpPr>
        <p:spPr>
          <a:xfrm>
            <a:off x="1722960" y="2965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11" name="Line 11"/>
          <p:cNvSpPr/>
          <p:nvPr/>
        </p:nvSpPr>
        <p:spPr>
          <a:xfrm flipV="1">
            <a:off x="2680200" y="136548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</p:sp>
      <p:sp>
        <p:nvSpPr>
          <p:cNvPr id="312" name="Line 12"/>
          <p:cNvSpPr/>
          <p:nvPr/>
        </p:nvSpPr>
        <p:spPr>
          <a:xfrm flipH="1">
            <a:off x="2908440" y="3117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13" name="Line 13"/>
          <p:cNvSpPr/>
          <p:nvPr/>
        </p:nvSpPr>
        <p:spPr>
          <a:xfrm flipH="1">
            <a:off x="2146320" y="311796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4" name="CustomShape 14"/>
          <p:cNvSpPr/>
          <p:nvPr/>
        </p:nvSpPr>
        <p:spPr>
          <a:xfrm>
            <a:off x="2451600" y="273708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15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5390640" y="1345320"/>
            <a:ext cx="4573440" cy="3683880"/>
          </a:xfrm>
          <a:prstGeom prst="rect">
            <a:avLst/>
          </a:prstGeom>
        </p:spPr>
      </p:pic>
      <p:pic>
        <p:nvPicPr>
          <p:cNvPr descr="" id="316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3291840" y="5120640"/>
            <a:ext cx="3200400" cy="2404800"/>
          </a:xfrm>
          <a:prstGeom prst="rect">
            <a:avLst/>
          </a:prstGeom>
        </p:spPr>
      </p:pic>
      <p:sp>
        <p:nvSpPr>
          <p:cNvPr id="317" name="TextShape 15"/>
          <p:cNvSpPr txBox="1"/>
          <p:nvPr/>
        </p:nvSpPr>
        <p:spPr>
          <a:xfrm>
            <a:off x="3729240" y="4998960"/>
            <a:ext cx="2322360" cy="5871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500">
                <a:solidFill>
                  <a:srgbClr val="ff0000"/>
                </a:solidFill>
              </a:rPr>
              <a:t>ATLAS</a:t>
            </a:r>
            <a:endParaRPr/>
          </a:p>
        </p:txBody>
      </p:sp>
      <p:sp>
        <p:nvSpPr>
          <p:cNvPr id="318" name="Freeform 16"/>
          <p:cNvSpPr/>
          <p:nvPr/>
        </p:nvSpPr>
        <p:spPr>
          <a:xfrm>
            <a:off x="4121640" y="5769000"/>
            <a:ext cx="405720" cy="449280"/>
          </a:xfrm>
          <a:custGeom>
            <a:avLst/>
            <a:gdLst/>
            <a:ahLst/>
            <a:rect b="b" l="0" r="r" t="0"/>
            <a:pathLst>
              <a:path h="1248" w="1127">
                <a:moveTo>
                  <a:pt x="0" y="676"/>
                </a:moveTo>
                <a:cubicBezTo>
                  <a:pt x="150" y="571"/>
                  <a:pt x="91" y="150"/>
                  <a:pt x="191" y="115"/>
                </a:cubicBezTo>
                <a:cubicBezTo>
                  <a:pt x="378" y="47"/>
                  <a:pt x="463" y="0"/>
                  <a:pt x="572" y="82"/>
                </a:cubicBezTo>
                <a:cubicBezTo>
                  <a:pt x="708" y="184"/>
                  <a:pt x="956" y="486"/>
                  <a:pt x="1020" y="676"/>
                </a:cubicBezTo>
                <a:cubicBezTo>
                  <a:pt x="1126" y="992"/>
                  <a:pt x="1114" y="1222"/>
                  <a:pt x="1062" y="1247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319" name="Line 17"/>
          <p:cNvSpPr/>
          <p:nvPr/>
        </p:nvSpPr>
        <p:spPr>
          <a:xfrm flipV="1">
            <a:off x="4604760" y="6711840"/>
            <a:ext cx="1166040" cy="10728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320" name="Line 18"/>
          <p:cNvSpPr/>
          <p:nvPr/>
        </p:nvSpPr>
        <p:spPr>
          <a:xfrm>
            <a:off x="5669280" y="411480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321" name="Line 19"/>
          <p:cNvSpPr/>
          <p:nvPr/>
        </p:nvSpPr>
        <p:spPr>
          <a:xfrm flipV="1">
            <a:off x="8049600" y="456336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322" name="CustomShape 20"/>
          <p:cNvSpPr/>
          <p:nvPr/>
        </p:nvSpPr>
        <p:spPr>
          <a:xfrm>
            <a:off x="6858000" y="1995120"/>
            <a:ext cx="731520" cy="1920240"/>
          </a:xfrm>
          <a:prstGeom prst="upArrow">
            <a:avLst>
              <a:gd fmla="val 5400" name="adj1"/>
              <a:gd fmla="val 5400" name="adj2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323" name="CustomShape 21"/>
          <p:cNvSpPr/>
          <p:nvPr/>
        </p:nvSpPr>
        <p:spPr>
          <a:xfrm>
            <a:off x="8126280" y="1900800"/>
            <a:ext cx="731520" cy="2419200"/>
          </a:xfrm>
          <a:prstGeom prst="upArrow">
            <a:avLst>
              <a:gd fmla="val 5400" name="adj1"/>
              <a:gd fmla="val 5400" name="adj2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324" name="TextShape 22"/>
          <p:cNvSpPr txBox="1"/>
          <p:nvPr/>
        </p:nvSpPr>
        <p:spPr>
          <a:xfrm>
            <a:off x="6675120" y="1005840"/>
            <a:ext cx="2096280" cy="232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solidFill>
                  <a:srgbClr val="000000"/>
                </a:solidFill>
                <a:hlinkClick r:id="rId6"/>
              </a:rPr>
              <a:t>Phys.Rev.Lett. 105 (2010) 252303</a:t>
            </a:r>
            <a:endParaRPr/>
          </a:p>
        </p:txBody>
      </p:sp>
    </p:spTree>
  </p:cSld>
  <p:timing>
    <p:tnLst>
      <p:par>
        <p:cTn dur="indefinite" id="47" nodeType="tmRoot" restart="never">
          <p:childTnLst>
            <p:seq>
              <p:cTn id="4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503640" y="156960"/>
            <a:ext cx="9071640" cy="979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Quenched jets</a:t>
            </a:r>
            <a:endParaRPr/>
          </a:p>
        </p:txBody>
      </p:sp>
      <p:pic>
        <p:nvPicPr>
          <p:cNvPr descr="" id="32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54840" y="2840040"/>
            <a:ext cx="914760" cy="1371240"/>
          </a:xfrm>
          <a:prstGeom prst="rect">
            <a:avLst/>
          </a:prstGeom>
        </p:spPr>
      </p:pic>
      <p:pic>
        <p:nvPicPr>
          <p:cNvPr descr="" id="32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800" y="2671200"/>
            <a:ext cx="640080" cy="1645560"/>
          </a:xfrm>
          <a:prstGeom prst="rect">
            <a:avLst/>
          </a:prstGeom>
        </p:spPr>
      </p:pic>
      <p:sp>
        <p:nvSpPr>
          <p:cNvPr id="328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descr="" id="329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19520" y="2959200"/>
            <a:ext cx="640080" cy="1645200"/>
          </a:xfrm>
          <a:prstGeom prst="rect">
            <a:avLst/>
          </a:prstGeom>
        </p:spPr>
      </p:pic>
      <p:sp>
        <p:nvSpPr>
          <p:cNvPr id="330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1" name="CustomShape 4"/>
          <p:cNvSpPr/>
          <p:nvPr/>
        </p:nvSpPr>
        <p:spPr>
          <a:xfrm>
            <a:off x="457200" y="3278520"/>
            <a:ext cx="838440" cy="38088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2" name="CustomShape 5"/>
          <p:cNvSpPr/>
          <p:nvPr/>
        </p:nvSpPr>
        <p:spPr>
          <a:xfrm>
            <a:off x="4384440" y="3597480"/>
            <a:ext cx="838440" cy="381240"/>
          </a:xfrm>
          <a:prstGeom prst="stripedRightArrow">
            <a:avLst>
              <a:gd fmla="val 16200" name="adj1"/>
              <a:gd fmla="val 5400" name="adj2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3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4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sp>
        <p:nvSpPr>
          <p:cNvPr id="335" name="CustomShape 8"/>
          <p:cNvSpPr/>
          <p:nvPr/>
        </p:nvSpPr>
        <p:spPr>
          <a:xfrm>
            <a:off x="1252440" y="238356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36" name="CustomShape 9"/>
          <p:cNvSpPr/>
          <p:nvPr/>
        </p:nvSpPr>
        <p:spPr>
          <a:xfrm>
            <a:off x="3521160" y="4506840"/>
            <a:ext cx="1001160" cy="52056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37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38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</p:sp>
      <p:sp>
        <p:nvSpPr>
          <p:cNvPr id="339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40" name="Freeform 13"/>
          <p:cNvSpPr/>
          <p:nvPr/>
        </p:nvSpPr>
        <p:spPr>
          <a:xfrm>
            <a:off x="2658600" y="3290400"/>
            <a:ext cx="585360" cy="733680"/>
          </a:xfrm>
          <a:custGeom>
            <a:avLst/>
            <a:gdLst/>
            <a:ahLst/>
            <a:rect b="b" l="0" r="r" t="0"/>
            <a:pathLst>
              <a:path h="2038" w="1626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800000"/>
            </a:solidFill>
            <a:round/>
          </a:ln>
        </p:spPr>
      </p:sp>
      <p:sp>
        <p:nvSpPr>
          <p:cNvPr id="341" name="CustomShape 14"/>
          <p:cNvSpPr/>
          <p:nvPr/>
        </p:nvSpPr>
        <p:spPr>
          <a:xfrm>
            <a:off x="2655000" y="291204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</p:sp>
      <p:sp>
        <p:nvSpPr>
          <p:cNvPr id="342" name="TextShape 15"/>
          <p:cNvSpPr txBox="1"/>
          <p:nvPr/>
        </p:nvSpPr>
        <p:spPr>
          <a:xfrm>
            <a:off x="9000" y="4856040"/>
            <a:ext cx="6666120" cy="22791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One of the jets is absorbed by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The quark or gluon has equilibrated with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descr="" id="343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5356800" y="1095480"/>
            <a:ext cx="4572000" cy="3767400"/>
          </a:xfrm>
          <a:prstGeom prst="rect">
            <a:avLst/>
          </a:prstGeom>
        </p:spPr>
      </p:pic>
      <p:pic>
        <p:nvPicPr>
          <p:cNvPr descr="" id="344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6675120" y="4968000"/>
            <a:ext cx="3200400" cy="2404800"/>
          </a:xfrm>
          <a:prstGeom prst="rect">
            <a:avLst/>
          </a:prstGeom>
        </p:spPr>
      </p:pic>
      <p:sp>
        <p:nvSpPr>
          <p:cNvPr id="345" name="TextShape 16"/>
          <p:cNvSpPr txBox="1"/>
          <p:nvPr/>
        </p:nvSpPr>
        <p:spPr>
          <a:xfrm>
            <a:off x="7112520" y="4846320"/>
            <a:ext cx="2322360" cy="5871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3500">
                <a:solidFill>
                  <a:srgbClr val="ff0000"/>
                </a:solidFill>
              </a:rPr>
              <a:t>ATLAS</a:t>
            </a:r>
            <a:endParaRPr/>
          </a:p>
        </p:txBody>
      </p:sp>
      <p:sp>
        <p:nvSpPr>
          <p:cNvPr id="346" name="Freeform 17"/>
          <p:cNvSpPr/>
          <p:nvPr/>
        </p:nvSpPr>
        <p:spPr>
          <a:xfrm>
            <a:off x="7504920" y="5616360"/>
            <a:ext cx="405720" cy="449280"/>
          </a:xfrm>
          <a:custGeom>
            <a:avLst/>
            <a:gdLst/>
            <a:ahLst/>
            <a:rect b="b" l="0" r="r" t="0"/>
            <a:pathLst>
              <a:path h="1248" w="1127">
                <a:moveTo>
                  <a:pt x="0" y="676"/>
                </a:moveTo>
                <a:cubicBezTo>
                  <a:pt x="150" y="571"/>
                  <a:pt x="91" y="150"/>
                  <a:pt x="191" y="115"/>
                </a:cubicBezTo>
                <a:cubicBezTo>
                  <a:pt x="378" y="47"/>
                  <a:pt x="463" y="0"/>
                  <a:pt x="572" y="82"/>
                </a:cubicBezTo>
                <a:cubicBezTo>
                  <a:pt x="708" y="184"/>
                  <a:pt x="956" y="486"/>
                  <a:pt x="1020" y="676"/>
                </a:cubicBezTo>
                <a:cubicBezTo>
                  <a:pt x="1126" y="992"/>
                  <a:pt x="1114" y="1222"/>
                  <a:pt x="1062" y="1247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347" name="Line 18"/>
          <p:cNvSpPr/>
          <p:nvPr/>
        </p:nvSpPr>
        <p:spPr>
          <a:xfrm flipV="1">
            <a:off x="7988040" y="6559200"/>
            <a:ext cx="1166040" cy="10728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348" name="Line 19"/>
          <p:cNvSpPr/>
          <p:nvPr/>
        </p:nvSpPr>
        <p:spPr>
          <a:xfrm>
            <a:off x="5749920" y="387144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349" name="Line 20"/>
          <p:cNvSpPr/>
          <p:nvPr/>
        </p:nvSpPr>
        <p:spPr>
          <a:xfrm flipV="1">
            <a:off x="7950240" y="432000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350" name="CustomShape 21"/>
          <p:cNvSpPr/>
          <p:nvPr/>
        </p:nvSpPr>
        <p:spPr>
          <a:xfrm>
            <a:off x="6686640" y="1095480"/>
            <a:ext cx="731520" cy="2180520"/>
          </a:xfrm>
          <a:prstGeom prst="upArrow">
            <a:avLst>
              <a:gd fmla="val 5400" name="adj1"/>
              <a:gd fmla="val 5400" name="adj2"/>
            </a:avLst>
          </a:prstGeom>
          <a:ln w="54720">
            <a:solidFill>
              <a:srgbClr val="0000ff"/>
            </a:solidFill>
            <a:round/>
          </a:ln>
        </p:spPr>
      </p:sp>
      <p:sp>
        <p:nvSpPr>
          <p:cNvPr id="351" name="CustomShape 22"/>
          <p:cNvSpPr/>
          <p:nvPr/>
        </p:nvSpPr>
        <p:spPr>
          <a:xfrm>
            <a:off x="7522920" y="2142000"/>
            <a:ext cx="731520" cy="1574640"/>
          </a:xfrm>
          <a:prstGeom prst="upArrow">
            <a:avLst>
              <a:gd fmla="val 5400" name="adj1"/>
              <a:gd fmla="val 5400" name="adj2"/>
            </a:avLst>
          </a:prstGeom>
          <a:ln w="54720">
            <a:solidFill>
              <a:srgbClr val="ff0000"/>
            </a:solidFill>
            <a:custDash>
              <a:ds d="508000" sp="508000"/>
              <a:ds d="508000" sp="508000"/>
            </a:custDash>
            <a:round/>
          </a:ln>
        </p:spPr>
      </p:sp>
    </p:spTree>
  </p:cSld>
  <p:timing>
    <p:tnLst>
      <p:par>
        <p:cTn dur="indefinite" id="49" nodeType="tmRoot" restart="never">
          <p:childTnLst>
            <p:seq>
              <p:cTn id="5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503640" y="115200"/>
            <a:ext cx="9071640" cy="625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Nuclear modification factor</a:t>
            </a:r>
            <a:endParaRPr/>
          </a:p>
        </p:txBody>
      </p:sp>
      <p:sp>
        <p:nvSpPr>
          <p:cNvPr id="353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 sz="3000"/>
              <a:t>Measure spectra of probe (jets) and compare to those in p+p collisions or peripheral A+A collis</a:t>
            </a:r>
            <a:r>
              <a:rPr lang="en-US" sz="3000"/>
              <a:t>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000"/>
              <a:t>If high-p</a:t>
            </a:r>
            <a:r>
              <a:rPr lang="en-US" sz="3000"/>
              <a:t>T</a:t>
            </a:r>
            <a:r>
              <a:rPr lang="en-US" sz="3000"/>
              <a:t> probes (jets) are suppressed, this is evidence of jet quenc</a:t>
            </a:r>
            <a:r>
              <a:rPr lang="en-US" sz="3000"/>
              <a:t>hing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descr="" id="354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68760" y="3537720"/>
            <a:ext cx="5377680" cy="3537000"/>
          </a:xfrm>
          <a:prstGeom prst="rect">
            <a:avLst/>
          </a:prstGeom>
        </p:spPr>
      </p:pic>
      <p:pic>
        <p:nvPicPr>
          <p:cNvPr descr="" id="35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754160"/>
            <a:ext cx="2286000" cy="548640"/>
          </a:xfrm>
          <a:prstGeom prst="rect">
            <a:avLst/>
          </a:prstGeom>
        </p:spPr>
      </p:pic>
      <p:sp>
        <p:nvSpPr>
          <p:cNvPr id="356" name="TextShape 3"/>
          <p:cNvSpPr txBox="1"/>
          <p:nvPr/>
        </p:nvSpPr>
        <p:spPr>
          <a:xfrm>
            <a:off x="8096040" y="3686400"/>
            <a:ext cx="2239920" cy="42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357" name="TextShape 4"/>
          <p:cNvSpPr txBox="1"/>
          <p:nvPr/>
        </p:nvSpPr>
        <p:spPr>
          <a:xfrm>
            <a:off x="8268120" y="4763880"/>
            <a:ext cx="1965600" cy="427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5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37160" y="1203120"/>
            <a:ext cx="6483240" cy="4389120"/>
          </a:xfrm>
          <a:prstGeom prst="rect">
            <a:avLst/>
          </a:prstGeom>
        </p:spPr>
      </p:pic>
      <p:sp>
        <p:nvSpPr>
          <p:cNvPr id="359" name="TextShape 1"/>
          <p:cNvSpPr txBox="1"/>
          <p:nvPr/>
        </p:nvSpPr>
        <p:spPr>
          <a:xfrm>
            <a:off x="504000" y="113400"/>
            <a:ext cx="9071640" cy="809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Nuclear modification factor R</a:t>
            </a:r>
            <a:r>
              <a:rPr lang="en-US"/>
              <a:t>AA</a:t>
            </a:r>
            <a:endParaRPr/>
          </a:p>
        </p:txBody>
      </p:sp>
      <p:sp>
        <p:nvSpPr>
          <p:cNvPr id="360" name="TextShape 2"/>
          <p:cNvSpPr txBox="1"/>
          <p:nvPr/>
        </p:nvSpPr>
        <p:spPr>
          <a:xfrm>
            <a:off x="2560320" y="828720"/>
            <a:ext cx="1828800" cy="657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en-US" sz="4000">
                <a:solidFill>
                  <a:srgbClr val="ff0000"/>
                </a:solidFill>
              </a:rPr>
              <a:t>RHIC</a:t>
            </a:r>
            <a:endParaRPr/>
          </a:p>
        </p:txBody>
      </p:sp>
      <p:sp>
        <p:nvSpPr>
          <p:cNvPr id="361" name="TextShape 3"/>
          <p:cNvSpPr txBox="1"/>
          <p:nvPr/>
        </p:nvSpPr>
        <p:spPr>
          <a:xfrm>
            <a:off x="7315200" y="720000"/>
            <a:ext cx="1828800" cy="657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en-US" sz="4000">
                <a:solidFill>
                  <a:srgbClr val="ff0000"/>
                </a:solidFill>
              </a:rPr>
              <a:t>LHC</a:t>
            </a:r>
            <a:endParaRPr/>
          </a:p>
        </p:txBody>
      </p:sp>
      <p:sp>
        <p:nvSpPr>
          <p:cNvPr id="362" name="TextShape 4"/>
          <p:cNvSpPr txBox="1"/>
          <p:nvPr/>
        </p:nvSpPr>
        <p:spPr>
          <a:xfrm>
            <a:off x="274320" y="5661360"/>
            <a:ext cx="9966960" cy="15044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buSzPct val="45000"/>
              <a:buFont typeface="StarSymbol"/>
              <a:buChar char=""/>
            </a:pPr>
            <a:r>
              <a:rPr i="1" lang="en-US" sz="2500"/>
              <a:t>Electromagnetic probes</a:t>
            </a:r>
            <a:r>
              <a:rPr lang="en-US" sz="2500"/>
              <a:t> – consistent with no modification – medium is transparent to them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i="1" lang="en-US" sz="2500"/>
              <a:t>Strong probes</a:t>
            </a:r>
            <a:r>
              <a:rPr lang="en-US" sz="2500"/>
              <a:t> – significant suppression – medium is opaque to them</a:t>
            </a:r>
            <a:endParaRPr/>
          </a:p>
        </p:txBody>
      </p:sp>
      <p:pic>
        <p:nvPicPr>
          <p:cNvPr descr="" id="363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799600" y="1463040"/>
            <a:ext cx="8568000" cy="4114800"/>
          </a:xfrm>
          <a:prstGeom prst="rect">
            <a:avLst/>
          </a:prstGeom>
        </p:spPr>
      </p:pic>
      <p:sp>
        <p:nvSpPr>
          <p:cNvPr id="364" name="TextShape 5"/>
          <p:cNvSpPr txBox="1"/>
          <p:nvPr/>
        </p:nvSpPr>
        <p:spPr>
          <a:xfrm>
            <a:off x="6346080" y="2468880"/>
            <a:ext cx="1828800" cy="6400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i="1" lang="en-US" sz="3000">
                <a:solidFill>
                  <a:srgbClr val="ff0000"/>
                </a:solidFill>
              </a:rPr>
              <a:t>CMS</a:t>
            </a:r>
            <a:endParaRPr/>
          </a:p>
        </p:txBody>
      </p:sp>
    </p:spTree>
  </p:cSld>
  <p:timing>
    <p:tnLst>
      <p:par>
        <p:cTn dur="indefinite" id="51" nodeType="tmRoot" restart="never">
          <p:childTnLst>
            <p:seq>
              <p:cTn id="5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2560" y="158760"/>
            <a:ext cx="9070920" cy="741960"/>
          </a:xfrm>
          <a:prstGeom prst="rect">
            <a:avLst/>
          </a:prstGeom>
        </p:spPr>
        <p:txBody>
          <a:bodyPr anchor="ctr" bIns="0" lIns="0" rIns="0" tIns="116640" wrap="none"/>
          <a:p>
            <a:pPr algn="ctr">
              <a:lnSpc>
                <a:spcPct val="86000"/>
              </a:lnSpc>
            </a:pPr>
            <a:r>
              <a:rPr lang="en-US">
                <a:solidFill>
                  <a:srgbClr val="000080"/>
                </a:solidFill>
              </a:rPr>
              <a:t>Phase diagram of nuclear matter</a:t>
            </a:r>
            <a:endParaRPr/>
          </a:p>
        </p:txBody>
      </p:sp>
      <p:pic>
        <p:nvPicPr>
          <p:cNvPr descr="" id="12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0480" y="1542600"/>
            <a:ext cx="9144000" cy="4462200"/>
          </a:xfrm>
          <a:prstGeom prst="rect">
            <a:avLst/>
          </a:prstGeom>
        </p:spPr>
      </p:pic>
      <p:pic>
        <p:nvPicPr>
          <p:cNvPr descr="" id="12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70840" y="3682440"/>
            <a:ext cx="1371600" cy="1033200"/>
          </a:xfrm>
          <a:prstGeom prst="rect">
            <a:avLst/>
          </a:prstGeom>
        </p:spPr>
      </p:pic>
      <p:pic>
        <p:nvPicPr>
          <p:cNvPr descr="" id="12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2788560" y="1396440"/>
            <a:ext cx="1554480" cy="1170360"/>
          </a:xfrm>
          <a:prstGeom prst="rect">
            <a:avLst/>
          </a:prstGeom>
        </p:spPr>
      </p:pic>
      <p:sp>
        <p:nvSpPr>
          <p:cNvPr id="129" name="TextShape 2"/>
          <p:cNvSpPr txBox="1"/>
          <p:nvPr/>
        </p:nvSpPr>
        <p:spPr>
          <a:xfrm>
            <a:off x="1855440" y="2478240"/>
            <a:ext cx="3450600" cy="441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5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descr="" id="130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8732160" y="4139640"/>
            <a:ext cx="640080" cy="585360"/>
          </a:xfrm>
          <a:prstGeom prst="rect">
            <a:avLst/>
          </a:prstGeom>
        </p:spPr>
      </p:pic>
      <p:sp>
        <p:nvSpPr>
          <p:cNvPr id="131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Core of neutron stars?</a:t>
            </a:r>
            <a:endParaRPr/>
          </a:p>
        </p:txBody>
      </p:sp>
      <p:pic>
        <p:nvPicPr>
          <p:cNvPr descr="" id="132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4114440" y="4343040"/>
            <a:ext cx="548640" cy="548640"/>
          </a:xfrm>
          <a:prstGeom prst="rect">
            <a:avLst/>
          </a:prstGeom>
        </p:spPr>
      </p:pic>
      <p:sp>
        <p:nvSpPr>
          <p:cNvPr id="133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200">
                <a:solidFill>
                  <a:srgbClr val="800000"/>
                </a:solidFill>
              </a:rPr>
              <a:t>Quark Gluon Plasma</a:t>
            </a:r>
            <a:r>
              <a:rPr lang="en-US" sz="2200"/>
              <a:t> – a </a:t>
            </a:r>
            <a:r>
              <a:rPr i="1" lang="en-US" sz="2200"/>
              <a:t>liquid</a:t>
            </a:r>
            <a:r>
              <a:rPr lang="en-US" sz="2200"/>
              <a:t> of quarks and gluons created at temperatures above ~170 MeV (2</a:t>
            </a:r>
            <a:r>
              <a:rPr lang="en-US" sz="2200">
                <a:latin typeface="Arial"/>
                <a:ea typeface="Arial"/>
              </a:rPr>
              <a:t>·</a:t>
            </a:r>
            <a:r>
              <a:rPr lang="en-US" sz="2200"/>
              <a:t>10</a:t>
            </a:r>
            <a:r>
              <a:rPr lang="en-US" sz="2200"/>
              <a:t>12</a:t>
            </a:r>
            <a:r>
              <a:rPr lang="en-US" sz="2200"/>
              <a:t>K) – over a million times hotter than the core of the sun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65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281520" y="1682280"/>
            <a:ext cx="9594000" cy="4604760"/>
          </a:xfrm>
          <a:prstGeom prst="rect">
            <a:avLst/>
          </a:prstGeom>
        </p:spPr>
      </p:pic>
      <p:sp>
        <p:nvSpPr>
          <p:cNvPr id="366" name="TextShape 1"/>
          <p:cNvSpPr txBox="1"/>
          <p:nvPr/>
        </p:nvSpPr>
        <p:spPr>
          <a:xfrm>
            <a:off x="0" y="-59400"/>
            <a:ext cx="10080000" cy="87588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 sz="4000"/>
              <a:t>Nuclear modification factor R</a:t>
            </a:r>
            <a:r>
              <a:rPr lang="en-US" sz="4000"/>
              <a:t>AA</a:t>
            </a:r>
            <a:r>
              <a:rPr lang="en-US" sz="4000"/>
              <a:t> at LHC</a:t>
            </a:r>
            <a:endParaRPr/>
          </a:p>
        </p:txBody>
      </p:sp>
      <p:sp>
        <p:nvSpPr>
          <p:cNvPr id="367" name="CustomShape 2"/>
          <p:cNvSpPr/>
          <p:nvPr/>
        </p:nvSpPr>
        <p:spPr>
          <a:xfrm>
            <a:off x="4703760" y="6056640"/>
            <a:ext cx="4368240" cy="96552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</a:rPr>
              <a:t>Like for charged particles, high-p</a:t>
            </a:r>
            <a:r>
              <a:rPr lang="en-US" sz="2400">
                <a:solidFill>
                  <a:srgbClr val="000000"/>
                </a:solidFill>
              </a:rPr>
              <a:t>T</a:t>
            </a:r>
            <a:r>
              <a:rPr lang="en-US" sz="2400">
                <a:solidFill>
                  <a:srgbClr val="000000"/>
                </a:solidFill>
              </a:rPr>
              <a:t> jet R</a:t>
            </a:r>
            <a:r>
              <a:rPr lang="en-US" sz="2400">
                <a:solidFill>
                  <a:srgbClr val="000000"/>
                </a:solidFill>
              </a:rPr>
              <a:t>AA</a:t>
            </a:r>
            <a:r>
              <a:rPr lang="en-US" sz="2400">
                <a:solidFill>
                  <a:srgbClr val="000000"/>
                </a:solidFill>
              </a:rPr>
              <a:t> flat at ≈ 0.5</a:t>
            </a:r>
            <a:endParaRPr/>
          </a:p>
        </p:txBody>
      </p:sp>
      <p:sp>
        <p:nvSpPr>
          <p:cNvPr id="368" name="CustomShape 3"/>
          <p:cNvSpPr/>
          <p:nvPr/>
        </p:nvSpPr>
        <p:spPr>
          <a:xfrm>
            <a:off x="4871880" y="755640"/>
            <a:ext cx="3863520" cy="67680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</a:rPr>
              <a:t>Fully unfolded inclusive jet R</a:t>
            </a:r>
            <a:r>
              <a:rPr lang="en-US" sz="1600">
                <a:solidFill>
                  <a:srgbClr val="000000"/>
                </a:solidFill>
              </a:rPr>
              <a:t>AA</a:t>
            </a:r>
            <a:r>
              <a:rPr lang="en-US" sz="1600">
                <a:solidFill>
                  <a:srgbClr val="000000"/>
                </a:solidFill>
              </a:rPr>
              <a:t> </a:t>
            </a:r>
            <a:endParaRPr/>
          </a:p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</a:rPr>
              <a:t>pp 2.76 TeV reference</a:t>
            </a:r>
            <a:endParaRPr/>
          </a:p>
        </p:txBody>
      </p:sp>
      <p:sp>
        <p:nvSpPr>
          <p:cNvPr id="369" name="CustomShape 4"/>
          <p:cNvSpPr/>
          <p:nvPr/>
        </p:nvSpPr>
        <p:spPr>
          <a:xfrm>
            <a:off x="6722640" y="1542960"/>
            <a:ext cx="188280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HIN-12-001</a:t>
            </a:r>
            <a:endParaRPr/>
          </a:p>
        </p:txBody>
      </p:sp>
    </p:spTree>
  </p:cSld>
  <p:timing>
    <p:tnLst>
      <p:par>
        <p:cTn dur="indefinite" id="53" nodeType="tmRoot" restart="never">
          <p:childTnLst>
            <p:seq>
              <p:cTn id="5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7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94320" y="1559880"/>
            <a:ext cx="5029200" cy="4663440"/>
          </a:xfrm>
          <a:prstGeom prst="rect">
            <a:avLst/>
          </a:prstGeom>
        </p:spPr>
      </p:pic>
      <p:sp>
        <p:nvSpPr>
          <p:cNvPr id="371" name="TextShape 1"/>
          <p:cNvSpPr txBox="1"/>
          <p:nvPr/>
        </p:nvSpPr>
        <p:spPr>
          <a:xfrm>
            <a:off x="504000" y="258120"/>
            <a:ext cx="9071640" cy="625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p+Pb as a control</a:t>
            </a:r>
            <a:endParaRPr/>
          </a:p>
        </p:txBody>
      </p:sp>
      <p:sp>
        <p:nvSpPr>
          <p:cNvPr id="372" name="TextShape 2"/>
          <p:cNvSpPr txBox="1"/>
          <p:nvPr/>
        </p:nvSpPr>
        <p:spPr>
          <a:xfrm>
            <a:off x="2233440" y="1289880"/>
            <a:ext cx="2795760" cy="356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solidFill>
                  <a:srgbClr val="000000"/>
                </a:solidFill>
                <a:latin typeface="AYKNOB+Avenir-Light"/>
                <a:ea typeface="AYKNOB+Avenir-Light"/>
              </a:rPr>
              <a:t>ATLAS-CONF-2013-096</a:t>
            </a:r>
            <a:endParaRPr/>
          </a:p>
        </p:txBody>
      </p:sp>
      <p:sp>
        <p:nvSpPr>
          <p:cNvPr id="373" name="TextShape 3"/>
          <p:cNvSpPr txBox="1"/>
          <p:nvPr/>
        </p:nvSpPr>
        <p:spPr>
          <a:xfrm>
            <a:off x="1280160" y="5566320"/>
            <a:ext cx="301752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ff0000"/>
                </a:solidFill>
              </a:rPr>
              <a:t>ATLAS</a:t>
            </a:r>
            <a:endParaRPr/>
          </a:p>
        </p:txBody>
      </p:sp>
      <p:pic>
        <p:nvPicPr>
          <p:cNvPr descr="" id="374" name="Content Placeholder 4"/>
          <p:cNvPicPr/>
          <p:nvPr/>
        </p:nvPicPr>
        <p:blipFill>
          <a:blip r:embed="rId2"/>
          <a:stretch>
            <a:fillRect/>
          </a:stretch>
        </p:blipFill>
        <p:spPr>
          <a:xfrm>
            <a:off x="5081760" y="1744200"/>
            <a:ext cx="5029200" cy="4827960"/>
          </a:xfrm>
          <a:prstGeom prst="rect">
            <a:avLst/>
          </a:prstGeom>
        </p:spPr>
      </p:pic>
      <p:sp>
        <p:nvSpPr>
          <p:cNvPr id="375" name="TextShape 4"/>
          <p:cNvSpPr txBox="1"/>
          <p:nvPr/>
        </p:nvSpPr>
        <p:spPr>
          <a:xfrm>
            <a:off x="7498080" y="5325120"/>
            <a:ext cx="3017520" cy="5155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000">
                <a:solidFill>
                  <a:srgbClr val="ff0000"/>
                </a:solidFill>
              </a:rPr>
              <a:t>CMS</a:t>
            </a:r>
            <a:endParaRPr/>
          </a:p>
        </p:txBody>
      </p:sp>
    </p:spTree>
  </p:cSld>
  <p:timing>
    <p:tnLst>
      <p:par>
        <p:cTn dur="indefinite" id="55" nodeType="tmRoot" restart="never">
          <p:childTnLst>
            <p:seq>
              <p:cTn id="5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Measuring temperature</a:t>
            </a:r>
            <a:endParaRPr/>
          </a:p>
        </p:txBody>
      </p:sp>
      <p:pic>
        <p:nvPicPr>
          <p:cNvPr descr="" id="37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763280"/>
            <a:ext cx="9144000" cy="5010840"/>
          </a:xfrm>
          <a:prstGeom prst="rect">
            <a:avLst/>
          </a:prstGeom>
        </p:spPr>
      </p:pic>
      <p:pic>
        <p:nvPicPr>
          <p:cNvPr descr="" id="37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06480" y="1867320"/>
            <a:ext cx="1904760" cy="3161880"/>
          </a:xfrm>
          <a:prstGeom prst="rect">
            <a:avLst/>
          </a:prstGeom>
        </p:spPr>
      </p:pic>
    </p:spTree>
  </p:cSld>
  <p:timing>
    <p:tnLst>
      <p:par>
        <p:cTn dur="indefinite" id="57" nodeType="tmRoot" restart="never">
          <p:childTnLst>
            <p:seq>
              <p:cTn id="5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Thermal photons</a:t>
            </a:r>
            <a:endParaRPr/>
          </a:p>
        </p:txBody>
      </p:sp>
      <p:sp>
        <p:nvSpPr>
          <p:cNvPr id="380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latin typeface="Times New Roman"/>
              </a:rPr>
              <a:t>PHENIX collaboration: </a:t>
            </a:r>
            <a:r>
              <a:rPr lang="en-US"/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/>
              <a:t>s</a:t>
            </a:r>
            <a:r>
              <a:rPr lang="en-US"/>
              <a:t>NN</a:t>
            </a:r>
            <a:r>
              <a:rPr lang="en-US"/>
              <a:t>=200 GeV</a:t>
            </a:r>
            <a:endParaRPr/>
          </a:p>
          <a:p>
            <a:r>
              <a:rPr b="1" lang="en-US" sz="2000">
                <a:latin typeface="Times New Roman"/>
              </a:rPr>
              <a:t>Inverse slope: 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descr="" id="38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5200" y="881280"/>
            <a:ext cx="4572000" cy="5248800"/>
          </a:xfrm>
          <a:prstGeom prst="rect">
            <a:avLst/>
          </a:prstGeom>
        </p:spPr>
      </p:pic>
      <p:sp>
        <p:nvSpPr>
          <p:cNvPr id="382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383" name="TextShape 4"/>
          <p:cNvSpPr txBox="1"/>
          <p:nvPr/>
        </p:nvSpPr>
        <p:spPr>
          <a:xfrm>
            <a:off x="1208160" y="4744440"/>
            <a:ext cx="1738080" cy="70884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384" name="CustomShape 5"/>
          <p:cNvSpPr/>
          <p:nvPr/>
        </p:nvSpPr>
        <p:spPr>
          <a:xfrm>
            <a:off x="819720" y="2346840"/>
            <a:ext cx="274320" cy="731160"/>
          </a:xfrm>
          <a:prstGeom prst="leftBrace">
            <a:avLst>
              <a:gd fmla="val 1800" name="adj1"/>
              <a:gd fmla="val 10800" name="adj2"/>
            </a:avLst>
          </a:prstGeom>
          <a:ln w="54720">
            <a:solidFill>
              <a:srgbClr val="ff0000"/>
            </a:solidFill>
            <a:round/>
          </a:ln>
        </p:spPr>
      </p:sp>
      <p:sp>
        <p:nvSpPr>
          <p:cNvPr id="385" name="TextShape 6"/>
          <p:cNvSpPr txBox="1"/>
          <p:nvPr/>
        </p:nvSpPr>
        <p:spPr>
          <a:xfrm>
            <a:off x="-22680" y="4181040"/>
            <a:ext cx="2926800" cy="70848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386" name="TextShape 7"/>
          <p:cNvSpPr txBox="1"/>
          <p:nvPr/>
        </p:nvSpPr>
        <p:spPr>
          <a:xfrm>
            <a:off x="1097280" y="720000"/>
            <a:ext cx="3018600" cy="300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387" name="CustomShape 8"/>
          <p:cNvSpPr/>
          <p:nvPr/>
        </p:nvSpPr>
        <p:spPr>
          <a:xfrm>
            <a:off x="4322520" y="43041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88" name="CustomShape 9"/>
          <p:cNvSpPr/>
          <p:nvPr/>
        </p:nvSpPr>
        <p:spPr>
          <a:xfrm>
            <a:off x="4574160" y="4303800"/>
            <a:ext cx="32040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89" name="CustomShape 10"/>
          <p:cNvSpPr/>
          <p:nvPr/>
        </p:nvSpPr>
        <p:spPr>
          <a:xfrm>
            <a:off x="4357800" y="36554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90" name="CustomShape 11"/>
          <p:cNvSpPr/>
          <p:nvPr/>
        </p:nvSpPr>
        <p:spPr>
          <a:xfrm>
            <a:off x="4501440" y="36550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91" name="CustomShape 12"/>
          <p:cNvSpPr/>
          <p:nvPr/>
        </p:nvSpPr>
        <p:spPr>
          <a:xfrm>
            <a:off x="4393080" y="29350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92" name="CustomShape 13"/>
          <p:cNvSpPr/>
          <p:nvPr/>
        </p:nvSpPr>
        <p:spPr>
          <a:xfrm>
            <a:off x="4464720" y="29347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93" name="CustomShape 14"/>
          <p:cNvSpPr/>
          <p:nvPr/>
        </p:nvSpPr>
        <p:spPr>
          <a:xfrm>
            <a:off x="4573800" y="5311080"/>
            <a:ext cx="137160" cy="13716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394" name="CustomShape 15"/>
          <p:cNvSpPr/>
          <p:nvPr/>
        </p:nvSpPr>
        <p:spPr>
          <a:xfrm>
            <a:off x="4645440" y="5310720"/>
            <a:ext cx="137160" cy="13716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pic>
        <p:nvPicPr>
          <p:cNvPr descr="" id="395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120640" y="1645920"/>
            <a:ext cx="4572000" cy="3182040"/>
          </a:xfrm>
          <a:prstGeom prst="rect">
            <a:avLst/>
          </a:prstGeom>
        </p:spPr>
      </p:pic>
      <p:sp>
        <p:nvSpPr>
          <p:cNvPr id="396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latin typeface="Times New Roman"/>
              </a:rPr>
              <a:t>ALICE collaboration: </a:t>
            </a:r>
            <a:endParaRPr/>
          </a:p>
          <a:p>
            <a:r>
              <a:rPr lang="en-US">
                <a:latin typeface="Times New Roman"/>
              </a:rPr>
              <a:t>Pb+Pb</a:t>
            </a:r>
            <a:r>
              <a:rPr lang="en-US"/>
              <a:t> </a:t>
            </a:r>
            <a:r>
              <a:rPr lang="en-US"/>
              <a:t>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/>
              <a:t>s</a:t>
            </a:r>
            <a:r>
              <a:rPr lang="en-US"/>
              <a:t>NN</a:t>
            </a:r>
            <a:r>
              <a:rPr lang="en-US"/>
              <a:t>=2.76 TeV</a:t>
            </a:r>
            <a:endParaRPr/>
          </a:p>
          <a:p>
            <a:r>
              <a:rPr b="1" lang="en-US" sz="2000">
                <a:latin typeface="Times New Roman"/>
              </a:rPr>
              <a:t>Inverse slope: </a:t>
            </a:r>
            <a:r>
              <a:rPr b="1" lang="en-US" sz="1700">
                <a:latin typeface="Times New Roman"/>
              </a:rPr>
              <a:t>T = 304 +/-51</a:t>
            </a:r>
            <a:endParaRPr/>
          </a:p>
        </p:txBody>
      </p:sp>
    </p:spTree>
  </p:cSld>
  <p:timing>
    <p:tnLst>
      <p:par>
        <p:cTn dur="indefinite" id="59" nodeType="tmRoot" restart="never">
          <p:childTnLst>
            <p:seq>
              <p:cTn id="6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7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67760" y="1175760"/>
            <a:ext cx="4536000" cy="4536000"/>
          </a:xfrm>
          <a:prstGeom prst="rect">
            <a:avLst/>
          </a:prstGeom>
        </p:spPr>
      </p:pic>
      <p:sp>
        <p:nvSpPr>
          <p:cNvPr id="398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</p:spPr>
        <p:txBody>
          <a:bodyPr anchor="ctr" bIns="47880" lIns="95760" rIns="95760" tIns="47880"/>
          <a:p>
            <a:pPr algn="ctr">
              <a:buSzPct val="45000"/>
              <a:buFont typeface="StarSymbol"/>
              <a:buChar char=""/>
            </a:pPr>
            <a:r>
              <a:rPr lang="en-US"/>
              <a:t>Building a quarkonium-thermometer</a:t>
            </a:r>
            <a:endParaRPr/>
          </a:p>
        </p:txBody>
      </p:sp>
      <p:pic>
        <p:nvPicPr>
          <p:cNvPr descr="" id="399" name="Picture 19"/>
          <p:cNvPicPr/>
          <p:nvPr/>
        </p:nvPicPr>
        <p:blipFill>
          <a:blip r:embed="rId2"/>
          <a:stretch>
            <a:fillRect/>
          </a:stretch>
        </p:blipFill>
        <p:spPr>
          <a:xfrm>
            <a:off x="3359520" y="3611880"/>
            <a:ext cx="722880" cy="318240"/>
          </a:xfrm>
          <a:prstGeom prst="rect">
            <a:avLst/>
          </a:prstGeom>
        </p:spPr>
      </p:pic>
      <p:pic>
        <p:nvPicPr>
          <p:cNvPr descr="" id="400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687400" y="4115520"/>
            <a:ext cx="504000" cy="360360"/>
          </a:xfrm>
          <a:prstGeom prst="rect">
            <a:avLst/>
          </a:prstGeom>
        </p:spPr>
      </p:pic>
      <p:pic>
        <p:nvPicPr>
          <p:cNvPr descr="" id="401" name="Picture 21"/>
          <p:cNvPicPr/>
          <p:nvPr/>
        </p:nvPicPr>
        <p:blipFill>
          <a:blip r:embed="rId4"/>
          <a:stretch>
            <a:fillRect/>
          </a:stretch>
        </p:blipFill>
        <p:spPr>
          <a:xfrm>
            <a:off x="2099520" y="4735440"/>
            <a:ext cx="756000" cy="285120"/>
          </a:xfrm>
          <a:prstGeom prst="rect">
            <a:avLst/>
          </a:prstGeom>
        </p:spPr>
      </p:pic>
      <p:sp>
        <p:nvSpPr>
          <p:cNvPr id="402" name="CustomShape 2"/>
          <p:cNvSpPr/>
          <p:nvPr/>
        </p:nvSpPr>
        <p:spPr>
          <a:xfrm>
            <a:off x="83880" y="5879880"/>
            <a:ext cx="4955760" cy="96552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Clear hierarchy in R</a:t>
            </a:r>
            <a:r>
              <a:rPr lang="en-US" sz="2400">
                <a:solidFill>
                  <a:srgbClr val="000000"/>
                </a:solidFill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ea typeface="Arial"/>
              </a:rPr>
              <a:t> of different quarkonium states</a:t>
            </a:r>
            <a:endParaRPr/>
          </a:p>
        </p:txBody>
      </p:sp>
      <p:sp>
        <p:nvSpPr>
          <p:cNvPr id="403" name="CustomShape 3"/>
          <p:cNvSpPr/>
          <p:nvPr/>
        </p:nvSpPr>
        <p:spPr>
          <a:xfrm>
            <a:off x="674640" y="923760"/>
            <a:ext cx="188280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HIN-11-011</a:t>
            </a:r>
            <a:endParaRPr/>
          </a:p>
        </p:txBody>
      </p:sp>
      <p:sp>
        <p:nvSpPr>
          <p:cNvPr id="404" name="CustomShape 4"/>
          <p:cNvSpPr/>
          <p:nvPr/>
        </p:nvSpPr>
        <p:spPr>
          <a:xfrm>
            <a:off x="2383560" y="5408640"/>
            <a:ext cx="631080" cy="447480"/>
          </a:xfrm>
          <a:prstGeom prst="rect">
            <a:avLst/>
          </a:prstGeom>
          <a:solidFill>
            <a:srgbClr val="ffffff"/>
          </a:solidFill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>
                <a:solidFill>
                  <a:srgbClr val="000000"/>
                </a:solidFill>
              </a:rPr>
              <a:t>N</a:t>
            </a:r>
            <a:r>
              <a:rPr lang="en-US">
                <a:solidFill>
                  <a:srgbClr val="000000"/>
                </a:solidFill>
              </a:rPr>
              <a:t>part</a:t>
            </a:r>
            <a:endParaRPr/>
          </a:p>
        </p:txBody>
      </p:sp>
      <p:sp>
        <p:nvSpPr>
          <p:cNvPr id="405" name="CustomShape 5"/>
          <p:cNvSpPr/>
          <p:nvPr/>
        </p:nvSpPr>
        <p:spPr>
          <a:xfrm>
            <a:off x="7226280" y="6803640"/>
            <a:ext cx="2847240" cy="304920"/>
          </a:xfrm>
          <a:prstGeom prst="rect">
            <a:avLst/>
          </a:prstGeom>
        </p:spPr>
        <p:txBody>
          <a:bodyPr bIns="46800" lIns="90000" rIns="90000" tIns="46800" wrap="none"/>
          <a:p>
            <a:pPr>
              <a:buFont typeface="StarSymbol"/>
              <a:buChar char=""/>
            </a:pPr>
            <a:r>
              <a:rPr lang="en-US" sz="1200">
                <a:solidFill>
                  <a:srgbClr val="000000"/>
                </a:solidFill>
              </a:rPr>
              <a:t>CMS-PAS HIN-12-014, HIN-12-007</a:t>
            </a:r>
            <a:endParaRPr/>
          </a:p>
        </p:txBody>
      </p:sp>
      <p:sp>
        <p:nvSpPr>
          <p:cNvPr id="406" name="CustomShape 6"/>
          <p:cNvSpPr/>
          <p:nvPr/>
        </p:nvSpPr>
        <p:spPr>
          <a:xfrm>
            <a:off x="5711760" y="5879160"/>
            <a:ext cx="3863880" cy="90972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2400">
                <a:solidFill>
                  <a:srgbClr val="000000"/>
                </a:solidFill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407" name="CustomShape 7"/>
          <p:cNvSpPr/>
          <p:nvPr/>
        </p:nvSpPr>
        <p:spPr>
          <a:xfrm>
            <a:off x="5207400" y="839880"/>
            <a:ext cx="4620240" cy="408960"/>
          </a:xfrm>
          <a:prstGeom prst="rect">
            <a:avLst/>
          </a:prstGeom>
        </p:spPr>
        <p:txBody>
          <a:bodyPr bIns="46800" lIns="90000" rIns="90000" tIns="46800"/>
          <a:p>
            <a:pPr>
              <a:buFont typeface="StarSymbol"/>
              <a:buChar char=""/>
            </a:pPr>
            <a:r>
              <a:rPr lang="en-US" sz="1600">
                <a:solidFill>
                  <a:srgbClr val="000000"/>
                </a:solidFill>
                <a:ea typeface="Arial"/>
              </a:rPr>
              <a:t>Note: 6.5&lt;p</a:t>
            </a:r>
            <a:r>
              <a:rPr lang="en-US" sz="1600">
                <a:solidFill>
                  <a:srgbClr val="000000"/>
                </a:solidFill>
                <a:ea typeface="Arial"/>
              </a:rPr>
              <a:t>T</a:t>
            </a:r>
            <a:r>
              <a:rPr lang="en-US" sz="1600">
                <a:solidFill>
                  <a:srgbClr val="000000"/>
                </a:solidFill>
                <a:ea typeface="Arial"/>
              </a:rPr>
              <a:t>&lt;30 GeV for J/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ea typeface="Arial"/>
              </a:rPr>
              <a:t> and 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ea typeface="Arial"/>
              </a:rPr>
              <a:t>(2s)</a:t>
            </a:r>
            <a:endParaRPr/>
          </a:p>
        </p:txBody>
      </p:sp>
      <p:pic>
        <p:nvPicPr>
          <p:cNvPr descr="" id="408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4871880" y="1200600"/>
            <a:ext cx="4788000" cy="4594680"/>
          </a:xfrm>
          <a:prstGeom prst="rect">
            <a:avLst/>
          </a:prstGeom>
        </p:spPr>
      </p:pic>
      <p:pic>
        <p:nvPicPr>
          <p:cNvPr descr="" id="409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991120" y="1262880"/>
            <a:ext cx="2972880" cy="4570560"/>
          </a:xfrm>
          <a:prstGeom prst="rect">
            <a:avLst/>
          </a:prstGeom>
        </p:spPr>
      </p:pic>
      <p:sp>
        <p:nvSpPr>
          <p:cNvPr id="410" name="CustomShape 8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411" name="CustomShape 9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412" name="TextShape 10"/>
          <p:cNvSpPr txBox="1"/>
          <p:nvPr/>
        </p:nvSpPr>
        <p:spPr>
          <a:xfrm>
            <a:off x="7674120" y="6163560"/>
            <a:ext cx="4021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413" name="CustomShape 11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414" name="TextShape 12"/>
          <p:cNvSpPr txBox="1"/>
          <p:nvPr/>
        </p:nvSpPr>
        <p:spPr>
          <a:xfrm>
            <a:off x="8322480" y="619956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415" name="Line 13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416" name="CustomShape 14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</p:sp>
      <p:sp>
        <p:nvSpPr>
          <p:cNvPr id="417" name="CustomShape 15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</p:sp>
      <p:sp>
        <p:nvSpPr>
          <p:cNvPr id="418" name="TextShape 16"/>
          <p:cNvSpPr txBox="1"/>
          <p:nvPr/>
        </p:nvSpPr>
        <p:spPr>
          <a:xfrm>
            <a:off x="5693040" y="6163200"/>
            <a:ext cx="40212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19" name="CustomShape 17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</p:sp>
      <p:sp>
        <p:nvSpPr>
          <p:cNvPr id="420" name="TextShape 18"/>
          <p:cNvSpPr txBox="1"/>
          <p:nvPr/>
        </p:nvSpPr>
        <p:spPr>
          <a:xfrm>
            <a:off x="6341400" y="6199200"/>
            <a:ext cx="40176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21" name="Line 19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422" name="CustomShape 20"/>
          <p:cNvSpPr/>
          <p:nvPr/>
        </p:nvSpPr>
        <p:spPr>
          <a:xfrm>
            <a:off x="525600" y="53910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23" name="CustomShape 21"/>
          <p:cNvSpPr/>
          <p:nvPr/>
        </p:nvSpPr>
        <p:spPr>
          <a:xfrm>
            <a:off x="777240" y="5390640"/>
            <a:ext cx="32040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24" name="CustomShape 22"/>
          <p:cNvSpPr/>
          <p:nvPr/>
        </p:nvSpPr>
        <p:spPr>
          <a:xfrm>
            <a:off x="4207320" y="53910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25" name="CustomShape 23"/>
          <p:cNvSpPr/>
          <p:nvPr/>
        </p:nvSpPr>
        <p:spPr>
          <a:xfrm>
            <a:off x="4278960" y="539064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26" name="CustomShape 24"/>
          <p:cNvSpPr/>
          <p:nvPr/>
        </p:nvSpPr>
        <p:spPr>
          <a:xfrm>
            <a:off x="2920320" y="540648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27" name="CustomShape 25"/>
          <p:cNvSpPr/>
          <p:nvPr/>
        </p:nvSpPr>
        <p:spPr>
          <a:xfrm>
            <a:off x="3063960" y="540612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pic>
        <p:nvPicPr>
          <p:cNvPr descr="" id="428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4846320" y="846000"/>
            <a:ext cx="5029200" cy="3136320"/>
          </a:xfrm>
          <a:prstGeom prst="rect">
            <a:avLst/>
          </a:prstGeom>
        </p:spPr>
      </p:pic>
      <p:pic>
        <p:nvPicPr>
          <p:cNvPr descr="" id="429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6035040" y="3880080"/>
            <a:ext cx="3228480" cy="3228480"/>
          </a:xfrm>
          <a:prstGeom prst="rect">
            <a:avLst/>
          </a:prstGeom>
        </p:spPr>
      </p:pic>
    </p:spTree>
  </p:cSld>
  <p:timing>
    <p:tnLst>
      <p:par>
        <p:cTn dur="indefinite" id="61" nodeType="tmRoot" restart="never">
          <p:childTnLst>
            <p:seq>
              <p:cTn id="62" nodeType="mainSeq">
                <p:childTnLst>
                  <p:par>
                    <p:cTn fill="freeze" id="63">
                      <p:stCondLst>
                        <p:cond delay="indefinite"/>
                      </p:stCondLst>
                      <p:childTnLst>
                        <p:par>
                          <p:cTn fill="freeze" id="64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7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9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1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73">
                      <p:stCondLst>
                        <p:cond delay="indefinite"/>
                      </p:stCondLst>
                      <p:childTnLst>
                        <p:par>
                          <p:cTn fill="freeze" id="74">
                            <p:stCondLst>
                              <p:cond delay="0"/>
                            </p:stCondLst>
                            <p:childTnLst>
                              <p:par>
                                <p:cTn fill="hold" id="7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7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30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3370320" y="1699920"/>
            <a:ext cx="5743080" cy="5125680"/>
          </a:xfrm>
          <a:prstGeom prst="rect">
            <a:avLst/>
          </a:prstGeom>
        </p:spPr>
      </p:pic>
      <p:pic>
        <p:nvPicPr>
          <p:cNvPr descr="" id="43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78000" y="4298760"/>
            <a:ext cx="2520720" cy="2576160"/>
          </a:xfrm>
          <a:prstGeom prst="rect">
            <a:avLst/>
          </a:prstGeom>
        </p:spPr>
      </p:pic>
      <p:pic>
        <p:nvPicPr>
          <p:cNvPr descr="" id="432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1840" y="1744560"/>
            <a:ext cx="2700000" cy="2630160"/>
          </a:xfrm>
          <a:prstGeom prst="rect">
            <a:avLst/>
          </a:prstGeom>
        </p:spPr>
      </p:pic>
      <p:sp>
        <p:nvSpPr>
          <p:cNvPr id="433" name="CustomShape 1"/>
          <p:cNvSpPr/>
          <p:nvPr/>
        </p:nvSpPr>
        <p:spPr>
          <a:xfrm>
            <a:off x="5624640" y="4900320"/>
            <a:ext cx="6138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b050"/>
                </a:solidFill>
                <a:latin typeface="Arial"/>
                <a:ea typeface="ＭＳ Ｐゴシック"/>
              </a:rPr>
              <a:t>pPb</a:t>
            </a:r>
            <a:endParaRPr/>
          </a:p>
        </p:txBody>
      </p:sp>
      <p:sp>
        <p:nvSpPr>
          <p:cNvPr id="434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Suppression of quarkonia in p+Pb</a:t>
            </a:r>
            <a:endParaRPr/>
          </a:p>
        </p:txBody>
      </p:sp>
      <p:sp>
        <p:nvSpPr>
          <p:cNvPr id="435" name="TextShape 3"/>
          <p:cNvSpPr txBox="1"/>
          <p:nvPr/>
        </p:nvSpPr>
        <p:spPr>
          <a:xfrm>
            <a:off x="4327560" y="4869000"/>
            <a:ext cx="320760" cy="346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ff9933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436" name="CustomShape 4"/>
          <p:cNvSpPr/>
          <p:nvPr/>
        </p:nvSpPr>
        <p:spPr>
          <a:xfrm>
            <a:off x="8025840" y="4119120"/>
            <a:ext cx="7664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595959"/>
                </a:solidFill>
                <a:latin typeface="Arial"/>
                <a:ea typeface="ＭＳ Ｐゴシック"/>
              </a:rPr>
              <a:t>PbPb</a:t>
            </a:r>
            <a:endParaRPr/>
          </a:p>
        </p:txBody>
      </p:sp>
      <p:sp>
        <p:nvSpPr>
          <p:cNvPr id="437" name="CustomShape 5"/>
          <p:cNvSpPr/>
          <p:nvPr/>
        </p:nvSpPr>
        <p:spPr>
          <a:xfrm>
            <a:off x="4398480" y="2849760"/>
            <a:ext cx="4615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ff61c3"/>
                </a:solidFill>
                <a:latin typeface="Arial"/>
                <a:ea typeface="ＭＳ Ｐゴシック"/>
              </a:rPr>
              <a:t>pp</a:t>
            </a:r>
            <a:endParaRPr/>
          </a:p>
        </p:txBody>
      </p:sp>
      <p:sp>
        <p:nvSpPr>
          <p:cNvPr id="438" name="CustomShape 6"/>
          <p:cNvSpPr/>
          <p:nvPr/>
        </p:nvSpPr>
        <p:spPr>
          <a:xfrm>
            <a:off x="5748840" y="3569760"/>
            <a:ext cx="6138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33cc"/>
                </a:solidFill>
                <a:latin typeface="Arial"/>
                <a:ea typeface="ＭＳ Ｐゴシック"/>
              </a:rPr>
              <a:t>pPb</a:t>
            </a:r>
            <a:endParaRPr/>
          </a:p>
        </p:txBody>
      </p:sp>
    </p:spTree>
  </p:cSld>
  <p:timing>
    <p:tnLst>
      <p:par>
        <p:cTn dur="indefinite" id="81" nodeType="tmRoot" restart="never">
          <p:childTnLst>
            <p:seq>
              <p:cTn id="8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Suppression of quarkonia in d+Au</a:t>
            </a:r>
            <a:endParaRPr/>
          </a:p>
        </p:txBody>
      </p:sp>
      <p:pic>
        <p:nvPicPr>
          <p:cNvPr descr="" id="44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88720" y="1472040"/>
            <a:ext cx="7315200" cy="4745880"/>
          </a:xfrm>
          <a:prstGeom prst="rect">
            <a:avLst/>
          </a:prstGeom>
        </p:spPr>
      </p:pic>
      <p:pic>
        <p:nvPicPr>
          <p:cNvPr descr="" id="44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834640" y="1280160"/>
            <a:ext cx="3809520" cy="447480"/>
          </a:xfrm>
          <a:prstGeom prst="rect">
            <a:avLst/>
          </a:prstGeom>
        </p:spPr>
      </p:pic>
      <p:sp>
        <p:nvSpPr>
          <p:cNvPr id="442" name="CustomShape 2"/>
          <p:cNvSpPr/>
          <p:nvPr/>
        </p:nvSpPr>
        <p:spPr>
          <a:xfrm>
            <a:off x="1828800" y="59961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3" name="CustomShape 3"/>
          <p:cNvSpPr/>
          <p:nvPr/>
        </p:nvSpPr>
        <p:spPr>
          <a:xfrm>
            <a:off x="2080440" y="6104160"/>
            <a:ext cx="91440" cy="914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4" name="CustomShape 4"/>
          <p:cNvSpPr/>
          <p:nvPr/>
        </p:nvSpPr>
        <p:spPr>
          <a:xfrm>
            <a:off x="8020800" y="609696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5" name="CustomShape 5"/>
          <p:cNvSpPr/>
          <p:nvPr/>
        </p:nvSpPr>
        <p:spPr>
          <a:xfrm>
            <a:off x="8128080" y="6211440"/>
            <a:ext cx="91440" cy="914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6" name="CustomShape 6"/>
          <p:cNvSpPr/>
          <p:nvPr/>
        </p:nvSpPr>
        <p:spPr>
          <a:xfrm>
            <a:off x="4839840" y="6080400"/>
            <a:ext cx="320040" cy="3200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7" name="CustomShape 7"/>
          <p:cNvSpPr/>
          <p:nvPr/>
        </p:nvSpPr>
        <p:spPr>
          <a:xfrm>
            <a:off x="5032080" y="6175440"/>
            <a:ext cx="91440" cy="9144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</p:sp>
      <p:sp>
        <p:nvSpPr>
          <p:cNvPr id="448" name="TextShape 8"/>
          <p:cNvSpPr txBox="1"/>
          <p:nvPr/>
        </p:nvSpPr>
        <p:spPr>
          <a:xfrm>
            <a:off x="2377440" y="4442040"/>
            <a:ext cx="3200400" cy="5871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3500">
                <a:solidFill>
                  <a:srgbClr val="ff0000"/>
                </a:solidFill>
              </a:rPr>
              <a:t>PHENIX</a:t>
            </a:r>
            <a:endParaRPr/>
          </a:p>
        </p:txBody>
      </p:sp>
    </p:spTree>
  </p:cSld>
  <p:timing>
    <p:tnLst>
      <p:par>
        <p:cTn dur="indefinite" id="83" nodeType="tmRoot" restart="never">
          <p:childTnLst>
            <p:seq>
              <p:cTn id="8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Take home messages</a:t>
            </a:r>
            <a:endParaRPr/>
          </a:p>
        </p:txBody>
      </p:sp>
      <p:sp>
        <p:nvSpPr>
          <p:cNvPr id="450" name="TextShape 2"/>
          <p:cNvSpPr txBox="1"/>
          <p:nvPr/>
        </p:nvSpPr>
        <p:spPr>
          <a:xfrm>
            <a:off x="182880" y="1553040"/>
            <a:ext cx="6740640" cy="550476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If we get nuclear matter dense enough, we make a new phase of matter, which we produce in high energy heavy ion collisions.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This medium is transparent to colored probes and translucent to electromagnetic probes...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...And extremely hot and dense.</a:t>
            </a:r>
            <a:endParaRPr/>
          </a:p>
        </p:txBody>
      </p:sp>
      <p:pic>
        <p:nvPicPr>
          <p:cNvPr descr="" id="45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7863120" y="673920"/>
            <a:ext cx="1829520" cy="1535760"/>
          </a:xfrm>
          <a:prstGeom prst="rect">
            <a:avLst/>
          </a:prstGeom>
        </p:spPr>
      </p:pic>
      <p:pic>
        <p:nvPicPr>
          <p:cNvPr descr="" id="45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7223760" y="2299680"/>
            <a:ext cx="2743200" cy="2139840"/>
          </a:xfrm>
          <a:prstGeom prst="rect">
            <a:avLst/>
          </a:prstGeom>
        </p:spPr>
      </p:pic>
      <p:pic>
        <p:nvPicPr>
          <p:cNvPr descr="" id="453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8046720" y="4480560"/>
            <a:ext cx="1783080" cy="2743200"/>
          </a:xfrm>
          <a:prstGeom prst="rect">
            <a:avLst/>
          </a:prstGeom>
        </p:spPr>
      </p:pic>
    </p:spTree>
  </p:cSld>
  <p:timing>
    <p:tnLst>
      <p:par>
        <p:cTn dur="indefinite" id="85" nodeType="tmRoot" restart="never">
          <p:childTnLst>
            <p:seq>
              <p:cTn id="8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Interesting observables</a:t>
            </a:r>
            <a:endParaRPr/>
          </a:p>
        </p:txBody>
      </p:sp>
      <p:sp>
        <p:nvSpPr>
          <p:cNvPr id="455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Different hadronization mechanisms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Collective motion of particles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/>
              <a:t>Even common processes are not well understood</a:t>
            </a:r>
            <a:r>
              <a:rPr lang="en-US"/>
              <a:t>
</a:t>
            </a:r>
            <a:r>
              <a:rPr lang="en-US"/>
              <a:t>	</a:t>
            </a:r>
            <a:r>
              <a:rPr lang="en-US">
                <a:latin typeface="Arial"/>
                <a:ea typeface="Arial"/>
              </a:rPr>
              <a:t>→</a:t>
            </a:r>
            <a:r>
              <a:rPr lang="en-US"/>
              <a:t> Do not need 4</a:t>
            </a:r>
            <a:r>
              <a:rPr lang="en-US">
                <a:latin typeface="Arial"/>
                <a:ea typeface="Arial"/>
              </a:rPr>
              <a:t>π</a:t>
            </a:r>
            <a:r>
              <a:rPr lang="en-US"/>
              <a:t> acceptance or high rates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Probing the Quark Gluon Plasma</a:t>
            </a:r>
            <a:endParaRPr/>
          </a:p>
        </p:txBody>
      </p:sp>
    </p:spTree>
  </p:cSld>
  <p:timing>
    <p:tnLst>
      <p:par>
        <p:cTn dur="indefinite" id="87" nodeType="tmRoot" restart="never">
          <p:childTnLst>
            <p:seq>
              <p:cTn id="8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700"/>
              <a:t>How to make a Quark Gluon Plasma</a:t>
            </a:r>
            <a:endParaRPr/>
          </a:p>
        </p:txBody>
      </p:sp>
      <p:pic>
        <p:nvPicPr>
          <p:cNvPr descr="" id="13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06000" y="913680"/>
            <a:ext cx="5945400" cy="601380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Shape 1"/>
          <p:cNvSpPr txBox="1"/>
          <p:nvPr/>
        </p:nvSpPr>
        <p:spPr>
          <a:xfrm>
            <a:off x="503640" y="192960"/>
            <a:ext cx="9071640" cy="887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Jet nuclear modification factor</a:t>
            </a:r>
            <a:r>
              <a:rPr lang="en-US"/>
              <a:t>*</a:t>
            </a:r>
            <a:endParaRPr/>
          </a:p>
        </p:txBody>
      </p:sp>
      <p:pic>
        <p:nvPicPr>
          <p:cNvPr descr="" id="45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532600" y="1185840"/>
            <a:ext cx="4363200" cy="5484960"/>
          </a:xfrm>
          <a:prstGeom prst="rect">
            <a:avLst/>
          </a:prstGeom>
        </p:spPr>
      </p:pic>
      <p:sp>
        <p:nvSpPr>
          <p:cNvPr id="459" name="TextShape 2"/>
          <p:cNvSpPr txBox="1"/>
          <p:nvPr/>
        </p:nvSpPr>
        <p:spPr>
          <a:xfrm>
            <a:off x="2815920" y="1051200"/>
            <a:ext cx="6098760" cy="3560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500">
                <a:solidFill>
                  <a:srgbClr val="000000"/>
                </a:solidFill>
                <a:latin typeface="Times New Roman"/>
                <a:ea typeface="ArialMT"/>
              </a:rPr>
              <a:t>arXiv:1208.1967 [hep-ex] Submitted to Phys. Lett.B</a:t>
            </a:r>
            <a:endParaRPr/>
          </a:p>
        </p:txBody>
      </p:sp>
      <p:sp>
        <p:nvSpPr>
          <p:cNvPr id="460" name="TextShape 3"/>
          <p:cNvSpPr txBox="1"/>
          <p:nvPr/>
        </p:nvSpPr>
        <p:spPr>
          <a:xfrm>
            <a:off x="182880" y="3016440"/>
            <a:ext cx="2286720" cy="11142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/>
              <a:t>ATLAS collaboration</a:t>
            </a:r>
            <a:endParaRPr/>
          </a:p>
          <a:p>
            <a:pPr algn="ctr"/>
            <a:r>
              <a:rPr i="1" lang="en-US"/>
              <a:t>Anti-kT algorithm</a:t>
            </a:r>
            <a:endParaRPr/>
          </a:p>
          <a:p>
            <a:pPr algn="ctr"/>
            <a:r>
              <a:rPr i="1" lang="en-US"/>
              <a:t>R=0.2</a:t>
            </a:r>
            <a:endParaRPr/>
          </a:p>
        </p:txBody>
      </p:sp>
      <p:sp>
        <p:nvSpPr>
          <p:cNvPr id="461" name="CustomShape 4"/>
          <p:cNvSpPr/>
          <p:nvPr/>
        </p:nvSpPr>
        <p:spPr>
          <a:xfrm>
            <a:off x="6977160" y="201096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2" name="CustomShape 5"/>
          <p:cNvSpPr/>
          <p:nvPr/>
        </p:nvSpPr>
        <p:spPr>
          <a:xfrm>
            <a:off x="7408800" y="201060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3" name="CustomShape 6"/>
          <p:cNvSpPr/>
          <p:nvPr/>
        </p:nvSpPr>
        <p:spPr>
          <a:xfrm>
            <a:off x="7013160" y="341460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4" name="CustomShape 7"/>
          <p:cNvSpPr/>
          <p:nvPr/>
        </p:nvSpPr>
        <p:spPr>
          <a:xfrm>
            <a:off x="7336800" y="341424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5" name="CustomShape 8"/>
          <p:cNvSpPr/>
          <p:nvPr/>
        </p:nvSpPr>
        <p:spPr>
          <a:xfrm>
            <a:off x="7049160" y="445824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6" name="CustomShape 9"/>
          <p:cNvSpPr/>
          <p:nvPr/>
        </p:nvSpPr>
        <p:spPr>
          <a:xfrm>
            <a:off x="7300800" y="445788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7" name="CustomShape 10"/>
          <p:cNvSpPr/>
          <p:nvPr/>
        </p:nvSpPr>
        <p:spPr>
          <a:xfrm>
            <a:off x="7121160" y="5357880"/>
            <a:ext cx="54864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8" name="CustomShape 11"/>
          <p:cNvSpPr/>
          <p:nvPr/>
        </p:nvSpPr>
        <p:spPr>
          <a:xfrm>
            <a:off x="7228800" y="5357520"/>
            <a:ext cx="549000" cy="548640"/>
          </a:xfrm>
          <a:prstGeom prst="ellipse">
            <a:avLst/>
          </a:prstGeom>
          <a:solidFill>
            <a:srgbClr val="cfe7f5"/>
          </a:solidFill>
          <a:ln>
            <a:solidFill>
              <a:srgbClr val="808080"/>
            </a:solidFill>
          </a:ln>
        </p:spPr>
      </p:sp>
      <p:sp>
        <p:nvSpPr>
          <p:cNvPr id="469" name="TextShape 12"/>
          <p:cNvSpPr txBox="1"/>
          <p:nvPr/>
        </p:nvSpPr>
        <p:spPr>
          <a:xfrm>
            <a:off x="597600" y="6963840"/>
            <a:ext cx="900648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/>
              <a:t>*Rcp is the ratio of central to peripheral A+A collisions instead of A+A collisions to p+p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</p:spPr>
        <p:txBody>
          <a:bodyPr anchor="ctr" bIns="9000" lIns="9000" rIns="9000" tIns="9000" wrap="none"/>
          <a:p>
            <a:pPr algn="ctr"/>
            <a:r>
              <a:rPr lang="en-US"/>
              <a:t>Measuring temperature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The phase transition in the laboratory</a:t>
            </a:r>
            <a:endParaRPr/>
          </a:p>
        </p:txBody>
      </p:sp>
      <p:pic>
        <p:nvPicPr>
          <p:cNvPr descr="" id="13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8280" y="1678320"/>
            <a:ext cx="10058400" cy="5083920"/>
          </a:xfrm>
          <a:prstGeom prst="rect">
            <a:avLst/>
          </a:prstGeom>
        </p:spPr>
      </p:pic>
    </p:spTree>
  </p:cSld>
  <p:timing>
    <p:tnLst>
      <p:par>
        <p:cTn dur="indefinite" id="7" nodeType="tmRoot" restart="never">
          <p:childTnLst>
            <p:seq>
              <p:cTn id="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7560" y="734040"/>
            <a:ext cx="4525200" cy="3410640"/>
          </a:xfrm>
          <a:prstGeom prst="rect">
            <a:avLst/>
          </a:prstGeom>
        </p:spPr>
      </p:pic>
      <p:sp>
        <p:nvSpPr>
          <p:cNvPr id="139" name="CustomShape 1"/>
          <p:cNvSpPr/>
          <p:nvPr/>
        </p:nvSpPr>
        <p:spPr>
          <a:xfrm>
            <a:off x="973440" y="2000160"/>
            <a:ext cx="1011600" cy="51588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40" name="CustomShape 2"/>
          <p:cNvSpPr/>
          <p:nvPr/>
        </p:nvSpPr>
        <p:spPr>
          <a:xfrm>
            <a:off x="264240" y="1878840"/>
            <a:ext cx="1055880" cy="51588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41" name="CustomShape 3"/>
          <p:cNvSpPr/>
          <p:nvPr/>
        </p:nvSpPr>
        <p:spPr>
          <a:xfrm>
            <a:off x="1375200" y="851400"/>
            <a:ext cx="1184040" cy="30420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42" name="CustomShape 4"/>
          <p:cNvSpPr/>
          <p:nvPr/>
        </p:nvSpPr>
        <p:spPr>
          <a:xfrm>
            <a:off x="3572640" y="734040"/>
            <a:ext cx="1143000" cy="38700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descr="" id="14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87400" y="2598480"/>
            <a:ext cx="204840" cy="314640"/>
          </a:xfrm>
          <a:prstGeom prst="rect">
            <a:avLst/>
          </a:prstGeom>
        </p:spPr>
      </p:pic>
      <p:pic>
        <p:nvPicPr>
          <p:cNvPr descr="" id="14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848600" y="3730680"/>
            <a:ext cx="419760" cy="272520"/>
          </a:xfrm>
          <a:prstGeom prst="rect">
            <a:avLst/>
          </a:prstGeom>
        </p:spPr>
      </p:pic>
      <p:pic>
        <p:nvPicPr>
          <p:cNvPr descr="" id="145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2746440" y="3488760"/>
            <a:ext cx="419760" cy="315000"/>
          </a:xfrm>
          <a:prstGeom prst="rect">
            <a:avLst/>
          </a:prstGeom>
        </p:spPr>
      </p:pic>
      <p:pic>
        <p:nvPicPr>
          <p:cNvPr descr="" id="146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620800" y="1893960"/>
            <a:ext cx="456480" cy="315000"/>
          </a:xfrm>
          <a:prstGeom prst="rect">
            <a:avLst/>
          </a:prstGeom>
        </p:spPr>
      </p:pic>
      <p:pic>
        <p:nvPicPr>
          <p:cNvPr descr="" id="147" name=""/>
          <p:cNvPicPr/>
          <p:nvPr/>
        </p:nvPicPr>
        <p:blipFill>
          <a:blip r:embed="rId6"/>
          <a:stretch>
            <a:fillRect/>
          </a:stretch>
        </p:blipFill>
        <p:spPr>
          <a:xfrm>
            <a:off x="937440" y="837000"/>
            <a:ext cx="685800" cy="411480"/>
          </a:xfrm>
          <a:prstGeom prst="rect">
            <a:avLst/>
          </a:prstGeom>
        </p:spPr>
      </p:pic>
      <p:pic>
        <p:nvPicPr>
          <p:cNvPr descr="" id="148" name=""/>
          <p:cNvPicPr/>
          <p:nvPr/>
        </p:nvPicPr>
        <p:blipFill>
          <a:blip r:embed="rId7"/>
          <a:stretch>
            <a:fillRect/>
          </a:stretch>
        </p:blipFill>
        <p:spPr>
          <a:xfrm>
            <a:off x="600840" y="1349640"/>
            <a:ext cx="685800" cy="548640"/>
          </a:xfrm>
          <a:prstGeom prst="rect">
            <a:avLst/>
          </a:prstGeom>
        </p:spPr>
      </p:pic>
      <p:pic>
        <p:nvPicPr>
          <p:cNvPr descr="" id="149" nam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130040" y="1385640"/>
            <a:ext cx="914400" cy="713160"/>
          </a:xfrm>
          <a:prstGeom prst="rect">
            <a:avLst/>
          </a:prstGeom>
        </p:spPr>
      </p:pic>
      <p:sp>
        <p:nvSpPr>
          <p:cNvPr id="150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700"/>
              <a:t>Relativistic Heavy Ion Collider</a:t>
            </a:r>
            <a:endParaRPr/>
          </a:p>
        </p:txBody>
      </p:sp>
      <p:pic>
        <p:nvPicPr>
          <p:cNvPr descr="" id="151" nam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172840" y="765360"/>
            <a:ext cx="4572360" cy="3355560"/>
          </a:xfrm>
          <a:prstGeom prst="rect">
            <a:avLst/>
          </a:prstGeom>
        </p:spPr>
      </p:pic>
      <p:pic>
        <p:nvPicPr>
          <p:cNvPr descr="" id="152" nam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6010560" y="2786040"/>
            <a:ext cx="1029600" cy="625680"/>
          </a:xfrm>
          <a:prstGeom prst="rect">
            <a:avLst/>
          </a:prstGeom>
        </p:spPr>
      </p:pic>
      <p:sp>
        <p:nvSpPr>
          <p:cNvPr id="153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ALICE</a:t>
            </a:r>
            <a:endParaRPr/>
          </a:p>
        </p:txBody>
      </p:sp>
      <p:pic>
        <p:nvPicPr>
          <p:cNvPr descr="" id="154" nam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6834240" y="822600"/>
            <a:ext cx="1029960" cy="728640"/>
          </a:xfrm>
          <a:prstGeom prst="rect">
            <a:avLst/>
          </a:prstGeom>
        </p:spPr>
      </p:pic>
      <p:sp>
        <p:nvSpPr>
          <p:cNvPr id="155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CMS</a:t>
            </a:r>
            <a:endParaRPr/>
          </a:p>
        </p:txBody>
      </p:sp>
      <p:pic>
        <p:nvPicPr>
          <p:cNvPr descr="" id="156" nam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7554960" y="2645280"/>
            <a:ext cx="1029960" cy="773640"/>
          </a:xfrm>
          <a:prstGeom prst="rect">
            <a:avLst/>
          </a:prstGeom>
        </p:spPr>
      </p:pic>
      <p:sp>
        <p:nvSpPr>
          <p:cNvPr id="157" name="TextShape 8"/>
          <p:cNvSpPr txBox="1"/>
          <p:nvPr/>
        </p:nvSpPr>
        <p:spPr>
          <a:xfrm>
            <a:off x="7687440" y="3242160"/>
            <a:ext cx="1103040" cy="5580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>
                <a:solidFill>
                  <a:srgbClr val="ffd700"/>
                </a:solidFill>
              </a:rPr>
              <a:t>ATLAS</a:t>
            </a:r>
            <a:r>
              <a:rPr b="1" lang="en-US">
                <a:solidFill>
                  <a:srgbClr val="ffd700"/>
                </a:solidFill>
              </a:rPr>
              <a:t>
</a:t>
            </a:r>
            <a:r>
              <a:rPr b="1" lang="en-US" sz="1500">
                <a:solidFill>
                  <a:srgbClr val="ffd700"/>
                </a:solidFill>
              </a:rPr>
              <a:t>LHCf</a:t>
            </a:r>
            <a:endParaRPr/>
          </a:p>
        </p:txBody>
      </p:sp>
      <p:pic>
        <p:nvPicPr>
          <p:cNvPr descr="" id="158" nam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8687880" y="1707480"/>
            <a:ext cx="1029600" cy="770040"/>
          </a:xfrm>
          <a:prstGeom prst="rect">
            <a:avLst/>
          </a:prstGeom>
        </p:spPr>
      </p:pic>
      <p:sp>
        <p:nvSpPr>
          <p:cNvPr id="159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ffd700"/>
                </a:solidFill>
              </a:rPr>
              <a:t>LHCb</a:t>
            </a:r>
            <a:endParaRPr/>
          </a:p>
        </p:txBody>
      </p:sp>
      <p:sp>
        <p:nvSpPr>
          <p:cNvPr id="160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2700"/>
              <a:t>Large Hadron Collider</a:t>
            </a:r>
            <a:endParaRPr/>
          </a:p>
        </p:txBody>
      </p:sp>
      <p:sp>
        <p:nvSpPr>
          <p:cNvPr id="161" name="TextShape 11"/>
          <p:cNvSpPr txBox="1"/>
          <p:nvPr/>
        </p:nvSpPr>
        <p:spPr>
          <a:xfrm>
            <a:off x="228240" y="4211640"/>
            <a:ext cx="4800600" cy="1177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latin typeface="Times New Roman"/>
              </a:rPr>
              <a:t>Upton, NY</a:t>
            </a:r>
            <a:endParaRPr/>
          </a:p>
          <a:p>
            <a:r>
              <a:rPr lang="en-US">
                <a:latin typeface="Times New Roman"/>
              </a:rPr>
              <a:t>1.2km diameter</a:t>
            </a:r>
            <a:endParaRPr/>
          </a:p>
          <a:p>
            <a:r>
              <a:rPr lang="en-US">
                <a:latin typeface="Times New Roman"/>
              </a:rPr>
              <a:t>p+p, d+Au, Cu+Cu, Au+Au, </a:t>
            </a:r>
            <a:r>
              <a:rPr i="1" lang="en-US">
                <a:latin typeface="Times New Roman"/>
              </a:rPr>
              <a:t>U+U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>
                <a:latin typeface="Times New Roman"/>
              </a:rPr>
              <a:t>NN</a:t>
            </a:r>
            <a:r>
              <a:rPr lang="en-US">
                <a:latin typeface="Times New Roman"/>
              </a:rPr>
              <a:t> = 9 - 200 GeV</a:t>
            </a:r>
            <a:endParaRPr/>
          </a:p>
        </p:txBody>
      </p:sp>
      <p:sp>
        <p:nvSpPr>
          <p:cNvPr id="162" name="TextShape 12"/>
          <p:cNvSpPr txBox="1"/>
          <p:nvPr/>
        </p:nvSpPr>
        <p:spPr>
          <a:xfrm>
            <a:off x="5257440" y="4235040"/>
            <a:ext cx="4572000" cy="11775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>
                <a:latin typeface="Times New Roman"/>
              </a:rPr>
              <a:t>Geneva, Switzerland</a:t>
            </a:r>
            <a:endParaRPr/>
          </a:p>
          <a:p>
            <a:r>
              <a:rPr lang="en-US">
                <a:latin typeface="Times New Roman"/>
              </a:rPr>
              <a:t>8.6km diameter</a:t>
            </a:r>
            <a:endParaRPr/>
          </a:p>
          <a:p>
            <a:r>
              <a:rPr lang="en-US">
                <a:latin typeface="Times New Roman"/>
              </a:rPr>
              <a:t>p+p, </a:t>
            </a:r>
            <a:r>
              <a:rPr i="1" lang="en-US">
                <a:latin typeface="Times New Roman"/>
              </a:rPr>
              <a:t>p+Pb</a:t>
            </a:r>
            <a:r>
              <a:rPr lang="en-US">
                <a:latin typeface="Times New Roman"/>
              </a:rPr>
              <a:t>, Pb+Pb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>
                <a:latin typeface="Times New Roman"/>
              </a:rPr>
              <a:t>NN</a:t>
            </a:r>
            <a:r>
              <a:rPr lang="en-US">
                <a:latin typeface="Times New Roman"/>
              </a:rPr>
              <a:t> = 2.76 GeV, </a:t>
            </a:r>
            <a:r>
              <a:rPr i="1" lang="en-US">
                <a:latin typeface="Times New Roman"/>
              </a:rPr>
              <a:t>5.5 TeV</a:t>
            </a:r>
            <a:endParaRPr/>
          </a:p>
        </p:txBody>
      </p:sp>
      <p:sp>
        <p:nvSpPr>
          <p:cNvPr id="163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ln w="36720">
            <a:solidFill>
              <a:srgbClr val="47b8b8"/>
            </a:solidFill>
            <a:round/>
          </a:ln>
        </p:spPr>
      </p:sp>
      <p:sp>
        <p:nvSpPr>
          <p:cNvPr id="164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</p:sp>
      <p:sp>
        <p:nvSpPr>
          <p:cNvPr id="165" name="TextShape 15"/>
          <p:cNvSpPr txBox="1"/>
          <p:nvPr/>
        </p:nvSpPr>
        <p:spPr>
          <a:xfrm>
            <a:off x="6857640" y="2057040"/>
            <a:ext cx="1143000" cy="4438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2500">
                <a:solidFill>
                  <a:srgbClr val="47b8b8"/>
                </a:solidFill>
              </a:rPr>
              <a:t>RHIC</a:t>
            </a:r>
            <a:endParaRPr/>
          </a:p>
        </p:txBody>
      </p:sp>
      <p:pic>
        <p:nvPicPr>
          <p:cNvPr descr="" id="166" name=""/>
          <p:cNvPicPr/>
          <p:nvPr/>
        </p:nvPicPr>
        <p:blipFill>
          <a:blip r:embed="rId14"/>
          <a:stretch>
            <a:fillRect/>
          </a:stretch>
        </p:blipFill>
        <p:spPr>
          <a:xfrm>
            <a:off x="2790360" y="5315400"/>
            <a:ext cx="3625560" cy="1770840"/>
          </a:xfrm>
          <a:prstGeom prst="rect">
            <a:avLst/>
          </a:prstGeom>
        </p:spPr>
      </p:pic>
      <p:pic>
        <p:nvPicPr>
          <p:cNvPr descr="" id="167" name=""/>
          <p:cNvPicPr/>
          <p:nvPr/>
        </p:nvPicPr>
        <p:blipFill>
          <a:blip r:embed="rId15"/>
          <a:stretch>
            <a:fillRect/>
          </a:stretch>
        </p:blipFill>
        <p:spPr>
          <a:xfrm>
            <a:off x="3682800" y="6164640"/>
            <a:ext cx="457200" cy="347400"/>
          </a:xfrm>
          <a:prstGeom prst="rect">
            <a:avLst/>
          </a:prstGeom>
        </p:spPr>
      </p:pic>
      <p:pic>
        <p:nvPicPr>
          <p:cNvPr descr="" id="168" name=""/>
          <p:cNvPicPr/>
          <p:nvPr/>
        </p:nvPicPr>
        <p:blipFill>
          <a:blip r:embed="rId16"/>
          <a:stretch>
            <a:fillRect/>
          </a:stretch>
        </p:blipFill>
        <p:spPr>
          <a:xfrm>
            <a:off x="3837240" y="5329440"/>
            <a:ext cx="457200" cy="347400"/>
          </a:xfrm>
          <a:prstGeom prst="rect">
            <a:avLst/>
          </a:prstGeom>
        </p:spPr>
      </p:pic>
      <p:sp>
        <p:nvSpPr>
          <p:cNvPr id="169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10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descr="" id="170" name=""/>
          <p:cNvPicPr/>
          <p:nvPr/>
        </p:nvPicPr>
        <p:blipFill>
          <a:blip r:embed="rId17"/>
          <a:stretch>
            <a:fillRect/>
          </a:stretch>
        </p:blipFill>
        <p:spPr>
          <a:xfrm>
            <a:off x="6085800" y="6346080"/>
            <a:ext cx="253800" cy="232200"/>
          </a:xfrm>
          <a:prstGeom prst="rect">
            <a:avLst/>
          </a:prstGeom>
        </p:spPr>
      </p:pic>
      <p:sp>
        <p:nvSpPr>
          <p:cNvPr id="171" name="TextShape 17"/>
          <p:cNvSpPr txBox="1"/>
          <p:nvPr/>
        </p:nvSpPr>
        <p:spPr>
          <a:xfrm>
            <a:off x="5549040" y="6535440"/>
            <a:ext cx="1440360" cy="2322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en-US" sz="1000"/>
              <a:t>Core of neutron stars?</a:t>
            </a:r>
            <a:endParaRPr/>
          </a:p>
        </p:txBody>
      </p:sp>
      <p:pic>
        <p:nvPicPr>
          <p:cNvPr descr="" id="172" name=""/>
          <p:cNvPicPr/>
          <p:nvPr/>
        </p:nvPicPr>
        <p:blipFill>
          <a:blip r:embed="rId18"/>
          <a:stretch>
            <a:fillRect/>
          </a:stretch>
        </p:blipFill>
        <p:spPr>
          <a:xfrm>
            <a:off x="4255200" y="6426720"/>
            <a:ext cx="217440" cy="217800"/>
          </a:xfrm>
          <a:prstGeom prst="rect">
            <a:avLst/>
          </a:prstGeom>
        </p:spPr>
      </p:pic>
      <p:sp>
        <p:nvSpPr>
          <p:cNvPr id="173" name="Freeform 18"/>
          <p:cNvSpPr/>
          <p:nvPr/>
        </p:nvSpPr>
        <p:spPr>
          <a:xfrm>
            <a:off x="3200040" y="5486040"/>
            <a:ext cx="686520" cy="914760"/>
          </a:xfrm>
          <a:custGeom>
            <a:avLst/>
            <a:gdLst/>
            <a:ahLst/>
            <a:rect b="b" l="0" r="r" t="0"/>
            <a:pathLst>
              <a:path h="2541" w="1907">
                <a:moveTo>
                  <a:pt x="0" y="0"/>
                </a:moveTo>
                <a:cubicBezTo>
                  <a:pt x="1905" y="1271"/>
                  <a:pt x="1906" y="2540"/>
                  <a:pt x="1906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174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47b8b8"/>
                </a:solidFill>
              </a:rPr>
              <a:t>RHIC</a:t>
            </a:r>
            <a:endParaRPr/>
          </a:p>
        </p:txBody>
      </p:sp>
      <p:sp>
        <p:nvSpPr>
          <p:cNvPr id="175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808080"/>
            </a:solidFill>
          </a:ln>
        </p:spPr>
      </p:sp>
      <p:sp>
        <p:nvSpPr>
          <p:cNvPr id="176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>
                <a:solidFill>
                  <a:srgbClr val="e6e64c"/>
                </a:solidFill>
              </a:rPr>
              <a:t>LHC</a:t>
            </a:r>
            <a:endParaRPr/>
          </a:p>
        </p:txBody>
      </p:sp>
    </p:spTree>
  </p:cSld>
  <p:timing>
    <p:tnLst>
      <p:par>
        <p:cTn dur="indefinite" id="9" nodeType="tmRoot" restart="never">
          <p:childTnLst>
            <p:seq>
              <p:cTn id="10" nodeType="mainSeq">
                <p:childTnLst>
                  <p:par>
                    <p:cTn fill="freeze" id="11">
                      <p:stCondLst>
                        <p:cond delay="indefinite"/>
                      </p:stCondLst>
                      <p:childTnLst>
                        <p:par>
                          <p:cTn fill="freeze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freeze" id="15">
                      <p:stCondLst>
                        <p:cond delay="indefinite"/>
                      </p:stCondLst>
                      <p:childTnLst>
                        <p:par>
                          <p:cTn fill="freeze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0" y="300960"/>
            <a:ext cx="10058400" cy="12625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 sz="3500"/>
              <a:t>Comparison of colliders</a:t>
            </a:r>
            <a:endParaRPr/>
          </a:p>
        </p:txBody>
      </p:sp>
      <p:graphicFrame>
        <p:nvGraphicFramePr>
          <p:cNvPr id="178" name="Table 2"/>
          <p:cNvGraphicFramePr/>
          <p:nvPr/>
        </p:nvGraphicFramePr>
        <p:xfrm>
          <a:off x="2039760" y="1660680"/>
          <a:ext cx="6704280" cy="2397600"/>
        </p:xfrm>
        <a:graphic>
          <a:graphicData uri="http://schemas.openxmlformats.org/drawingml/2006/table">
            <a:tbl>
              <a:tblPr/>
              <a:tblGrid>
                <a:gridCol w="1431000"/>
                <a:gridCol w="1431000"/>
                <a:gridCol w="1431000"/>
                <a:gridCol w="2411640"/>
              </a:tblGrid>
              <a:tr h="423000">
                <a:tc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>
                          <a:latin typeface="Times New Roman"/>
                        </a:rPr>
                        <a:t>s</a:t>
                      </a:r>
                      <a:r>
                        <a:rPr lang="en-US">
                          <a:latin typeface="Times New Roman"/>
                        </a:rPr>
                        <a:t>NN</a:t>
                      </a:r>
                      <a:r>
                        <a:rPr lang="en-US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</a:rPr>
                        <a:t>dN</a:t>
                      </a:r>
                      <a:r>
                        <a:rPr lang="en-US">
                          <a:latin typeface="Times New Roman"/>
                        </a:rPr>
                        <a:t>ch</a:t>
                      </a:r>
                      <a:r>
                        <a:rPr lang="en-US">
                          <a:latin typeface="Times New Roman"/>
                        </a:rPr>
                        <a:t>/d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~1600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</a:rPr>
                        <a:t>T/T</a:t>
                      </a:r>
                      <a:r>
                        <a:rPr lang="en-US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/>
                </a:tc>
              </a:tr>
              <a:tr h="37368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(GeV/fm</a:t>
                      </a:r>
                      <a:r>
                        <a:rPr lang="en-US">
                          <a:latin typeface="Times New Roman"/>
                        </a:rPr>
                        <a:t>3</a:t>
                      </a:r>
                      <a:r>
                        <a:rPr lang="en-US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~15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/>
                </a:tc>
              </a:tr>
              <a:tr h="400320">
                <a:tc>
                  <a:txBody>
                    <a:bodyPr bIns="36000" lIns="36000" rIns="36000" tIns="36000" wrap="none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pPr algn="ctr"/>
                      <a:r>
                        <a:rPr lang="en-US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/>
                </a:tc>
                <a:tc>
                  <a:txBody>
                    <a:bodyPr bIns="36000" lIns="36000" rIns="36000" tIns="36000" wrap="none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9" name="TextShape 3"/>
          <p:cNvSpPr txBox="1"/>
          <p:nvPr/>
        </p:nvSpPr>
        <p:spPr>
          <a:xfrm>
            <a:off x="228240" y="4800240"/>
            <a:ext cx="9714240" cy="124632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lang="en-US" sz="2500" u="sng">
                <a:solidFill>
                  <a:srgbClr val="000000"/>
                </a:solid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Cover 2 –3 decades of energy (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YEISWR+SymbolMT"/>
              </a:rPr>
              <a:t>√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s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NN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= 9 GeV –5.5 TeV)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
</a:t>
            </a:r>
            <a:r>
              <a:rPr lang="en-US" sz="2500">
                <a:solidFill>
                  <a:srgbClr val="000000"/>
                </a:solid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dur="indefinite" id="19" nodeType="tmRoot" restart="never">
          <p:childTnLst>
            <p:seq>
              <p:cTn id="20" nodeType="mainSeq">
                <p:childTnLst>
                  <p:par>
                    <p:cTn fill="freeze" id="21">
                      <p:stCondLst>
                        <p:cond delay="indefinite"/>
                      </p:stCondLst>
                      <p:childTnLst>
                        <p:par>
                          <p:cTn fill="freeze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6309360" y="4065120"/>
            <a:ext cx="3200400" cy="2560320"/>
          </a:xfrm>
          <a:prstGeom prst="rect">
            <a:avLst/>
          </a:prstGeom>
        </p:spPr>
      </p:pic>
      <p:pic>
        <p:nvPicPr>
          <p:cNvPr descr="" id="18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" y="3681000"/>
            <a:ext cx="3657600" cy="2853000"/>
          </a:xfrm>
          <a:prstGeom prst="rect">
            <a:avLst/>
          </a:prstGeom>
        </p:spPr>
      </p:pic>
      <p:sp>
        <p:nvSpPr>
          <p:cNvPr id="182" name="CustomShape 1"/>
          <p:cNvSpPr/>
          <p:nvPr/>
        </p:nvSpPr>
        <p:spPr>
          <a:xfrm>
            <a:off x="1280160" y="6442560"/>
            <a:ext cx="1743120" cy="73152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83" name="CustomShape 2"/>
          <p:cNvSpPr/>
          <p:nvPr/>
        </p:nvSpPr>
        <p:spPr>
          <a:xfrm>
            <a:off x="6949440" y="6448320"/>
            <a:ext cx="2286000" cy="787680"/>
          </a:xfrm>
          <a:prstGeom prst="rect">
            <a:avLst/>
          </a:prstGeom>
        </p:spPr>
        <p:txBody>
          <a:bodyPr bIns="46080" lIns="92160" rIns="92160" tIns="46080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descr="" id="18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225720"/>
            <a:ext cx="3181320" cy="1933920"/>
          </a:xfrm>
          <a:prstGeom prst="rect">
            <a:avLst/>
          </a:prstGeom>
        </p:spPr>
      </p:pic>
      <p:sp>
        <p:nvSpPr>
          <p:cNvPr id="185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4000">
                <a:solidFill>
                  <a:srgbClr val="ff0000"/>
                </a:solidFill>
              </a:rPr>
              <a:t>ALICE</a:t>
            </a:r>
            <a:endParaRPr/>
          </a:p>
        </p:txBody>
      </p:sp>
      <p:pic>
        <p:nvPicPr>
          <p:cNvPr descr="" id="186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383280" y="1765440"/>
            <a:ext cx="3657600" cy="2587680"/>
          </a:xfrm>
          <a:prstGeom prst="rect">
            <a:avLst/>
          </a:prstGeom>
        </p:spPr>
      </p:pic>
      <p:sp>
        <p:nvSpPr>
          <p:cNvPr id="187" name="TextShape 4"/>
          <p:cNvSpPr txBox="1"/>
          <p:nvPr/>
        </p:nvSpPr>
        <p:spPr>
          <a:xfrm>
            <a:off x="4389120" y="4061520"/>
            <a:ext cx="2305800" cy="65736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4000">
                <a:solidFill>
                  <a:srgbClr val="ff0000"/>
                </a:solidFill>
              </a:rPr>
              <a:t>CMS</a:t>
            </a:r>
            <a:endParaRPr/>
          </a:p>
        </p:txBody>
      </p:sp>
      <p:pic>
        <p:nvPicPr>
          <p:cNvPr descr="" id="188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6217920" y="-304560"/>
            <a:ext cx="3657600" cy="2743200"/>
          </a:xfrm>
          <a:prstGeom prst="rect">
            <a:avLst/>
          </a:prstGeom>
        </p:spPr>
      </p:pic>
      <p:sp>
        <p:nvSpPr>
          <p:cNvPr id="189" name="TextShape 5"/>
          <p:cNvSpPr txBox="1"/>
          <p:nvPr/>
        </p:nvSpPr>
        <p:spPr>
          <a:xfrm>
            <a:off x="7085520" y="1986480"/>
            <a:ext cx="2149920" cy="657360"/>
          </a:xfrm>
          <a:prstGeom prst="rect">
            <a:avLst/>
          </a:prstGeom>
        </p:spPr>
        <p:txBody>
          <a:bodyPr bIns="45000" lIns="90000" rIns="90000" tIns="45000" wrap="none"/>
          <a:p>
            <a:pPr algn="ctr"/>
            <a:r>
              <a:rPr b="1" lang="en-US" sz="4000">
                <a:solidFill>
                  <a:srgbClr val="ff0000"/>
                </a:solidFill>
              </a:rPr>
              <a:t>ATLAS</a:t>
            </a:r>
            <a:endParaRPr/>
          </a:p>
        </p:txBody>
      </p:sp>
    </p:spTree>
  </p:cSld>
  <p:timing>
    <p:tnLst>
      <p:par>
        <p:cTn dur="indefinite" id="25" nodeType="tmRoot" restart="never">
          <p:childTnLst>
            <p:seq>
              <p:cTn id="2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3280" y="65160"/>
            <a:ext cx="9071640" cy="6253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p+p collisions</a:t>
            </a:r>
            <a:endParaRPr/>
          </a:p>
        </p:txBody>
      </p:sp>
      <p:pic>
        <p:nvPicPr>
          <p:cNvPr descr="" id="19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55040" y="970560"/>
            <a:ext cx="7315200" cy="5486400"/>
          </a:xfrm>
          <a:prstGeom prst="rect">
            <a:avLst/>
          </a:prstGeom>
        </p:spPr>
      </p:pic>
      <p:sp>
        <p:nvSpPr>
          <p:cNvPr id="192" name="TextShape 2"/>
          <p:cNvSpPr txBox="1"/>
          <p:nvPr/>
        </p:nvSpPr>
        <p:spPr>
          <a:xfrm>
            <a:off x="2694240" y="6472440"/>
            <a:ext cx="4572000" cy="51264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b="1" lang="en-US" sz="3000">
                <a:latin typeface="Times New Roman"/>
              </a:rPr>
              <a:t>3D image of each collision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Pb+Pb collisions</a:t>
            </a:r>
            <a:endParaRPr/>
          </a:p>
        </p:txBody>
      </p:sp>
      <p:sp>
        <p:nvSpPr>
          <p:cNvPr id="194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</p:spPr>
        <p:txBody>
          <a:bodyPr bIns="45000" lIns="90000" rIns="90000" tIns="45000" wrap="none"/>
          <a:p>
            <a:pPr algn="r"/>
            <a:r>
              <a:rPr b="1" i="1" lang="en-US"/>
              <a:t>5</a:t>
            </a:r>
            <a:endParaRPr/>
          </a:p>
        </p:txBody>
      </p:sp>
      <p:pic>
        <p:nvPicPr>
          <p:cNvPr descr="" id="19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-88920" y="1529640"/>
            <a:ext cx="10244520" cy="4597920"/>
          </a:xfrm>
          <a:prstGeom prst="rect">
            <a:avLst/>
          </a:prstGeom>
        </p:spPr>
      </p:pic>
    </p:spTree>
  </p:cSld>
  <p:timing>
    <p:tnLst>
      <p:par>
        <p:cTn dur="indefinite" id="27" nodeType="tmRoot" restart="never">
          <p:childTnLst>
            <p:seq>
              <p:cTn id="2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