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84.jpeg" ContentType="image/jpeg"/>
  <Override PartName="/ppt/media/image71.jpeg" ContentType="image/jpeg"/>
  <Override PartName="/ppt/media/image70.jpeg" ContentType="image/jpeg"/>
  <Override PartName="/ppt/media/image82.jpeg" ContentType="image/jpeg"/>
  <Override PartName="/ppt/media/image69.jpeg" ContentType="image/jpeg"/>
  <Override PartName="/ppt/media/image81.jpeg" ContentType="image/jpeg"/>
  <Override PartName="/ppt/media/image68.jpeg" ContentType="image/jpeg"/>
  <Override PartName="/ppt/media/image66.jpeg" ContentType="image/jpeg"/>
  <Override PartName="/ppt/media/image65.jpeg" ContentType="image/jpeg"/>
  <Override PartName="/ppt/media/image64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0.png" ContentType="image/png"/>
  <Override PartName="/ppt/media/image49.png" ContentType="image/png"/>
  <Override PartName="/ppt/media/image47.jpeg" ContentType="image/jpe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5.png" ContentType="image/png"/>
  <Override PartName="/ppt/media/image14.png" ContentType="image/png"/>
  <Override PartName="/ppt/media/image76.jpeg" ContentType="image/jpeg"/>
  <Override PartName="/ppt/media/image33.jpeg" ContentType="image/jpeg"/>
  <Override PartName="/ppt/media/image13.png" ContentType="image/png"/>
  <Override PartName="/ppt/media/image12.png" ContentType="image/png"/>
  <Override PartName="/ppt/media/image11.png" ContentType="image/pn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22.png" ContentType="image/png"/>
  <Override PartName="/ppt/media/image83.jpeg" ContentType="image/jpeg"/>
  <Override PartName="/ppt/media/image57.png" ContentType="image/png"/>
  <Override PartName="/ppt/media/image7.png" ContentType="image/png"/>
  <Override PartName="/ppt/media/image74.jpeg" ContentType="image/jpeg"/>
  <Override PartName="/ppt/media/image63.png" ContentType="image/png"/>
  <Override PartName="/ppt/media/image31.jpeg" ContentType="image/jpeg"/>
  <Override PartName="/ppt/media/image52.png" ContentType="image/png"/>
  <Override PartName="/ppt/media/image2.png" ContentType="image/png"/>
  <Override PartName="/ppt/media/image17.emf" ContentType="image/x-emf"/>
  <Override PartName="/ppt/media/image73.jpeg" ContentType="image/jpeg"/>
  <Override PartName="/ppt/media/image53.png" ContentType="image/png"/>
  <Override PartName="/ppt/media/image30.jpeg" ContentType="image/jpeg"/>
  <Override PartName="/ppt/media/image3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58.png" ContentType="image/png"/>
  <Override PartName="/ppt/media/image8.png" ContentType="image/png"/>
  <Override PartName="/ppt/media/image10.png" ContentType="image/png"/>
  <Override PartName="/ppt/media/image59.png" ContentType="image/png"/>
  <Override PartName="/ppt/media/image16.emf" ContentType="image/x-emf"/>
  <Override PartName="/ppt/media/image9.png" ContentType="image/png"/>
  <Override PartName="/ppt/media/image24.png" ContentType="image/png"/>
  <Override PartName="/ppt/media/image77.jpeg" ContentType="image/jpeg"/>
  <Override PartName="/ppt/media/image18.png" ContentType="image/png"/>
  <Override PartName="/ppt/media/image34.jpeg" ContentType="image/jpeg"/>
  <Override PartName="/ppt/media/image23.jpeg" ContentType="image/jpeg"/>
  <Override PartName="/ppt/media/image41.bmp" ContentType="image/bmp"/>
  <Override PartName="/ppt/media/image25.png" ContentType="image/png"/>
  <Override PartName="/ppt/media/image26.png" ContentType="image/png"/>
  <Override PartName="/ppt/media/image80.jpeg" ContentType="image/jpeg"/>
  <Override PartName="/ppt/media/image67.jpeg" ContentType="image/jpeg"/>
  <Override PartName="/ppt/media/image27.png" ContentType="image/png"/>
  <Override PartName="/ppt/media/image29.png" ContentType="image/png"/>
  <Override PartName="/ppt/media/image38.jpeg" ContentType="image/jpeg"/>
  <Override PartName="/ppt/media/image75.jpeg" ContentType="image/jpeg"/>
  <Override PartName="/ppt/media/image32.jpeg" ContentType="image/jpeg"/>
  <Override PartName="/ppt/media/image78.jpeg" ContentType="image/jpeg"/>
  <Override PartName="/ppt/media/image28.png" ContentType="image/png"/>
  <Override PartName="/ppt/media/image35.jpeg" ContentType="image/jpeg"/>
  <Override PartName="/ppt/media/image79.jpeg" ContentType="image/jpeg"/>
  <Override PartName="/ppt/media/image36.jpeg" ContentType="image/jpeg"/>
  <Override PartName="/ppt/media/image40.jpeg" ContentType="image/jpeg"/>
  <Override PartName="/ppt/media/image44.png" ContentType="image/png"/>
  <Override PartName="/ppt/media/image48.png" ContentType="image/png"/>
  <Override PartName="/ppt/media/image37.jpeg" ContentType="image/jpeg"/>
  <Override PartName="/ppt/media/image42.png" ContentType="image/png"/>
  <Override PartName="/ppt/media/image72.jpeg" ContentType="image/jpeg"/>
  <Override PartName="/ppt/media/image43.png" ContentType="image/png"/>
  <Override PartName="/ppt/media/image45.png" ContentType="image/png"/>
  <Override PartName="/ppt/media/image46.png" ContentType="image/png"/>
  <Override PartName="/ppt/embeddings/spreadsheet1.xlsx" ContentType="application/vnd.openxmlformats-officedocument.spreadsheetml.sheet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248B8E0-BF2D-4B9D-B545-0EC62FE90F3B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Nattrass, UTK Saturday Morning Physics April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E4A969A9-4F83-490C-9333-81E01EFF066A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C5D6378-AC03-4366-BEA6-D48BE1D3D61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4/8/17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64DCD16-61DC-44FF-9B71-AFBF31E62228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B657AF0-6A4B-47FE-BEF7-D721A5951F6C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E96A56BF-6C48-4F25-9E74-FD1067B2EABC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package" Target="../embeddings/spreadsheet1.xlsx"/><Relationship Id="rId2" Type="http://schemas.openxmlformats.org/officeDocument/2006/relationships/image" Target="../media/image41.bmp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hyperlink" Target="http://arxiv.org/abs/arXiv:1011.6182" TargetMode="External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image" Target="../media/image80.jpe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rcRect l="0" t="3974" r="2985" b="0"/>
          <a:stretch/>
        </p:blipFill>
        <p:spPr>
          <a:xfrm>
            <a:off x="3544200" y="3034440"/>
            <a:ext cx="2972520" cy="2211840"/>
          </a:xfrm>
          <a:prstGeom prst="rect">
            <a:avLst/>
          </a:prstGeom>
          <a:ln>
            <a:noFill/>
          </a:ln>
        </p:spPr>
      </p:pic>
      <p:sp>
        <p:nvSpPr>
          <p:cNvPr id="168" name="TextShape 1"/>
          <p:cNvSpPr txBox="1"/>
          <p:nvPr/>
        </p:nvSpPr>
        <p:spPr>
          <a:xfrm>
            <a:off x="799920" y="1228320"/>
            <a:ext cx="8461080" cy="1641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5000" spc="-1">
                <a:solidFill>
                  <a:srgbClr val="ffffff"/>
                </a:solidFill>
                <a:latin typeface="Times New Roman"/>
              </a:rPr>
              <a:t>The little bang: understanding the quark gluon plasma</a:t>
            </a:r>
            <a:r>
              <a:rPr b="1" i="1" lang="en-US" sz="6000" spc="-1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2514960" y="548424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 spc="-1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503640" y="648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p+p collisions</a:t>
            </a:r>
            <a:endParaRPr/>
          </a:p>
        </p:txBody>
      </p:sp>
      <p:pic>
        <p:nvPicPr>
          <p:cNvPr id="288" name="" descr=""/>
          <p:cNvPicPr/>
          <p:nvPr/>
        </p:nvPicPr>
        <p:blipFill>
          <a:blip r:embed="rId1"/>
          <a:stretch/>
        </p:blipFill>
        <p:spPr>
          <a:xfrm>
            <a:off x="1319400" y="1186920"/>
            <a:ext cx="7622280" cy="571284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52920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Pb+Pb collisions</a:t>
            </a:r>
            <a:endParaRPr/>
          </a:p>
        </p:txBody>
      </p:sp>
      <p:pic>
        <p:nvPicPr>
          <p:cNvPr id="290" name="" descr=""/>
          <p:cNvPicPr/>
          <p:nvPr/>
        </p:nvPicPr>
        <p:blipFill>
          <a:blip r:embed="rId1"/>
          <a:stretch/>
        </p:blipFill>
        <p:spPr>
          <a:xfrm>
            <a:off x="-89280" y="1530000"/>
            <a:ext cx="10244520" cy="459792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-35640" y="9396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 ALICE Collaboration</a:t>
            </a:r>
            <a:endParaRPr/>
          </a:p>
        </p:txBody>
      </p:sp>
      <p:graphicFrame>
        <p:nvGraphicFramePr>
          <p:cNvPr id="292" name="Object 2"/>
          <p:cNvGraphicFramePr/>
          <p:nvPr/>
        </p:nvGraphicFramePr>
        <p:xfrm>
          <a:off x="5655960" y="1669680"/>
          <a:ext cx="4423680" cy="4056480"/>
        </p:xfrm>
        <a:graphic>
          <a:graphicData uri="http://schemas.openxmlformats.org/presentationml/2006/ole">
            <p:oleObj name="Spreadsheet" r:id="rId1">
              <p:embed/>
              <p:pic>
                <p:nvPicPr>
                  <p:cNvPr id="293" name="Object 2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5655960" y="1669680"/>
                    <a:ext cx="4423680" cy="40564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pic>
        <p:nvPicPr>
          <p:cNvPr id="294" name="" descr=""/>
          <p:cNvPicPr/>
          <p:nvPr/>
        </p:nvPicPr>
        <p:blipFill>
          <a:blip r:embed="rId3"/>
          <a:stretch/>
        </p:blipFill>
        <p:spPr>
          <a:xfrm>
            <a:off x="12240" y="3950640"/>
            <a:ext cx="5669280" cy="3136320"/>
          </a:xfrm>
          <a:prstGeom prst="rect">
            <a:avLst/>
          </a:prstGeom>
          <a:ln>
            <a:noFill/>
          </a:ln>
        </p:spPr>
      </p:pic>
      <p:graphicFrame>
        <p:nvGraphicFramePr>
          <p:cNvPr id="295" name="Table 3"/>
          <p:cNvGraphicFramePr/>
          <p:nvPr/>
        </p:nvGraphicFramePr>
        <p:xfrm>
          <a:off x="-383040" y="1186560"/>
          <a:ext cx="5138280" cy="2466360"/>
        </p:xfrm>
        <a:graphic>
          <a:graphicData uri="http://schemas.openxmlformats.org/drawingml/2006/table">
            <a:tbl>
              <a:tblPr/>
              <a:tblGrid>
                <a:gridCol w="2568600"/>
                <a:gridCol w="2570040"/>
              </a:tblGrid>
              <a:tr h="100548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2200" spc="-1">
                          <a:latin typeface="Times New Roman"/>
                        </a:rPr>
                        <a:t>~1000  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2200" spc="-1">
                          <a:latin typeface="Times New Roman"/>
                        </a:rPr>
                        <a:t>Members</a:t>
                      </a:r>
                      <a:r>
                        <a:rPr lang="en-US" sz="2200" spc="-1">
                          <a:latin typeface="Times New Roman"/>
                        </a:rPr>
                        <a:t>
</a:t>
                      </a:r>
                      <a:r>
                        <a:rPr lang="en-US" sz="2200" spc="-1">
                          <a:latin typeface="Times New Roman"/>
                        </a:rPr>
                        <a:t>63% from CERN member states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  <a:tr h="383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2200" spc="-1">
                          <a:latin typeface="Times New Roman"/>
                        </a:rPr>
                        <a:t>~30  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2200" spc="-1">
                          <a:latin typeface="Times New Roman"/>
                        </a:rPr>
                        <a:t>Countries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  <a:tr h="383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2200" spc="-1">
                          <a:latin typeface="Times New Roman"/>
                        </a:rPr>
                        <a:t>~100  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2200" spc="-1">
                          <a:latin typeface="Times New Roman"/>
                        </a:rPr>
                        <a:t>Institutes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  <a:tr h="69444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2200" spc="-1">
                          <a:latin typeface="Times New Roman"/>
                        </a:rPr>
                        <a:t>~$150 million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2200" spc="-1">
                          <a:latin typeface="Times New Roman"/>
                        </a:rPr>
                        <a:t> </a:t>
                      </a:r>
                      <a:r>
                        <a:rPr lang="en-US" sz="2200" spc="-1">
                          <a:latin typeface="Times New Roman"/>
                        </a:rPr>
                        <a:t>Capital cost</a:t>
                      </a:r>
                      <a:endParaRPr/>
                    </a:p>
                    <a:p>
                      <a:r>
                        <a:rPr lang="en-US" sz="2200" spc="-1">
                          <a:latin typeface="Times New Roman"/>
                        </a:rPr>
                        <a:t>(+magnet)</a:t>
                      </a:r>
                      <a:endParaRPr/>
                    </a:p>
                  </a:txBody>
                  <a:tcPr marL="36000" marR="360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504000" y="-432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Scales</a:t>
            </a:r>
            <a:endParaRPr/>
          </a:p>
        </p:txBody>
      </p:sp>
      <p:sp>
        <p:nvSpPr>
          <p:cNvPr id="297" name="TextShape 2"/>
          <p:cNvSpPr txBox="1"/>
          <p:nvPr/>
        </p:nvSpPr>
        <p:spPr>
          <a:xfrm>
            <a:off x="274320" y="185040"/>
            <a:ext cx="9805680" cy="685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Time: ~10</a:t>
            </a:r>
            <a:r>
              <a:rPr lang="en-US" sz="3200" spc="-1" baseline="101000">
                <a:latin typeface="Arial"/>
              </a:rPr>
              <a:t>-23</a:t>
            </a:r>
            <a:r>
              <a:rPr lang="en-US" sz="3200" spc="-1">
                <a:latin typeface="Arial"/>
              </a:rPr>
              <a:t> seconds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1 minute for us ~ 1,000,000 lifetimes of the universe for QGP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Energy: 1 TeV ~ 10 trillionths (10</a:t>
            </a:r>
            <a:r>
              <a:rPr lang="en-US" sz="3200" spc="-1" baseline="101000">
                <a:latin typeface="Arial"/>
              </a:rPr>
              <a:t>-11</a:t>
            </a:r>
            <a:r>
              <a:rPr lang="en-US" sz="3200" spc="-1">
                <a:latin typeface="Arial"/>
              </a:rPr>
              <a:t>) of a Calorie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About the amount of energy if two </a:t>
            </a:r>
            <a:r>
              <a:rPr lang="en-US" sz="2800" spc="-1">
                <a:latin typeface="Arial"/>
              </a:rPr>
              <a:t>mosquitoes</a:t>
            </a:r>
            <a:r>
              <a:rPr lang="en-US" sz="2800" spc="-1">
                <a:latin typeface="Arial"/>
              </a:rPr>
              <a:t> collide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About 1 trillionth of a candy bar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Energy density: ~6-8 GeV/fm</a:t>
            </a:r>
            <a:r>
              <a:rPr lang="en-US" sz="3200" spc="-1" baseline="101000">
                <a:latin typeface="Arial"/>
              </a:rPr>
              <a:t>3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10</a:t>
            </a:r>
            <a:r>
              <a:rPr lang="en-US" sz="2800" spc="-1" baseline="101000">
                <a:latin typeface="Arial"/>
              </a:rPr>
              <a:t>35</a:t>
            </a:r>
            <a:r>
              <a:rPr lang="en-US" sz="2800" spc="-1">
                <a:latin typeface="Arial"/>
              </a:rPr>
              <a:t> times that of a candy bar (~trillion trillion trillion candy bars)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About the energy density if you packed the energy that could be released from a million kg of fuel for a nuclear power plant into a cube with each side the width of a hair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Temperature: ~1.5 billion Kelvin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 million times hotter than the core of the sun</a:t>
            </a:r>
            <a:endParaRPr/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>
                <p:childTnLst>
                  <p:par>
                    <p:cTn id="81" fill="freeze">
                      <p:stCondLst>
                        <p:cond delay="indefinite"/>
                      </p:stCondLst>
                      <p:childTnLst>
                        <p:par>
                          <p:cTn id="82" fill="freeze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2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freeze">
                      <p:stCondLst>
                        <p:cond delay="indefinite"/>
                      </p:stCondLst>
                      <p:childTnLst>
                        <p:par>
                          <p:cTn id="88" fill="freeze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84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36" end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89" end="2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freeze">
                      <p:stCondLst>
                        <p:cond delay="indefinite"/>
                      </p:stCondLst>
                      <p:childTnLst>
                        <p:par>
                          <p:cTn id="96" fill="freeze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23" end="2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52" end="3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324" end="4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freeze">
                      <p:stCondLst>
                        <p:cond delay="indefinite"/>
                      </p:stCondLst>
                      <p:childTnLst>
                        <p:par>
                          <p:cTn id="104" fill="freeze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496" end="5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529" end="5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504000" y="-432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Scales</a:t>
            </a:r>
            <a:endParaRPr/>
          </a:p>
        </p:txBody>
      </p:sp>
      <p:sp>
        <p:nvSpPr>
          <p:cNvPr id="299" name="TextShape 2"/>
          <p:cNvSpPr txBox="1"/>
          <p:nvPr/>
        </p:nvSpPr>
        <p:spPr>
          <a:xfrm>
            <a:off x="274320" y="1005840"/>
            <a:ext cx="9805680" cy="60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Number of particles: ~2000-3000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Same number as in 1 </a:t>
            </a:r>
            <a:r>
              <a:rPr lang="en-US" sz="2800" spc="-1">
                <a:latin typeface="Times New Roman"/>
                <a:ea typeface="Times New Roman"/>
              </a:rPr>
              <a:t>μ</a:t>
            </a:r>
            <a:r>
              <a:rPr lang="en-US" sz="2800" spc="-1">
                <a:latin typeface="Arial"/>
              </a:rPr>
              <a:t>m</a:t>
            </a:r>
            <a:r>
              <a:rPr lang="en-US" sz="2800" spc="-1" baseline="101000">
                <a:latin typeface="Arial"/>
              </a:rPr>
              <a:t>3  </a:t>
            </a:r>
            <a:r>
              <a:rPr lang="en-US" sz="2800" spc="-1">
                <a:latin typeface="Arial"/>
              </a:rPr>
              <a:t>= 1/16 in</a:t>
            </a:r>
            <a:r>
              <a:rPr lang="en-US" sz="2800" spc="-1" baseline="101000">
                <a:latin typeface="Arial"/>
              </a:rPr>
              <a:t>3 </a:t>
            </a:r>
            <a:r>
              <a:rPr lang="en-US" sz="2800" spc="-1">
                <a:latin typeface="Arial"/>
              </a:rPr>
              <a:t>of air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Size of QGP:  1 fm</a:t>
            </a:r>
            <a:r>
              <a:rPr lang="en-US" sz="3200" spc="-1" baseline="101000">
                <a:latin typeface="Arial"/>
              </a:rPr>
              <a:t>3</a:t>
            </a:r>
            <a:r>
              <a:rPr lang="en-US" sz="3200" spc="-1">
                <a:latin typeface="Arial"/>
              </a:rPr>
              <a:t> = 10</a:t>
            </a:r>
            <a:r>
              <a:rPr lang="en-US" sz="3200" spc="-1" baseline="101000">
                <a:latin typeface="Arial"/>
              </a:rPr>
              <a:t>-45</a:t>
            </a:r>
            <a:r>
              <a:rPr lang="en-US" sz="3200" spc="-1">
                <a:latin typeface="Arial"/>
              </a:rPr>
              <a:t> m</a:t>
            </a:r>
            <a:r>
              <a:rPr lang="en-US" sz="3200" spc="-1" baseline="101000">
                <a:latin typeface="Arial"/>
              </a:rPr>
              <a:t>3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If this room were the size of the solar system, the QGP could fit in 1 cm</a:t>
            </a:r>
            <a:r>
              <a:rPr lang="en-US" sz="2800" spc="-1" baseline="101000">
                <a:latin typeface="Arial"/>
              </a:rPr>
              <a:t>3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Data volume: PB ~ 1,000,000 GB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Data rates:  ~1 PB/month written to disk, a few GB/second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>
                <p:childTnLst>
                  <p:par>
                    <p:cTn id="111" fill="freeze">
                      <p:stCondLst>
                        <p:cond delay="indefinite"/>
                      </p:stCondLst>
                      <p:childTnLst>
                        <p:par>
                          <p:cTn id="112" fill="freeze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2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freeze">
                      <p:stCondLst>
                        <p:cond delay="indefinite"/>
                      </p:stCondLst>
                      <p:childTnLst>
                        <p:par>
                          <p:cTn id="118" fill="freeze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75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06" end="1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81" end="2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12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Measuring temperature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Thermal photons</a:t>
            </a:r>
            <a:endParaRPr/>
          </a:p>
        </p:txBody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503640" y="-144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Thermal photons</a:t>
            </a:r>
            <a:endParaRPr/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638720" y="1188360"/>
            <a:ext cx="4774680" cy="5484960"/>
          </a:xfrm>
          <a:prstGeom prst="rect">
            <a:avLst/>
          </a:prstGeom>
          <a:ln>
            <a:noFill/>
          </a:ln>
        </p:spPr>
      </p:pic>
      <p:sp>
        <p:nvSpPr>
          <p:cNvPr id="306" name="Line 2"/>
          <p:cNvSpPr/>
          <p:nvPr/>
        </p:nvSpPr>
        <p:spPr>
          <a:xfrm flipV="1">
            <a:off x="1089720" y="3565080"/>
            <a:ext cx="1371960" cy="9140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TextShape 3"/>
          <p:cNvSpPr txBox="1"/>
          <p:nvPr/>
        </p:nvSpPr>
        <p:spPr>
          <a:xfrm>
            <a:off x="-190800" y="455400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Other processes</a:t>
            </a:r>
            <a:endParaRPr/>
          </a:p>
        </p:txBody>
      </p:sp>
      <p:sp>
        <p:nvSpPr>
          <p:cNvPr id="308" name="CustomShape 4"/>
          <p:cNvSpPr/>
          <p:nvPr/>
        </p:nvSpPr>
        <p:spPr>
          <a:xfrm>
            <a:off x="2098080" y="276192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TextShape 5"/>
          <p:cNvSpPr txBox="1"/>
          <p:nvPr/>
        </p:nvSpPr>
        <p:spPr>
          <a:xfrm>
            <a:off x="133200" y="271908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310" name="TextShape 6"/>
          <p:cNvSpPr txBox="1"/>
          <p:nvPr/>
        </p:nvSpPr>
        <p:spPr>
          <a:xfrm>
            <a:off x="2896560" y="9558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311" name="TextShape 7"/>
          <p:cNvSpPr txBox="1"/>
          <p:nvPr/>
        </p:nvSpPr>
        <p:spPr>
          <a:xfrm>
            <a:off x="2376720" y="5193000"/>
            <a:ext cx="256104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latin typeface="Arial"/>
              </a:rPr>
              <a:t>PHENIX collaboration</a:t>
            </a:r>
            <a:endParaRPr/>
          </a:p>
          <a:p>
            <a:pPr algn="ctr"/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</p:txBody>
      </p:sp>
      <p:sp>
        <p:nvSpPr>
          <p:cNvPr id="312" name="TextShape 8"/>
          <p:cNvSpPr txBox="1"/>
          <p:nvPr/>
        </p:nvSpPr>
        <p:spPr>
          <a:xfrm>
            <a:off x="6377040" y="3048840"/>
            <a:ext cx="3702600" cy="1851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Times New Roman"/>
              </a:rPr>
              <a:t>Inverse slope:</a:t>
            </a:r>
            <a:r>
              <a:rPr b="1" lang="en-US" sz="2000" spc="-1">
                <a:latin typeface="Times New Roman"/>
              </a:rPr>
              <a:t>
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  <a:p>
            <a:r>
              <a:rPr b="1" lang="en-US" sz="2000" spc="-1">
                <a:latin typeface="Times New Roman"/>
              </a:rPr>
              <a:t>Consistent with models with T=300-600 MeV</a:t>
            </a:r>
            <a:endParaRPr/>
          </a:p>
          <a:p>
            <a:r>
              <a:rPr b="1" lang="en-US" sz="2000" spc="-1">
                <a:latin typeface="Times New Roman"/>
              </a:rPr>
              <a:t>T</a:t>
            </a:r>
            <a:r>
              <a:rPr b="1" lang="en-US" sz="2000" spc="-1" baseline="-101000">
                <a:latin typeface="Times New Roman"/>
              </a:rPr>
              <a:t>c</a:t>
            </a:r>
            <a:r>
              <a:rPr b="1" lang="en-US" sz="2000" spc="-1">
                <a:latin typeface="Times New Roman"/>
              </a:rPr>
              <a:t> ~ 170 MeV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Arial"/>
              </a:rPr>
              <a:t>Quarkonium-thermometer</a:t>
            </a:r>
            <a:endParaRPr/>
          </a:p>
        </p:txBody>
      </p:sp>
      <p:sp>
        <p:nvSpPr>
          <p:cNvPr id="314" name="CustomShape 2"/>
          <p:cNvSpPr/>
          <p:nvPr/>
        </p:nvSpPr>
        <p:spPr>
          <a:xfrm>
            <a:off x="7364520" y="680364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315" name="CustomShape 3"/>
          <p:cNvSpPr/>
          <p:nvPr/>
        </p:nvSpPr>
        <p:spPr>
          <a:xfrm>
            <a:off x="5207400" y="839880"/>
            <a:ext cx="4620240" cy="40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6" name="Picture 5" descr=""/>
          <p:cNvPicPr/>
          <p:nvPr/>
        </p:nvPicPr>
        <p:blipFill>
          <a:blip r:embed="rId1"/>
          <a:stretch/>
        </p:blipFill>
        <p:spPr>
          <a:xfrm>
            <a:off x="4871880" y="120060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317" name="CustomShape 4"/>
          <p:cNvSpPr/>
          <p:nvPr/>
        </p:nvSpPr>
        <p:spPr>
          <a:xfrm>
            <a:off x="5711760" y="5344200"/>
            <a:ext cx="386388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Melting point (GeV)</a:t>
            </a:r>
            <a:endParaRPr/>
          </a:p>
        </p:txBody>
      </p:sp>
      <p:sp>
        <p:nvSpPr>
          <p:cNvPr id="318" name="TextShape 5"/>
          <p:cNvSpPr txBox="1"/>
          <p:nvPr/>
        </p:nvSpPr>
        <p:spPr>
          <a:xfrm rot="16200000">
            <a:off x="2972880" y="2846880"/>
            <a:ext cx="3840480" cy="758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latin typeface="Arial"/>
              </a:rPr>
              <a:t>Number of particles seen/number of particles created</a:t>
            </a:r>
            <a:endParaRPr/>
          </a:p>
        </p:txBody>
      </p:sp>
      <p:sp>
        <p:nvSpPr>
          <p:cNvPr id="319" name="CustomShape 6"/>
          <p:cNvSpPr/>
          <p:nvPr/>
        </p:nvSpPr>
        <p:spPr>
          <a:xfrm>
            <a:off x="2672640" y="590472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7"/>
          <p:cNvSpPr/>
          <p:nvPr/>
        </p:nvSpPr>
        <p:spPr>
          <a:xfrm>
            <a:off x="2783520" y="617904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TextShape 8"/>
          <p:cNvSpPr txBox="1"/>
          <p:nvPr/>
        </p:nvSpPr>
        <p:spPr>
          <a:xfrm>
            <a:off x="2855520" y="621792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322" name="CustomShape 9"/>
          <p:cNvSpPr/>
          <p:nvPr/>
        </p:nvSpPr>
        <p:spPr>
          <a:xfrm>
            <a:off x="3395160" y="619848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TextShape 10"/>
          <p:cNvSpPr txBox="1"/>
          <p:nvPr/>
        </p:nvSpPr>
        <p:spPr>
          <a:xfrm>
            <a:off x="3503520" y="625392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324" name="Line 11"/>
          <p:cNvSpPr/>
          <p:nvPr/>
        </p:nvSpPr>
        <p:spPr>
          <a:xfrm>
            <a:off x="3570480" y="632592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2"/>
          <p:cNvSpPr/>
          <p:nvPr/>
        </p:nvSpPr>
        <p:spPr>
          <a:xfrm>
            <a:off x="692280" y="5904360"/>
            <a:ext cx="1371600" cy="109728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3"/>
          <p:cNvSpPr/>
          <p:nvPr/>
        </p:nvSpPr>
        <p:spPr>
          <a:xfrm>
            <a:off x="803160" y="6178680"/>
            <a:ext cx="548640" cy="54864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TextShape 14"/>
          <p:cNvSpPr txBox="1"/>
          <p:nvPr/>
        </p:nvSpPr>
        <p:spPr>
          <a:xfrm>
            <a:off x="875160" y="6217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328" name="CustomShape 15"/>
          <p:cNvSpPr/>
          <p:nvPr/>
        </p:nvSpPr>
        <p:spPr>
          <a:xfrm>
            <a:off x="1414800" y="6198120"/>
            <a:ext cx="548640" cy="54864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TextShape 16"/>
          <p:cNvSpPr txBox="1"/>
          <p:nvPr/>
        </p:nvSpPr>
        <p:spPr>
          <a:xfrm>
            <a:off x="1523160" y="6253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330" name="Line 17"/>
          <p:cNvSpPr/>
          <p:nvPr/>
        </p:nvSpPr>
        <p:spPr>
          <a:xfrm>
            <a:off x="1590120" y="6325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1" name="" descr=""/>
          <p:cNvPicPr/>
          <p:nvPr/>
        </p:nvPicPr>
        <p:blipFill>
          <a:blip r:embed="rId2"/>
          <a:stretch/>
        </p:blipFill>
        <p:spPr>
          <a:xfrm>
            <a:off x="1087560" y="1005840"/>
            <a:ext cx="2971800" cy="45720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Take home messages</a:t>
            </a:r>
            <a:endParaRPr/>
          </a:p>
        </p:txBody>
      </p:sp>
      <p:sp>
        <p:nvSpPr>
          <p:cNvPr id="171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If we get nuclear matter dense enough, we make a new phase of matter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This quark gluon plasma is similar to what was present in the early universe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can produce a QGP in high energy heavy ion collisions</a:t>
            </a:r>
            <a:endParaRPr/>
          </a:p>
        </p:txBody>
      </p:sp>
      <p:pic>
        <p:nvPicPr>
          <p:cNvPr id="172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6795360" y="594360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6923520" y="2286000"/>
            <a:ext cx="1371960" cy="3455280"/>
          </a:xfrm>
          <a:prstGeom prst="rect">
            <a:avLst/>
          </a:prstGeom>
          <a:ln>
            <a:noFill/>
          </a:ln>
        </p:spPr>
      </p:pic>
      <p:pic>
        <p:nvPicPr>
          <p:cNvPr id="174" name="" descr=""/>
          <p:cNvPicPr/>
          <p:nvPr/>
        </p:nvPicPr>
        <p:blipFill>
          <a:blip r:embed="rId3"/>
          <a:stretch/>
        </p:blipFill>
        <p:spPr>
          <a:xfrm>
            <a:off x="6485400" y="917280"/>
            <a:ext cx="2230920" cy="16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69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46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Arial"/>
              </a:rPr>
              <a:t>Imaging the Quark Gluon Plasma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Probing the Quark Gluon Plasma</a:t>
            </a:r>
            <a:endParaRPr/>
          </a:p>
        </p:txBody>
      </p:sp>
      <p:sp>
        <p:nvSpPr>
          <p:cNvPr id="334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335" name="Freeform 3"/>
          <p:cNvSpPr/>
          <p:nvPr/>
        </p:nvSpPr>
        <p:spPr>
          <a:xfrm>
            <a:off x="179640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6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7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339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340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>
                <p:childTnLst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342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4" name="" descr=""/>
          <p:cNvPicPr/>
          <p:nvPr/>
        </p:nvPicPr>
        <p:blipFill>
          <a:blip r:embed="rId2"/>
          <a:stretch/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5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46" name="" descr=""/>
          <p:cNvPicPr/>
          <p:nvPr/>
        </p:nvPicPr>
        <p:blipFill>
          <a:blip r:embed="rId3"/>
          <a:stretch/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47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5"/>
          <p:cNvSpPr/>
          <p:nvPr/>
        </p:nvSpPr>
        <p:spPr>
          <a:xfrm>
            <a:off x="2178000" y="33426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6"/>
          <p:cNvSpPr/>
          <p:nvPr/>
        </p:nvSpPr>
        <p:spPr>
          <a:xfrm flipH="1">
            <a:off x="6085800" y="36615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9"/>
          <p:cNvSpPr/>
          <p:nvPr/>
        </p:nvSpPr>
        <p:spPr>
          <a:xfrm>
            <a:off x="2973240" y="24476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3" name="CustomShape 10"/>
          <p:cNvSpPr/>
          <p:nvPr/>
        </p:nvSpPr>
        <p:spPr>
          <a:xfrm>
            <a:off x="5241960" y="45709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4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360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62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3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64" name="" descr=""/>
          <p:cNvPicPr/>
          <p:nvPr/>
        </p:nvPicPr>
        <p:blipFill>
          <a:blip r:embed="rId3"/>
          <a:stretch/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65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5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6"/>
          <p:cNvSpPr/>
          <p:nvPr/>
        </p:nvSpPr>
        <p:spPr>
          <a:xfrm flipH="1">
            <a:off x="611388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9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1" name="CustomShape 10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2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Freeform 14"/>
          <p:cNvSpPr/>
          <p:nvPr/>
        </p:nvSpPr>
        <p:spPr>
          <a:xfrm>
            <a:off x="4407480" y="3354120"/>
            <a:ext cx="585360" cy="733680"/>
          </a:xfrm>
          <a:custGeom>
            <a:avLst/>
            <a:gdLst/>
            <a:ahLst/>
            <a:rect l="0" t="0" r="r" b="b"/>
            <a:pathLst>
              <a:path w="1626" h="2038">
                <a:moveTo>
                  <a:pt x="1280" y="8"/>
                </a:moveTo>
                <a:cubicBezTo>
                  <a:pt x="727" y="0"/>
                  <a:pt x="1329" y="530"/>
                  <a:pt x="998" y="650"/>
                </a:cubicBezTo>
                <a:cubicBezTo>
                  <a:pt x="176" y="948"/>
                  <a:pt x="1625" y="1033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76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Jets</a:t>
            </a:r>
            <a:endParaRPr/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2251440" y="298908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1211400" y="282024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1566000" y="3166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81" name="" descr=""/>
          <p:cNvPicPr/>
          <p:nvPr/>
        </p:nvPicPr>
        <p:blipFill>
          <a:blip r:embed="rId3"/>
          <a:stretch/>
        </p:blipFill>
        <p:spPr>
          <a:xfrm>
            <a:off x="3516120" y="310824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82" name="CustomShape 3"/>
          <p:cNvSpPr/>
          <p:nvPr/>
        </p:nvSpPr>
        <p:spPr>
          <a:xfrm>
            <a:off x="3774600" y="3321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4"/>
          <p:cNvSpPr/>
          <p:nvPr/>
        </p:nvSpPr>
        <p:spPr>
          <a:xfrm>
            <a:off x="253800" y="342756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5"/>
          <p:cNvSpPr/>
          <p:nvPr/>
        </p:nvSpPr>
        <p:spPr>
          <a:xfrm flipH="1">
            <a:off x="4182480" y="374652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6"/>
          <p:cNvSpPr/>
          <p:nvPr/>
        </p:nvSpPr>
        <p:spPr>
          <a:xfrm>
            <a:off x="3402360" y="1448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7"/>
          <p:cNvSpPr/>
          <p:nvPr/>
        </p:nvSpPr>
        <p:spPr>
          <a:xfrm>
            <a:off x="1986120" y="5045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8"/>
          <p:cNvSpPr/>
          <p:nvPr/>
        </p:nvSpPr>
        <p:spPr>
          <a:xfrm>
            <a:off x="1049040" y="2532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88" name="CustomShape 9"/>
          <p:cNvSpPr/>
          <p:nvPr/>
        </p:nvSpPr>
        <p:spPr>
          <a:xfrm>
            <a:off x="3317760" y="46558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89" name="Line 10"/>
          <p:cNvSpPr/>
          <p:nvPr/>
        </p:nvSpPr>
        <p:spPr>
          <a:xfrm>
            <a:off x="1722960" y="3289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Line 11"/>
          <p:cNvSpPr/>
          <p:nvPr/>
        </p:nvSpPr>
        <p:spPr>
          <a:xfrm flipV="1">
            <a:off x="2680200" y="168948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Line 12"/>
          <p:cNvSpPr/>
          <p:nvPr/>
        </p:nvSpPr>
        <p:spPr>
          <a:xfrm flipH="1">
            <a:off x="2908440" y="3441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Line 13"/>
          <p:cNvSpPr/>
          <p:nvPr/>
        </p:nvSpPr>
        <p:spPr>
          <a:xfrm flipH="1">
            <a:off x="2146320" y="34419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14"/>
          <p:cNvSpPr/>
          <p:nvPr/>
        </p:nvSpPr>
        <p:spPr>
          <a:xfrm>
            <a:off x="2451600" y="306108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94" name="" descr=""/>
          <p:cNvPicPr/>
          <p:nvPr/>
        </p:nvPicPr>
        <p:blipFill>
          <a:blip r:embed="rId4"/>
          <a:stretch/>
        </p:blipFill>
        <p:spPr>
          <a:xfrm>
            <a:off x="5390640" y="1307520"/>
            <a:ext cx="4573440" cy="3683880"/>
          </a:xfrm>
          <a:prstGeom prst="rect">
            <a:avLst/>
          </a:prstGeom>
          <a:ln>
            <a:noFill/>
          </a:ln>
        </p:spPr>
      </p:pic>
      <p:sp>
        <p:nvSpPr>
          <p:cNvPr id="395" name="TextShape 15"/>
          <p:cNvSpPr txBox="1"/>
          <p:nvPr/>
        </p:nvSpPr>
        <p:spPr>
          <a:xfrm>
            <a:off x="0" y="5304600"/>
            <a:ext cx="10061640" cy="205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Quarks and gluons are confined – we don't see them outside of mesons and baryons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Instead we see a cone of particles around the outgoing quark or gluon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Looking at jets analogous to spectroscopy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Quenched jets</a:t>
            </a:r>
            <a:endParaRPr/>
          </a:p>
        </p:txBody>
      </p:sp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2454840" y="284004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98" name="" descr=""/>
          <p:cNvPicPr/>
          <p:nvPr/>
        </p:nvPicPr>
        <p:blipFill>
          <a:blip r:embed="rId2"/>
          <a:stretch/>
        </p:blipFill>
        <p:spPr>
          <a:xfrm>
            <a:off x="1414800" y="267120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99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00" name="" descr=""/>
          <p:cNvPicPr/>
          <p:nvPr/>
        </p:nvPicPr>
        <p:blipFill>
          <a:blip r:embed="rId3"/>
          <a:stretch/>
        </p:blipFill>
        <p:spPr>
          <a:xfrm>
            <a:off x="3719520" y="295920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01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4"/>
          <p:cNvSpPr/>
          <p:nvPr/>
        </p:nvSpPr>
        <p:spPr>
          <a:xfrm>
            <a:off x="457200" y="327852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5"/>
          <p:cNvSpPr/>
          <p:nvPr/>
        </p:nvSpPr>
        <p:spPr>
          <a:xfrm flipH="1">
            <a:off x="4385880" y="359748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8"/>
          <p:cNvSpPr/>
          <p:nvPr/>
        </p:nvSpPr>
        <p:spPr>
          <a:xfrm>
            <a:off x="1252440" y="2383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07" name="CustomShape 9"/>
          <p:cNvSpPr/>
          <p:nvPr/>
        </p:nvSpPr>
        <p:spPr>
          <a:xfrm>
            <a:off x="3521160" y="45068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08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Freeform 13"/>
          <p:cNvSpPr/>
          <p:nvPr/>
        </p:nvSpPr>
        <p:spPr>
          <a:xfrm>
            <a:off x="2658600" y="3290400"/>
            <a:ext cx="585360" cy="733680"/>
          </a:xfrm>
          <a:custGeom>
            <a:avLst/>
            <a:gdLst/>
            <a:ahLst/>
            <a:rect l="0" t="0" r="r" b="b"/>
            <a:pathLst>
              <a:path w="1626" h="2038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6" y="949"/>
                  <a:pt x="1625" y="1034"/>
                  <a:pt x="766" y="1266"/>
                </a:cubicBezTo>
                <a:cubicBezTo>
                  <a:pt x="0" y="1476"/>
                  <a:pt x="1017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12" name="CustomShape 14"/>
          <p:cNvSpPr/>
          <p:nvPr/>
        </p:nvSpPr>
        <p:spPr>
          <a:xfrm>
            <a:off x="2655000" y="291204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TextShape 15"/>
          <p:cNvSpPr txBox="1"/>
          <p:nvPr/>
        </p:nvSpPr>
        <p:spPr>
          <a:xfrm>
            <a:off x="503640" y="5027760"/>
            <a:ext cx="9071640" cy="1730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One of the jets is absorbed by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 quark or gluon has equilibrated with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  <a:hlinkClick r:id="rId4"/>
              </a:rPr>
              <a:t>Phys. Rev. Lett. 105, 252303 (2010)</a:t>
            </a:r>
            <a:endParaRPr/>
          </a:p>
        </p:txBody>
      </p:sp>
      <p:pic>
        <p:nvPicPr>
          <p:cNvPr id="414" name="" descr=""/>
          <p:cNvPicPr/>
          <p:nvPr/>
        </p:nvPicPr>
        <p:blipFill>
          <a:blip r:embed="rId5"/>
          <a:stretch/>
        </p:blipFill>
        <p:spPr>
          <a:xfrm>
            <a:off x="5716800" y="1599480"/>
            <a:ext cx="3658680" cy="30168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504000" y="121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Take home messages</a:t>
            </a:r>
            <a:endParaRPr/>
          </a:p>
        </p:txBody>
      </p:sp>
      <p:sp>
        <p:nvSpPr>
          <p:cNvPr id="416" name="TextShape 2"/>
          <p:cNvSpPr txBox="1"/>
          <p:nvPr/>
        </p:nvSpPr>
        <p:spPr>
          <a:xfrm>
            <a:off x="1547640" y="1553040"/>
            <a:ext cx="455040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If we get nuclear matter dense enough, we make a new phase of matter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This quark gluon plasma is similar to what was present in the early universe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can produce a QGP in high energy heavy ion collisions</a:t>
            </a:r>
            <a:endParaRPr/>
          </a:p>
        </p:txBody>
      </p:sp>
      <p:pic>
        <p:nvPicPr>
          <p:cNvPr id="417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6795360" y="594360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418" name="" descr=""/>
          <p:cNvPicPr/>
          <p:nvPr/>
        </p:nvPicPr>
        <p:blipFill>
          <a:blip r:embed="rId2"/>
          <a:stretch/>
        </p:blipFill>
        <p:spPr>
          <a:xfrm>
            <a:off x="6923520" y="2286000"/>
            <a:ext cx="1371960" cy="3455280"/>
          </a:xfrm>
          <a:prstGeom prst="rect">
            <a:avLst/>
          </a:prstGeom>
          <a:ln>
            <a:noFill/>
          </a:ln>
        </p:spPr>
      </p:pic>
      <p:pic>
        <p:nvPicPr>
          <p:cNvPr id="419" name="" descr=""/>
          <p:cNvPicPr/>
          <p:nvPr/>
        </p:nvPicPr>
        <p:blipFill>
          <a:blip r:embed="rId3"/>
          <a:stretch/>
        </p:blipFill>
        <p:spPr>
          <a:xfrm>
            <a:off x="6485400" y="917280"/>
            <a:ext cx="2230920" cy="169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9" dur="indefinite" restart="never" nodeType="tmRoot">
          <p:childTnLst>
            <p:seq>
              <p:cTn id="140" nodeType="mainSeq">
                <p:childTnLst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0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freeze">
                      <p:stCondLst>
                        <p:cond delay="indefinite"/>
                      </p:stCondLst>
                      <p:childTnLst>
                        <p:par>
                          <p:cTn id="148" fill="freeze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69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freeze">
                      <p:stCondLst>
                        <p:cond delay="indefinite"/>
                      </p:stCondLst>
                      <p:childTnLst>
                        <p:par>
                          <p:cTn id="154" fill="freeze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>
                                            <p:txEl>
                                              <p:pRg st="146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621000" y="18000"/>
            <a:ext cx="9071640" cy="107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 spend my time doing</a:t>
            </a:r>
            <a:endParaRPr/>
          </a:p>
        </p:txBody>
      </p:sp>
      <p:sp>
        <p:nvSpPr>
          <p:cNvPr id="421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Programming (c++) - analyzing data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Writing and giving talks – 3 research talks, 1 seminar, 2 posters, 1 software tutorial, and lots of talks (&gt;30) at internal meetings in 2010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Hardware work:  assembling &amp; testing the detector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Working with graduate students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Outreach: blogging for ALICE, giving tours of PHENIX to the public...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Writing papers and conference proceedings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Reviewing the work of my collaborators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Running our journal club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Reading papers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Taking shifts – including being on call 24/7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Teaching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Advising undergraduate students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Supervising/mentoring students &amp; post docs on research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Reviewing papers, proposals</a:t>
            </a:r>
            <a:endParaRPr/>
          </a:p>
        </p:txBody>
      </p:sp>
      <p:pic>
        <p:nvPicPr>
          <p:cNvPr id="422" name="" descr=""/>
          <p:cNvPicPr/>
          <p:nvPr/>
        </p:nvPicPr>
        <p:blipFill>
          <a:blip r:embed="rId1"/>
          <a:stretch/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id="423" name="" descr=""/>
          <p:cNvPicPr/>
          <p:nvPr/>
        </p:nvPicPr>
        <p:blipFill>
          <a:blip r:embed="rId2"/>
          <a:stretch/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id="424" name="" descr=""/>
          <p:cNvPicPr/>
          <p:nvPr/>
        </p:nvPicPr>
        <p:blipFill>
          <a:blip r:embed="rId3"/>
          <a:stretch/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id="425" name="" descr=""/>
          <p:cNvPicPr/>
          <p:nvPr/>
        </p:nvPicPr>
        <p:blipFill>
          <a:blip r:embed="rId4"/>
          <a:stretch/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" descr=""/>
          <p:cNvPicPr/>
          <p:nvPr/>
        </p:nvPicPr>
        <p:blipFill>
          <a:blip r:embed="rId1"/>
          <a:stretch/>
        </p:blipFill>
        <p:spPr>
          <a:xfrm>
            <a:off x="0" y="72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-36000" y="-107640"/>
            <a:ext cx="75463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Evolution of the Universe</a:t>
            </a:r>
            <a:endParaRPr/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405720" y="998640"/>
            <a:ext cx="2359800" cy="594180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3"/>
          <p:cNvSpPr/>
          <p:nvPr/>
        </p:nvSpPr>
        <p:spPr>
          <a:xfrm>
            <a:off x="3332160" y="6630840"/>
            <a:ext cx="180720" cy="84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/>
          <a:p>
            <a:pPr algn="ctr"/>
            <a:endParaRPr/>
          </a:p>
          <a:p>
            <a:pPr algn="ctr"/>
            <a:endParaRPr/>
          </a:p>
        </p:txBody>
      </p:sp>
      <p:sp>
        <p:nvSpPr>
          <p:cNvPr id="179" name="CustomShape 4"/>
          <p:cNvSpPr/>
          <p:nvPr/>
        </p:nvSpPr>
        <p:spPr>
          <a:xfrm>
            <a:off x="720" y="50760"/>
            <a:ext cx="1008000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5"/>
          <p:cNvSpPr/>
          <p:nvPr/>
        </p:nvSpPr>
        <p:spPr>
          <a:xfrm flipV="1">
            <a:off x="2784240" y="1026360"/>
            <a:ext cx="534960" cy="5879880"/>
          </a:xfrm>
          <a:custGeom>
            <a:avLst/>
            <a:gdLst/>
            <a:ahLst/>
            <a:rect l="0" t="0" r="r" b="b"/>
            <a:pathLst>
              <a:path w="1488" h="16335">
                <a:moveTo>
                  <a:pt x="345" y="0"/>
                </a:moveTo>
                <a:lnTo>
                  <a:pt x="345" y="14322"/>
                </a:lnTo>
                <a:lnTo>
                  <a:pt x="0" y="14322"/>
                </a:lnTo>
                <a:lnTo>
                  <a:pt x="743" y="16334"/>
                </a:lnTo>
                <a:lnTo>
                  <a:pt x="1487" y="14322"/>
                </a:lnTo>
                <a:lnTo>
                  <a:pt x="1141" y="14322"/>
                </a:lnTo>
                <a:lnTo>
                  <a:pt x="1141" y="0"/>
                </a:lnTo>
                <a:lnTo>
                  <a:pt x="345" y="0"/>
                </a:lnTo>
              </a:path>
            </a:pathLst>
          </a:custGeom>
          <a:gradFill>
            <a:gsLst>
              <a:gs pos="0">
                <a:srgbClr val="e58000"/>
              </a:gs>
              <a:gs pos="100000">
                <a:srgbClr val="000080"/>
              </a:gs>
            </a:gsLst>
            <a:path path="circle"/>
          </a:gra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"/>
          <p:cNvSpPr/>
          <p:nvPr/>
        </p:nvSpPr>
        <p:spPr>
          <a:xfrm>
            <a:off x="4757400" y="1466280"/>
            <a:ext cx="4493520" cy="123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algn="ctr"/>
            <a:r>
              <a:rPr b="1" lang="en-US" sz="4000" spc="-1">
                <a:solidFill>
                  <a:srgbClr val="000000"/>
                </a:solidFill>
                <a:latin typeface="Arial"/>
              </a:rPr>
              <a:t>The universe gets</a:t>
            </a:r>
            <a:endParaRPr/>
          </a:p>
          <a:p>
            <a:pPr algn="ctr"/>
            <a:r>
              <a:rPr b="1" lang="en-US" sz="4000" spc="-1">
                <a:solidFill>
                  <a:srgbClr val="000000"/>
                </a:solidFill>
                <a:latin typeface="Arial"/>
              </a:rPr>
              <a:t>cooler!</a:t>
            </a:r>
            <a:endParaRPr/>
          </a:p>
        </p:txBody>
      </p:sp>
      <p:sp>
        <p:nvSpPr>
          <p:cNvPr id="182" name="CustomShape 7"/>
          <p:cNvSpPr/>
          <p:nvPr/>
        </p:nvSpPr>
        <p:spPr>
          <a:xfrm>
            <a:off x="3180240" y="5641920"/>
            <a:ext cx="1260000" cy="70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10</a:t>
            </a:r>
            <a:r>
              <a:rPr lang="en-US" sz="1800" spc="-1" baseline="30000">
                <a:solidFill>
                  <a:srgbClr val="000000"/>
                </a:solidFill>
                <a:latin typeface="Arial"/>
              </a:rPr>
              <a:t>6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 yrs</a:t>
            </a:r>
            <a:endParaRPr/>
          </a:p>
        </p:txBody>
      </p:sp>
      <p:sp>
        <p:nvSpPr>
          <p:cNvPr id="183" name="CustomShape 8"/>
          <p:cNvSpPr/>
          <p:nvPr/>
        </p:nvSpPr>
        <p:spPr>
          <a:xfrm>
            <a:off x="3180240" y="5239800"/>
            <a:ext cx="1260000" cy="40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1" lang="en-US" sz="1800" spc="-1">
                <a:solidFill>
                  <a:srgbClr val="000000"/>
                </a:solidFill>
                <a:latin typeface="Arial"/>
              </a:rPr>
              <a:t>3 min</a:t>
            </a:r>
            <a:endParaRPr/>
          </a:p>
        </p:txBody>
      </p:sp>
      <p:sp>
        <p:nvSpPr>
          <p:cNvPr id="184" name="CustomShape 9"/>
          <p:cNvSpPr/>
          <p:nvPr/>
        </p:nvSpPr>
        <p:spPr>
          <a:xfrm>
            <a:off x="3180240" y="4534200"/>
            <a:ext cx="1260000" cy="70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6 sec</a:t>
            </a:r>
            <a:endParaRPr/>
          </a:p>
        </p:txBody>
      </p:sp>
      <p:sp>
        <p:nvSpPr>
          <p:cNvPr id="185" name="CustomShape 10"/>
          <p:cNvSpPr/>
          <p:nvPr/>
        </p:nvSpPr>
        <p:spPr>
          <a:xfrm>
            <a:off x="3180240" y="3828960"/>
            <a:ext cx="1260000" cy="7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b="1" lang="en-US" sz="1800" spc="-1">
                <a:solidFill>
                  <a:srgbClr val="000000"/>
                </a:solidFill>
                <a:latin typeface="Arial"/>
              </a:rPr>
              <a:t>2</a:t>
            </a:r>
            <a:r>
              <a:rPr b="1" lang="en-US" sz="1800" spc="-1">
                <a:solidFill>
                  <a:srgbClr val="000000"/>
                </a:solidFill>
                <a:latin typeface="Arial"/>
                <a:ea typeface="Times New Roman"/>
              </a:rPr>
              <a:t>·</a:t>
            </a:r>
            <a:r>
              <a:rPr b="1" lang="en-US" sz="1800" spc="-1">
                <a:solidFill>
                  <a:srgbClr val="000000"/>
                </a:solidFill>
                <a:latin typeface="Arial"/>
              </a:rPr>
              <a:t>10</a:t>
            </a:r>
            <a:r>
              <a:rPr b="1" lang="en-US" sz="1800" spc="-1" baseline="30000">
                <a:solidFill>
                  <a:srgbClr val="000000"/>
                </a:solidFill>
                <a:latin typeface="Arial"/>
              </a:rPr>
              <a:t>-6</a:t>
            </a:r>
            <a:r>
              <a:rPr b="1" lang="en-US" sz="1800" spc="-1">
                <a:solidFill>
                  <a:srgbClr val="000000"/>
                </a:solidFill>
                <a:latin typeface="Arial"/>
              </a:rPr>
              <a:t> sec</a:t>
            </a:r>
            <a:endParaRPr/>
          </a:p>
        </p:txBody>
      </p:sp>
      <p:sp>
        <p:nvSpPr>
          <p:cNvPr id="186" name="CustomShape 11"/>
          <p:cNvSpPr/>
          <p:nvPr/>
        </p:nvSpPr>
        <p:spPr>
          <a:xfrm>
            <a:off x="3180240" y="3123360"/>
            <a:ext cx="1260000" cy="70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2 10</a:t>
            </a:r>
            <a:r>
              <a:rPr lang="en-US" sz="1800" spc="-1" baseline="30000">
                <a:solidFill>
                  <a:srgbClr val="000000"/>
                </a:solidFill>
                <a:latin typeface="Arial"/>
              </a:rPr>
              <a:t>-10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 sec</a:t>
            </a:r>
            <a:endParaRPr/>
          </a:p>
        </p:txBody>
      </p:sp>
      <p:sp>
        <p:nvSpPr>
          <p:cNvPr id="187" name="CustomShape 12"/>
          <p:cNvSpPr/>
          <p:nvPr/>
        </p:nvSpPr>
        <p:spPr>
          <a:xfrm>
            <a:off x="3180240" y="2418480"/>
            <a:ext cx="1260000" cy="70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10</a:t>
            </a:r>
            <a:r>
              <a:rPr lang="en-US" sz="1800" spc="-1" baseline="30000">
                <a:solidFill>
                  <a:srgbClr val="000000"/>
                </a:solidFill>
                <a:latin typeface="Arial"/>
              </a:rPr>
              <a:t>-35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 sec </a:t>
            </a:r>
            <a:endParaRPr/>
          </a:p>
        </p:txBody>
      </p:sp>
      <p:sp>
        <p:nvSpPr>
          <p:cNvPr id="188" name="CustomShape 13"/>
          <p:cNvSpPr/>
          <p:nvPr/>
        </p:nvSpPr>
        <p:spPr>
          <a:xfrm>
            <a:off x="3180240" y="1713240"/>
            <a:ext cx="1260000" cy="7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10</a:t>
            </a:r>
            <a:r>
              <a:rPr lang="en-US" sz="1800" spc="-1" baseline="30000">
                <a:solidFill>
                  <a:srgbClr val="000000"/>
                </a:solidFill>
                <a:latin typeface="Arial"/>
              </a:rPr>
              <a:t>-35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 sec</a:t>
            </a:r>
            <a:endParaRPr/>
          </a:p>
        </p:txBody>
      </p:sp>
      <p:sp>
        <p:nvSpPr>
          <p:cNvPr id="189" name="CustomShape 14"/>
          <p:cNvSpPr/>
          <p:nvPr/>
        </p:nvSpPr>
        <p:spPr>
          <a:xfrm>
            <a:off x="3180240" y="6347520"/>
            <a:ext cx="1260000" cy="70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10</a:t>
            </a:r>
            <a:r>
              <a:rPr lang="en-US" sz="1800" spc="-1" baseline="30000">
                <a:solidFill>
                  <a:srgbClr val="000000"/>
                </a:solidFill>
                <a:latin typeface="Arial"/>
              </a:rPr>
              <a:t>9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 yrs ?</a:t>
            </a:r>
            <a:endParaRPr/>
          </a:p>
        </p:txBody>
      </p:sp>
      <p:sp>
        <p:nvSpPr>
          <p:cNvPr id="190" name="CustomShape 15"/>
          <p:cNvSpPr/>
          <p:nvPr/>
        </p:nvSpPr>
        <p:spPr>
          <a:xfrm>
            <a:off x="3180240" y="1008000"/>
            <a:ext cx="1260000" cy="70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10</a:t>
            </a:r>
            <a:r>
              <a:rPr lang="en-US" sz="1800" spc="-1" baseline="30000">
                <a:solidFill>
                  <a:srgbClr val="000000"/>
                </a:solidFill>
                <a:latin typeface="Arial"/>
              </a:rPr>
              <a:t>-44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 sec</a:t>
            </a:r>
            <a:endParaRPr/>
          </a:p>
        </p:txBody>
      </p:sp>
      <p:sp>
        <p:nvSpPr>
          <p:cNvPr id="191" name="Line 16"/>
          <p:cNvSpPr/>
          <p:nvPr/>
        </p:nvSpPr>
        <p:spPr>
          <a:xfrm>
            <a:off x="3180240" y="1008000"/>
            <a:ext cx="126000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Line 17"/>
          <p:cNvSpPr/>
          <p:nvPr/>
        </p:nvSpPr>
        <p:spPr>
          <a:xfrm>
            <a:off x="3180240" y="7052400"/>
            <a:ext cx="126000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18"/>
          <p:cNvSpPr/>
          <p:nvPr/>
        </p:nvSpPr>
        <p:spPr>
          <a:xfrm>
            <a:off x="4440240" y="1008000"/>
            <a:ext cx="2099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19"/>
          <p:cNvSpPr/>
          <p:nvPr/>
        </p:nvSpPr>
        <p:spPr>
          <a:xfrm>
            <a:off x="3180240" y="100800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Line 20"/>
          <p:cNvSpPr/>
          <p:nvPr/>
        </p:nvSpPr>
        <p:spPr>
          <a:xfrm>
            <a:off x="6540120" y="1008000"/>
            <a:ext cx="268812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Line 21"/>
          <p:cNvSpPr/>
          <p:nvPr/>
        </p:nvSpPr>
        <p:spPr>
          <a:xfrm>
            <a:off x="9228240" y="1008000"/>
            <a:ext cx="1091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Line 22"/>
          <p:cNvSpPr/>
          <p:nvPr/>
        </p:nvSpPr>
        <p:spPr>
          <a:xfrm>
            <a:off x="10319760" y="100800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Line 23"/>
          <p:cNvSpPr/>
          <p:nvPr/>
        </p:nvSpPr>
        <p:spPr>
          <a:xfrm>
            <a:off x="3180240" y="171324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24"/>
          <p:cNvSpPr/>
          <p:nvPr/>
        </p:nvSpPr>
        <p:spPr>
          <a:xfrm>
            <a:off x="10319760" y="171324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Line 25"/>
          <p:cNvSpPr/>
          <p:nvPr/>
        </p:nvSpPr>
        <p:spPr>
          <a:xfrm>
            <a:off x="3180240" y="241848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Line 26"/>
          <p:cNvSpPr/>
          <p:nvPr/>
        </p:nvSpPr>
        <p:spPr>
          <a:xfrm>
            <a:off x="10319760" y="241848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Line 27"/>
          <p:cNvSpPr/>
          <p:nvPr/>
        </p:nvSpPr>
        <p:spPr>
          <a:xfrm>
            <a:off x="3180240" y="312336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Line 28"/>
          <p:cNvSpPr/>
          <p:nvPr/>
        </p:nvSpPr>
        <p:spPr>
          <a:xfrm>
            <a:off x="10319760" y="312336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Line 29"/>
          <p:cNvSpPr/>
          <p:nvPr/>
        </p:nvSpPr>
        <p:spPr>
          <a:xfrm>
            <a:off x="3180240" y="3828960"/>
            <a:ext cx="0" cy="14108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Line 30"/>
          <p:cNvSpPr/>
          <p:nvPr/>
        </p:nvSpPr>
        <p:spPr>
          <a:xfrm>
            <a:off x="10319760" y="3828960"/>
            <a:ext cx="0" cy="141084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Line 31"/>
          <p:cNvSpPr/>
          <p:nvPr/>
        </p:nvSpPr>
        <p:spPr>
          <a:xfrm>
            <a:off x="3180240" y="5239800"/>
            <a:ext cx="0" cy="4024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Line 32"/>
          <p:cNvSpPr/>
          <p:nvPr/>
        </p:nvSpPr>
        <p:spPr>
          <a:xfrm>
            <a:off x="10319760" y="5239800"/>
            <a:ext cx="0" cy="4024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Line 33"/>
          <p:cNvSpPr/>
          <p:nvPr/>
        </p:nvSpPr>
        <p:spPr>
          <a:xfrm>
            <a:off x="3180240" y="56419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Line 34"/>
          <p:cNvSpPr/>
          <p:nvPr/>
        </p:nvSpPr>
        <p:spPr>
          <a:xfrm>
            <a:off x="10319760" y="56419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35"/>
          <p:cNvSpPr/>
          <p:nvPr/>
        </p:nvSpPr>
        <p:spPr>
          <a:xfrm>
            <a:off x="3180240" y="63475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Line 36"/>
          <p:cNvSpPr/>
          <p:nvPr/>
        </p:nvSpPr>
        <p:spPr>
          <a:xfrm>
            <a:off x="10319760" y="6347520"/>
            <a:ext cx="0" cy="704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37"/>
          <p:cNvSpPr/>
          <p:nvPr/>
        </p:nvSpPr>
        <p:spPr>
          <a:xfrm>
            <a:off x="4440240" y="7052400"/>
            <a:ext cx="2099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Line 38"/>
          <p:cNvSpPr/>
          <p:nvPr/>
        </p:nvSpPr>
        <p:spPr>
          <a:xfrm>
            <a:off x="6540120" y="7052400"/>
            <a:ext cx="268812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Line 39"/>
          <p:cNvSpPr/>
          <p:nvPr/>
        </p:nvSpPr>
        <p:spPr>
          <a:xfrm>
            <a:off x="9228240" y="7052400"/>
            <a:ext cx="1091880" cy="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TextShape 40"/>
          <p:cNvSpPr txBox="1"/>
          <p:nvPr/>
        </p:nvSpPr>
        <p:spPr>
          <a:xfrm>
            <a:off x="5090040" y="2782440"/>
            <a:ext cx="4285440" cy="245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000000"/>
                </a:solidFill>
                <a:latin typeface="Arial"/>
              </a:rPr>
              <a:t>Reheating matter?</a:t>
            </a:r>
            <a:endParaRPr/>
          </a:p>
          <a:p>
            <a:r>
              <a:rPr lang="en-US" sz="3000" spc="-1">
                <a:latin typeface="Arial"/>
              </a:rPr>
              <a:t>Need temperatures around </a:t>
            </a:r>
            <a:r>
              <a:rPr lang="en-US" sz="3000" spc="-1">
                <a:solidFill>
                  <a:srgbClr val="000000"/>
                </a:solidFill>
                <a:latin typeface="Arial"/>
              </a:rPr>
              <a:t>1.5·10</a:t>
            </a:r>
            <a:r>
              <a:rPr lang="en-US" sz="3000" spc="-1" baseline="30000">
                <a:solidFill>
                  <a:srgbClr val="000000"/>
                </a:solidFill>
                <a:latin typeface="Arial"/>
              </a:rPr>
              <a:t>12</a:t>
            </a:r>
            <a:r>
              <a:rPr lang="en-US" sz="3000" spc="-1">
                <a:solidFill>
                  <a:srgbClr val="000000"/>
                </a:solidFill>
                <a:latin typeface="Arial"/>
              </a:rPr>
              <a:t> K</a:t>
            </a:r>
            <a:endParaRPr/>
          </a:p>
          <a:p>
            <a:r>
              <a:rPr lang="en-US" sz="3000" spc="-1">
                <a:solidFill>
                  <a:srgbClr val="000000"/>
                </a:solidFill>
                <a:latin typeface="Arial"/>
              </a:rPr>
              <a:t>~10</a:t>
            </a:r>
            <a:r>
              <a:rPr lang="en-US" sz="3000" spc="-1" baseline="101000">
                <a:solidFill>
                  <a:srgbClr val="000000"/>
                </a:solidFill>
                <a:latin typeface="Arial"/>
              </a:rPr>
              <a:t>6</a:t>
            </a:r>
            <a:r>
              <a:rPr lang="en-US" sz="3000" spc="-1">
                <a:solidFill>
                  <a:srgbClr val="000000"/>
                </a:solidFill>
                <a:latin typeface="Arial"/>
              </a:rPr>
              <a:t> times hotter than the core of the sun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928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" descr=""/>
          <p:cNvPicPr/>
          <p:nvPr/>
        </p:nvPicPr>
        <p:blipFill>
          <a:blip r:embed="rId1"/>
          <a:stretch/>
        </p:blipFill>
        <p:spPr>
          <a:xfrm>
            <a:off x="2352240" y="36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" descr=""/>
          <p:cNvPicPr/>
          <p:nvPr/>
        </p:nvPicPr>
        <p:blipFill>
          <a:blip r:embed="rId1"/>
          <a:stretch/>
        </p:blipFill>
        <p:spPr>
          <a:xfrm>
            <a:off x="2194560" y="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" descr=""/>
          <p:cNvPicPr/>
          <p:nvPr/>
        </p:nvPicPr>
        <p:blipFill>
          <a:blip r:embed="rId1"/>
          <a:stretch/>
        </p:blipFill>
        <p:spPr>
          <a:xfrm>
            <a:off x="0" y="36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78840" y="123480"/>
            <a:ext cx="9785160" cy="682596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53640" y="36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" descr=""/>
          <p:cNvPicPr/>
          <p:nvPr/>
        </p:nvPicPr>
        <p:blipFill>
          <a:blip r:embed="rId1"/>
          <a:stretch/>
        </p:blipFill>
        <p:spPr>
          <a:xfrm rot="5400000">
            <a:off x="1220760" y="884880"/>
            <a:ext cx="7772400" cy="582480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" descr=""/>
          <p:cNvPicPr/>
          <p:nvPr/>
        </p:nvPicPr>
        <p:blipFill>
          <a:blip r:embed="rId1"/>
          <a:stretch/>
        </p:blipFill>
        <p:spPr>
          <a:xfrm>
            <a:off x="1764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" descr=""/>
          <p:cNvPicPr/>
          <p:nvPr/>
        </p:nvPicPr>
        <p:blipFill>
          <a:blip r:embed="rId1"/>
          <a:stretch/>
        </p:blipFill>
        <p:spPr>
          <a:xfrm>
            <a:off x="4439520" y="-2880"/>
            <a:ext cx="5669280" cy="7559640"/>
          </a:xfrm>
          <a:prstGeom prst="rect">
            <a:avLst/>
          </a:prstGeom>
          <a:ln>
            <a:noFill/>
          </a:ln>
        </p:spPr>
      </p:pic>
      <p:pic>
        <p:nvPicPr>
          <p:cNvPr id="437" name="" descr=""/>
          <p:cNvPicPr/>
          <p:nvPr/>
        </p:nvPicPr>
        <p:blipFill>
          <a:blip r:embed="rId2"/>
          <a:stretch/>
        </p:blipFill>
        <p:spPr>
          <a:xfrm>
            <a:off x="-365760" y="0"/>
            <a:ext cx="566928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685440" y="1526760"/>
            <a:ext cx="8690400" cy="4871880"/>
          </a:xfrm>
          <a:prstGeom prst="rect">
            <a:avLst/>
          </a:prstGeom>
          <a:ln>
            <a:noFill/>
          </a:ln>
        </p:spPr>
      </p:pic>
      <p:sp>
        <p:nvSpPr>
          <p:cNvPr id="217" name="TextShape 1"/>
          <p:cNvSpPr txBox="1"/>
          <p:nvPr/>
        </p:nvSpPr>
        <p:spPr>
          <a:xfrm>
            <a:off x="-36000" y="-159480"/>
            <a:ext cx="10116000" cy="113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000" spc="-1">
                <a:latin typeface="Arial"/>
              </a:rPr>
              <a:t>Nucleons – the proton and neutron</a:t>
            </a:r>
            <a:endParaRPr/>
          </a:p>
        </p:txBody>
      </p:sp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864000" y="1729080"/>
            <a:ext cx="3950640" cy="3948120"/>
          </a:xfrm>
          <a:prstGeom prst="rect">
            <a:avLst/>
          </a:prstGeom>
          <a:ln>
            <a:noFill/>
          </a:ln>
        </p:spPr>
      </p:pic>
      <p:sp>
        <p:nvSpPr>
          <p:cNvPr id="219" name="TextShape 2"/>
          <p:cNvSpPr txBox="1"/>
          <p:nvPr/>
        </p:nvSpPr>
        <p:spPr>
          <a:xfrm>
            <a:off x="1672560" y="5509800"/>
            <a:ext cx="2743920" cy="79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 spc="-1">
                <a:latin typeface="Times New Roman"/>
              </a:rPr>
              <a:t>Neutron</a:t>
            </a:r>
            <a:endParaRPr/>
          </a:p>
        </p:txBody>
      </p:sp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5271840" y="1729080"/>
            <a:ext cx="3950640" cy="3948120"/>
          </a:xfrm>
          <a:prstGeom prst="rect">
            <a:avLst/>
          </a:prstGeom>
          <a:ln>
            <a:noFill/>
          </a:ln>
        </p:spPr>
      </p:pic>
      <p:sp>
        <p:nvSpPr>
          <p:cNvPr id="221" name="TextShape 3"/>
          <p:cNvSpPr txBox="1"/>
          <p:nvPr/>
        </p:nvSpPr>
        <p:spPr>
          <a:xfrm>
            <a:off x="6138000" y="5510160"/>
            <a:ext cx="2743920" cy="79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5000" spc="-1">
                <a:latin typeface="Times New Roman"/>
              </a:rPr>
              <a:t>Proton</a:t>
            </a:r>
            <a:endParaRPr/>
          </a:p>
        </p:txBody>
      </p:sp>
      <p:sp>
        <p:nvSpPr>
          <p:cNvPr id="222" name="TextShape 4"/>
          <p:cNvSpPr txBox="1"/>
          <p:nvPr/>
        </p:nvSpPr>
        <p:spPr>
          <a:xfrm>
            <a:off x="675000" y="6352560"/>
            <a:ext cx="65530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solidFill>
                  <a:srgbClr val="000000"/>
                </a:solidFill>
                <a:latin typeface="Arial"/>
              </a:rPr>
              <a:t>http://en.wikipedia.org/wiki/Image:Quark_structure_neutron.svg</a:t>
            </a:r>
            <a:endParaRPr/>
          </a:p>
        </p:txBody>
      </p:sp>
      <p:sp>
        <p:nvSpPr>
          <p:cNvPr id="223" name="TextShape 5"/>
          <p:cNvSpPr txBox="1"/>
          <p:nvPr/>
        </p:nvSpPr>
        <p:spPr>
          <a:xfrm>
            <a:off x="5354640" y="6398640"/>
            <a:ext cx="4123080" cy="327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solidFill>
                  <a:srgbClr val="000000"/>
                </a:solidFill>
                <a:latin typeface="Times New Roman"/>
              </a:rPr>
              <a:t>http://en.wikipedia.org/wiki/Image:Quark_structure_proton.svg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>
                <p:childTnLst>
                  <p:par>
                    <p:cTn id="23" fill="freeze">
                      <p:stCondLst>
                        <p:cond delay="0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" descr=""/>
          <p:cNvPicPr/>
          <p:nvPr/>
        </p:nvPicPr>
        <p:blipFill>
          <a:blip r:embed="rId1"/>
          <a:stretch/>
        </p:blipFill>
        <p:spPr>
          <a:xfrm rot="5400000">
            <a:off x="1261800" y="973440"/>
            <a:ext cx="7772400" cy="582480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" descr=""/>
          <p:cNvPicPr/>
          <p:nvPr/>
        </p:nvPicPr>
        <p:blipFill>
          <a:blip r:embed="rId1"/>
          <a:stretch/>
        </p:blipFill>
        <p:spPr>
          <a:xfrm rot="5400000">
            <a:off x="232560" y="-125964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9640" cy="755964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504000" y="1558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Resources</a:t>
            </a:r>
            <a:endParaRPr/>
          </a:p>
        </p:txBody>
      </p:sp>
      <p:sp>
        <p:nvSpPr>
          <p:cNvPr id="443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US LHC </a:t>
            </a:r>
            <a:r>
              <a:rPr lang="en-US" sz="3200" spc="-1">
                <a:latin typeface="Arial"/>
                <a:hlinkClick r:id="rId1"/>
              </a:rPr>
              <a:t>blog</a:t>
            </a:r>
            <a:r>
              <a:rPr lang="en-US" sz="3200" spc="-1">
                <a:latin typeface="Arial"/>
              </a:rPr>
              <a:t> and Facebook </a:t>
            </a:r>
            <a:r>
              <a:rPr lang="en-US" sz="3200" spc="-1">
                <a:latin typeface="Arial"/>
                <a:hlinkClick r:id="rId2"/>
              </a:rPr>
              <a:t>page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Experiments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Relativistic Heavy Ion Collider:  </a:t>
            </a:r>
            <a:r>
              <a:rPr lang="en-US" sz="2800" spc="-1">
                <a:latin typeface="Arial"/>
                <a:hlinkClick r:id="rId3"/>
              </a:rPr>
              <a:t>STAR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4"/>
              </a:rPr>
              <a:t>PHENIX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Large Hadron Collider: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5"/>
              </a:rPr>
              <a:t>ALICE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6"/>
              </a:rPr>
              <a:t>ATLAS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7"/>
              </a:rPr>
              <a:t>CMS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  <a:hlinkClick r:id="rId8"/>
              </a:rPr>
              <a:t>LHCb</a:t>
            </a:r>
            <a:r>
              <a:rPr lang="en-US" sz="2800" spc="-1">
                <a:latin typeface="Arial"/>
              </a:rPr>
              <a:t> </a:t>
            </a:r>
            <a:r>
              <a:rPr lang="en-US" sz="2800" spc="-1">
                <a:latin typeface="Arial"/>
                <a:hlinkClick r:id="rId9"/>
              </a:rPr>
              <a:t>TOTEM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Event displays and pretty pictures from </a:t>
            </a:r>
            <a:r>
              <a:rPr lang="en-US" sz="3200" spc="-1">
                <a:latin typeface="Arial"/>
                <a:hlinkClick r:id="rId10"/>
              </a:rPr>
              <a:t>ALICE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Really cool </a:t>
            </a:r>
            <a:r>
              <a:rPr lang="en-US" sz="3200" spc="-1">
                <a:latin typeface="Arial"/>
                <a:hlinkClick r:id="rId11"/>
              </a:rPr>
              <a:t>ATLAS</a:t>
            </a:r>
            <a:r>
              <a:rPr lang="en-US" sz="3200" spc="-1">
                <a:latin typeface="Arial"/>
              </a:rPr>
              <a:t> event animation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Links to articles in the press on </a:t>
            </a:r>
            <a:r>
              <a:rPr lang="en-US" sz="3200" spc="-1">
                <a:latin typeface="Arial"/>
                <a:hlinkClick r:id="rId12"/>
              </a:rPr>
              <a:t>PHENIX</a:t>
            </a:r>
            <a:r>
              <a:rPr lang="en-US" sz="3200" spc="-1">
                <a:latin typeface="Arial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Scientific American </a:t>
            </a:r>
            <a:r>
              <a:rPr lang="en-US" sz="3200" spc="-1">
                <a:latin typeface="Arial"/>
                <a:hlinkClick r:id="rId13"/>
              </a:rPr>
              <a:t>article</a:t>
            </a:r>
            <a:r>
              <a:rPr lang="en-US" sz="3200" spc="-1">
                <a:latin typeface="Arial"/>
              </a:rPr>
              <a:t> 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044000" y="-10764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Arial"/>
              </a:rPr>
              <a:t>How can we see “free” quarks?</a:t>
            </a:r>
            <a:endParaRPr/>
          </a:p>
        </p:txBody>
      </p:sp>
      <p:pic>
        <p:nvPicPr>
          <p:cNvPr id="225" name="" descr=""/>
          <p:cNvPicPr/>
          <p:nvPr/>
        </p:nvPicPr>
        <p:blipFill>
          <a:blip r:embed="rId1"/>
          <a:stretch/>
        </p:blipFill>
        <p:spPr>
          <a:xfrm>
            <a:off x="2106360" y="914040"/>
            <a:ext cx="5945400" cy="601380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504000" y="-58680"/>
            <a:ext cx="9071640" cy="1011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Making a QGP in the laboratory</a:t>
            </a:r>
            <a:endParaRPr/>
          </a:p>
        </p:txBody>
      </p:sp>
      <p:pic>
        <p:nvPicPr>
          <p:cNvPr id="227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347400" y="1080000"/>
            <a:ext cx="3016800" cy="2534400"/>
          </a:xfrm>
          <a:prstGeom prst="rect">
            <a:avLst/>
          </a:prstGeom>
          <a:ln>
            <a:noFill/>
          </a:ln>
        </p:spPr>
      </p:pic>
      <p:sp>
        <p:nvSpPr>
          <p:cNvPr id="228" name="TextShape 2"/>
          <p:cNvSpPr txBox="1"/>
          <p:nvPr/>
        </p:nvSpPr>
        <p:spPr>
          <a:xfrm>
            <a:off x="349200" y="908640"/>
            <a:ext cx="3016800" cy="418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lang="en-US" sz="2300" spc="-1">
                <a:solidFill>
                  <a:srgbClr val="cccccc"/>
                </a:solidFill>
                <a:latin typeface="Arial"/>
              </a:rPr>
              <a:t>Relativistic pancakes</a:t>
            </a:r>
            <a:endParaRPr/>
          </a:p>
        </p:txBody>
      </p:sp>
      <p:sp>
        <p:nvSpPr>
          <p:cNvPr id="229" name="TextShape 3"/>
          <p:cNvSpPr txBox="1"/>
          <p:nvPr/>
        </p:nvSpPr>
        <p:spPr>
          <a:xfrm>
            <a:off x="8917920" y="2267640"/>
            <a:ext cx="180720" cy="430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0" name="" descr=""/>
          <p:cNvPicPr/>
          <p:nvPr/>
        </p:nvPicPr>
        <p:blipFill>
          <a:blip r:embed="rId2"/>
          <a:srcRect l="22504" t="16366" r="22504" b="16366"/>
          <a:stretch/>
        </p:blipFill>
        <p:spPr>
          <a:xfrm>
            <a:off x="2397600" y="2756880"/>
            <a:ext cx="3016800" cy="2538000"/>
          </a:xfrm>
          <a:prstGeom prst="rect">
            <a:avLst/>
          </a:prstGeom>
          <a:ln>
            <a:noFill/>
          </a:ln>
        </p:spPr>
      </p:pic>
      <p:sp>
        <p:nvSpPr>
          <p:cNvPr id="231" name="TextShape 4"/>
          <p:cNvSpPr txBox="1"/>
          <p:nvPr/>
        </p:nvSpPr>
        <p:spPr>
          <a:xfrm>
            <a:off x="2399400" y="2598120"/>
            <a:ext cx="3016800" cy="4471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cccccc"/>
                </a:solidFill>
                <a:latin typeface="Arial"/>
              </a:rPr>
              <a:t>Quark soup</a:t>
            </a:r>
            <a:endParaRPr/>
          </a:p>
        </p:txBody>
      </p:sp>
      <p:pic>
        <p:nvPicPr>
          <p:cNvPr id="232" name="" descr=""/>
          <p:cNvPicPr/>
          <p:nvPr/>
        </p:nvPicPr>
        <p:blipFill>
          <a:blip r:embed="rId3"/>
          <a:stretch/>
        </p:blipFill>
        <p:spPr>
          <a:xfrm>
            <a:off x="5452200" y="2634120"/>
            <a:ext cx="2432880" cy="182844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4"/>
          <a:stretch/>
        </p:blipFill>
        <p:spPr>
          <a:xfrm>
            <a:off x="3455280" y="952920"/>
            <a:ext cx="2469600" cy="164556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5"/>
          <a:stretch/>
        </p:blipFill>
        <p:spPr>
          <a:xfrm>
            <a:off x="8232120" y="4655160"/>
            <a:ext cx="1527480" cy="228528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6"/>
          <a:stretch/>
        </p:blipFill>
        <p:spPr>
          <a:xfrm>
            <a:off x="5141520" y="4498560"/>
            <a:ext cx="3018600" cy="2532240"/>
          </a:xfrm>
          <a:prstGeom prst="rect">
            <a:avLst/>
          </a:prstGeom>
          <a:ln>
            <a:noFill/>
          </a:ln>
        </p:spPr>
      </p:pic>
      <p:sp>
        <p:nvSpPr>
          <p:cNvPr id="236" name="TextShape 5"/>
          <p:cNvSpPr txBox="1"/>
          <p:nvPr/>
        </p:nvSpPr>
        <p:spPr>
          <a:xfrm>
            <a:off x="5115240" y="4511880"/>
            <a:ext cx="301860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200" spc="-1">
                <a:solidFill>
                  <a:srgbClr val="cccccc"/>
                </a:solidFill>
                <a:latin typeface="Arial"/>
              </a:rPr>
              <a:t>Explosive hadron soda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>
                <p:childTnLst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freeze">
                      <p:stCondLst>
                        <p:cond delay="indefinite"/>
                      </p:stCondLst>
                      <p:childTnLst>
                        <p:par>
                          <p:cTn id="34" fill="freeze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-30960" y="-624240"/>
            <a:ext cx="10153080" cy="871164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360" y="360"/>
            <a:ext cx="10080000" cy="7560000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" descr=""/>
          <p:cNvPicPr/>
          <p:nvPr/>
        </p:nvPicPr>
        <p:blipFill>
          <a:blip r:embed="rId2"/>
          <a:stretch/>
        </p:blipFill>
        <p:spPr>
          <a:xfrm>
            <a:off x="1829160" y="5052600"/>
            <a:ext cx="2286720" cy="1389600"/>
          </a:xfrm>
          <a:prstGeom prst="rect">
            <a:avLst/>
          </a:prstGeom>
          <a:ln>
            <a:noFill/>
          </a:ln>
        </p:spPr>
      </p:pic>
      <p:sp>
        <p:nvSpPr>
          <p:cNvPr id="240" name="TextShape 2"/>
          <p:cNvSpPr txBox="1"/>
          <p:nvPr/>
        </p:nvSpPr>
        <p:spPr>
          <a:xfrm>
            <a:off x="2129760" y="6351840"/>
            <a:ext cx="1371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41" name="" descr=""/>
          <p:cNvPicPr/>
          <p:nvPr/>
        </p:nvPicPr>
        <p:blipFill>
          <a:blip r:embed="rId3"/>
          <a:stretch/>
        </p:blipFill>
        <p:spPr>
          <a:xfrm>
            <a:off x="3658680" y="692280"/>
            <a:ext cx="2286720" cy="1618200"/>
          </a:xfrm>
          <a:prstGeom prst="rect">
            <a:avLst/>
          </a:prstGeom>
          <a:ln>
            <a:noFill/>
          </a:ln>
        </p:spPr>
      </p:pic>
      <p:sp>
        <p:nvSpPr>
          <p:cNvPr id="242" name="TextShape 3"/>
          <p:cNvSpPr txBox="1"/>
          <p:nvPr/>
        </p:nvSpPr>
        <p:spPr>
          <a:xfrm>
            <a:off x="4115880" y="1889280"/>
            <a:ext cx="13723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43" name="" descr=""/>
          <p:cNvPicPr/>
          <p:nvPr/>
        </p:nvPicPr>
        <p:blipFill>
          <a:blip r:embed="rId4"/>
          <a:stretch/>
        </p:blipFill>
        <p:spPr>
          <a:xfrm>
            <a:off x="5259240" y="4739760"/>
            <a:ext cx="2286720" cy="1718640"/>
          </a:xfrm>
          <a:prstGeom prst="rect">
            <a:avLst/>
          </a:prstGeom>
          <a:ln>
            <a:noFill/>
          </a:ln>
        </p:spPr>
      </p:pic>
      <p:sp>
        <p:nvSpPr>
          <p:cNvPr id="244" name="TextShape 4"/>
          <p:cNvSpPr txBox="1"/>
          <p:nvPr/>
        </p:nvSpPr>
        <p:spPr>
          <a:xfrm>
            <a:off x="6174000" y="6065280"/>
            <a:ext cx="1829160" cy="80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30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20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245" name="" descr=""/>
          <p:cNvPicPr/>
          <p:nvPr/>
        </p:nvPicPr>
        <p:blipFill>
          <a:blip r:embed="rId5"/>
          <a:stretch/>
        </p:blipFill>
        <p:spPr>
          <a:xfrm>
            <a:off x="7774560" y="2657520"/>
            <a:ext cx="2286720" cy="1709640"/>
          </a:xfrm>
          <a:prstGeom prst="rect">
            <a:avLst/>
          </a:prstGeom>
          <a:ln>
            <a:noFill/>
          </a:ln>
        </p:spPr>
      </p:pic>
      <p:sp>
        <p:nvSpPr>
          <p:cNvPr id="246" name="TextShape 5"/>
          <p:cNvSpPr txBox="1"/>
          <p:nvPr/>
        </p:nvSpPr>
        <p:spPr>
          <a:xfrm>
            <a:off x="8231760" y="4138560"/>
            <a:ext cx="13723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247" name="Line 6"/>
          <p:cNvSpPr/>
          <p:nvPr/>
        </p:nvSpPr>
        <p:spPr>
          <a:xfrm>
            <a:off x="4802040" y="4799160"/>
            <a:ext cx="25153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Line 7"/>
          <p:cNvSpPr/>
          <p:nvPr/>
        </p:nvSpPr>
        <p:spPr>
          <a:xfrm>
            <a:off x="4766400" y="4763160"/>
            <a:ext cx="25153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TextShape 8"/>
          <p:cNvSpPr txBox="1"/>
          <p:nvPr/>
        </p:nvSpPr>
        <p:spPr>
          <a:xfrm>
            <a:off x="5307840" y="4257360"/>
            <a:ext cx="16009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ffff"/>
                </a:solidFill>
                <a:latin typeface="Arial"/>
              </a:rPr>
              <a:t>1.4 miles</a:t>
            </a:r>
            <a:endParaRPr/>
          </a:p>
        </p:txBody>
      </p:sp>
      <p:sp>
        <p:nvSpPr>
          <p:cNvPr id="250" name="Line 9"/>
          <p:cNvSpPr/>
          <p:nvPr/>
        </p:nvSpPr>
        <p:spPr>
          <a:xfrm>
            <a:off x="1555560" y="3580560"/>
            <a:ext cx="721512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Line 10"/>
          <p:cNvSpPr/>
          <p:nvPr/>
        </p:nvSpPr>
        <p:spPr>
          <a:xfrm>
            <a:off x="1489320" y="3549240"/>
            <a:ext cx="7215120" cy="0"/>
          </a:xfrm>
          <a:prstGeom prst="line">
            <a:avLst/>
          </a:prstGeom>
          <a:ln w="54720">
            <a:solidFill>
              <a:srgbClr val="ffffff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TextShape 11"/>
          <p:cNvSpPr txBox="1"/>
          <p:nvPr/>
        </p:nvSpPr>
        <p:spPr>
          <a:xfrm>
            <a:off x="4573440" y="2970720"/>
            <a:ext cx="20239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Arial"/>
              </a:rPr>
              <a:t>5.3 miles</a:t>
            </a:r>
            <a:endParaRPr/>
          </a:p>
        </p:txBody>
      </p:sp>
      <p:pic>
        <p:nvPicPr>
          <p:cNvPr id="253" name="" descr=""/>
          <p:cNvPicPr/>
          <p:nvPr/>
        </p:nvPicPr>
        <p:blipFill>
          <a:blip r:embed="rId6"/>
          <a:stretch/>
        </p:blipFill>
        <p:spPr>
          <a:xfrm>
            <a:off x="8268120" y="-21240"/>
            <a:ext cx="1829520" cy="2440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7"/>
          <a:stretch/>
        </p:blipFill>
        <p:spPr>
          <a:xfrm>
            <a:off x="-72000" y="-35640"/>
            <a:ext cx="2442240" cy="182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>
                <p:childTnLst>
                  <p:par>
                    <p:cTn id="39" fill="freeze">
                      <p:stCondLst>
                        <p:cond delay="indefinite"/>
                      </p:stCondLst>
                      <p:childTnLst>
                        <p:par>
                          <p:cTn id="40" fill="freeze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freeze">
                      <p:stCondLst>
                        <p:cond delay="indefinite"/>
                      </p:stCondLst>
                      <p:childTnLst>
                        <p:par>
                          <p:cTn id="48" fill="freeze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7223400" y="688392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A818FA66-D1C0-4EBA-89B3-F4BE76DF157B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256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00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257" name="CustomShape 2"/>
          <p:cNvSpPr/>
          <p:nvPr/>
        </p:nvSpPr>
        <p:spPr>
          <a:xfrm>
            <a:off x="6786360" y="65124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8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392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259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196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260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504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261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296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262" name="CustomShape 3"/>
          <p:cNvSpPr/>
          <p:nvPr/>
        </p:nvSpPr>
        <p:spPr>
          <a:xfrm>
            <a:off x="28080" y="2124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263" name="CustomShape 4"/>
          <p:cNvSpPr/>
          <p:nvPr/>
        </p:nvSpPr>
        <p:spPr>
          <a:xfrm>
            <a:off x="5737680" y="110664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5"/>
          <p:cNvSpPr/>
          <p:nvPr/>
        </p:nvSpPr>
        <p:spPr>
          <a:xfrm>
            <a:off x="3272040" y="436932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6"/>
          <p:cNvSpPr/>
          <p:nvPr/>
        </p:nvSpPr>
        <p:spPr>
          <a:xfrm>
            <a:off x="6135840" y="228564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7"/>
          <p:cNvSpPr/>
          <p:nvPr/>
        </p:nvSpPr>
        <p:spPr>
          <a:xfrm>
            <a:off x="8395560" y="-1692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8"/>
          <p:cNvSpPr/>
          <p:nvPr/>
        </p:nvSpPr>
        <p:spPr>
          <a:xfrm>
            <a:off x="7495560" y="-1692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9"/>
          <p:cNvSpPr/>
          <p:nvPr/>
        </p:nvSpPr>
        <p:spPr>
          <a:xfrm>
            <a:off x="6523560" y="-1692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10"/>
          <p:cNvSpPr/>
          <p:nvPr/>
        </p:nvSpPr>
        <p:spPr>
          <a:xfrm>
            <a:off x="1900440" y="639072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11"/>
          <p:cNvSpPr/>
          <p:nvPr/>
        </p:nvSpPr>
        <p:spPr>
          <a:xfrm>
            <a:off x="574560" y="204732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2"/>
          <p:cNvSpPr/>
          <p:nvPr/>
        </p:nvSpPr>
        <p:spPr>
          <a:xfrm>
            <a:off x="1189440" y="182412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13"/>
          <p:cNvSpPr/>
          <p:nvPr/>
        </p:nvSpPr>
        <p:spPr>
          <a:xfrm>
            <a:off x="19080" y="289512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14"/>
          <p:cNvSpPr/>
          <p:nvPr/>
        </p:nvSpPr>
        <p:spPr>
          <a:xfrm>
            <a:off x="9273240" y="457164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15"/>
          <p:cNvSpPr/>
          <p:nvPr/>
        </p:nvSpPr>
        <p:spPr>
          <a:xfrm>
            <a:off x="1045800" y="2688120"/>
            <a:ext cx="365760" cy="365760"/>
          </a:xfrm>
          <a:custGeom>
            <a:avLst/>
            <a:gdLst/>
            <a:ahLst/>
            <a:rect l="0" t="0" r="r" b="b"/>
            <a:pathLst>
              <a:path w="101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847" y="1017"/>
                </a:lnTo>
                <a:cubicBezTo>
                  <a:pt x="932" y="1017"/>
                  <a:pt x="1017" y="932"/>
                  <a:pt x="1017" y="847"/>
                </a:cubicBezTo>
                <a:lnTo>
                  <a:pt x="1017" y="169"/>
                </a:lnTo>
                <a:cubicBezTo>
                  <a:pt x="1017" y="84"/>
                  <a:pt x="932" y="0"/>
                  <a:pt x="84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16"/>
          <p:cNvSpPr/>
          <p:nvPr/>
        </p:nvSpPr>
        <p:spPr>
          <a:xfrm>
            <a:off x="1981800" y="150012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7"/>
          <p:cNvSpPr/>
          <p:nvPr/>
        </p:nvSpPr>
        <p:spPr>
          <a:xfrm>
            <a:off x="793440" y="380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8"/>
          <p:cNvSpPr/>
          <p:nvPr/>
        </p:nvSpPr>
        <p:spPr>
          <a:xfrm>
            <a:off x="793440" y="409212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19"/>
          <p:cNvSpPr/>
          <p:nvPr/>
        </p:nvSpPr>
        <p:spPr>
          <a:xfrm>
            <a:off x="8310240" y="425844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20"/>
          <p:cNvSpPr/>
          <p:nvPr/>
        </p:nvSpPr>
        <p:spPr>
          <a:xfrm>
            <a:off x="5812200" y="138564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1"/>
          <p:cNvSpPr/>
          <p:nvPr/>
        </p:nvSpPr>
        <p:spPr>
          <a:xfrm>
            <a:off x="9475920" y="139752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22"/>
          <p:cNvSpPr/>
          <p:nvPr/>
        </p:nvSpPr>
        <p:spPr>
          <a:xfrm>
            <a:off x="9475920" y="168552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23"/>
          <p:cNvSpPr/>
          <p:nvPr/>
        </p:nvSpPr>
        <p:spPr>
          <a:xfrm>
            <a:off x="9475920" y="193752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24"/>
          <p:cNvSpPr/>
          <p:nvPr/>
        </p:nvSpPr>
        <p:spPr>
          <a:xfrm>
            <a:off x="3007440" y="697536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TextShape 25"/>
          <p:cNvSpPr txBox="1"/>
          <p:nvPr/>
        </p:nvSpPr>
        <p:spPr>
          <a:xfrm>
            <a:off x="48600" y="463176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>
                <p:childTnLst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36360" y="1856880"/>
            <a:ext cx="10079640" cy="38887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3513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2017-04-08T14:58:13Z</dcterms:modified>
  <cp:revision>49</cp:revision>
</cp:coreProperties>
</file>