
<file path=[Content_Types].xml><?xml version="1.0" encoding="utf-8"?>
<Types xmlns="http://schemas.openxmlformats.org/package/2006/content-types">
  <Override PartName="/_rels/.rels" ContentType="application/vnd.openxmlformats-package.relationships+xml"/>
  <Override PartName="/ppt/slides/_rels/slide43.xml.rels" ContentType="application/vnd.openxmlformats-package.relationships+xml"/>
  <Override PartName="/ppt/slides/_rels/slide42.xml.rels" ContentType="application/vnd.openxmlformats-package.relationships+xml"/>
  <Override PartName="/ppt/slides/_rels/slide41.xml.rels" ContentType="application/vnd.openxmlformats-package.relationships+xml"/>
  <Override PartName="/ppt/slides/_rels/slide40.xml.rels" ContentType="application/vnd.openxmlformats-package.relationships+xml"/>
  <Override PartName="/ppt/slides/_rels/slide39.xml.rels" ContentType="application/vnd.openxmlformats-package.relationships+xml"/>
  <Override PartName="/ppt/slides/_rels/slide38.xml.rels" ContentType="application/vnd.openxmlformats-package.relationships+xml"/>
  <Override PartName="/ppt/slides/_rels/slide37.xml.rels" ContentType="application/vnd.openxmlformats-package.relationships+xml"/>
  <Override PartName="/ppt/slides/_rels/slide36.xml.rels" ContentType="application/vnd.openxmlformats-package.relationships+xml"/>
  <Override PartName="/ppt/slides/_rels/slide35.xml.rels" ContentType="application/vnd.openxmlformats-package.relationships+xml"/>
  <Override PartName="/ppt/slides/_rels/slide34.xml.rels" ContentType="application/vnd.openxmlformats-package.relationships+xml"/>
  <Override PartName="/ppt/slides/_rels/slide33.xml.rels" ContentType="application/vnd.openxmlformats-package.relationships+xml"/>
  <Override PartName="/ppt/slides/_rels/slide30.xml.rels" ContentType="application/vnd.openxmlformats-package.relationships+xml"/>
  <Override PartName="/ppt/slides/_rels/slide26.xml.rels" ContentType="application/vnd.openxmlformats-package.relationships+xml"/>
  <Override PartName="/ppt/slides/_rels/slide10.xml.rels" ContentType="application/vnd.openxmlformats-package.relationships+xml"/>
  <Override PartName="/ppt/slides/_rels/slide17.xml.rels" ContentType="application/vnd.openxmlformats-package.relationships+xml"/>
  <Override PartName="/ppt/slides/_rels/slide9.xml.rels" ContentType="application/vnd.openxmlformats-package.relationships+xml"/>
  <Override PartName="/ppt/slides/_rels/slide24.xml.rels" ContentType="application/vnd.openxmlformats-package.relationships+xml"/>
  <Override PartName="/ppt/slides/_rels/slide2.xml.rels" ContentType="application/vnd.openxmlformats-package.relationships+xml"/>
  <Override PartName="/ppt/slides/_rels/slide8.xml.rels" ContentType="application/vnd.openxmlformats-package.relationships+xml"/>
  <Override PartName="/ppt/slides/_rels/slide23.xml.rels" ContentType="application/vnd.openxmlformats-package.relationships+xml"/>
  <Override PartName="/ppt/slides/_rels/slide1.xml.rels" ContentType="application/vnd.openxmlformats-package.relationships+xml"/>
  <Override PartName="/ppt/slides/_rels/slide29.xml.rels" ContentType="application/vnd.openxmlformats-package.relationships+xml"/>
  <Override PartName="/ppt/slides/_rels/slide7.xml.rels" ContentType="application/vnd.openxmlformats-package.relationships+xml"/>
  <Override PartName="/ppt/slides/_rels/slide28.xml.rels" ContentType="application/vnd.openxmlformats-package.relationships+xml"/>
  <Override PartName="/ppt/slides/_rels/slide6.xml.rels" ContentType="application/vnd.openxmlformats-package.relationships+xml"/>
  <Override PartName="/ppt/slides/_rels/slide25.xml.rels" ContentType="application/vnd.openxmlformats-package.relationships+xml"/>
  <Override PartName="/ppt/slides/_rels/slide3.xml.rels" ContentType="application/vnd.openxmlformats-package.relationships+xml"/>
  <Override PartName="/ppt/slides/_rels/slide11.xml.rels" ContentType="application/vnd.openxmlformats-package.relationships+xml"/>
  <Override PartName="/ppt/slides/_rels/slide18.xml.rels" ContentType="application/vnd.openxmlformats-package.relationships+xml"/>
  <Override PartName="/ppt/slides/_rels/slide4.xml.rels" ContentType="application/vnd.openxmlformats-package.relationships+xml"/>
  <Override PartName="/ppt/slides/_rels/slide12.xml.rels" ContentType="application/vnd.openxmlformats-package.relationships+xml"/>
  <Override PartName="/ppt/slides/_rels/slide19.xml.rels" ContentType="application/vnd.openxmlformats-package.relationships+xml"/>
  <Override PartName="/ppt/slides/_rels/slide27.xml.rels" ContentType="application/vnd.openxmlformats-package.relationships+xml"/>
  <Override PartName="/ppt/slides/_rels/slide5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22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31.xml.rels" ContentType="application/vnd.openxmlformats-package.relationships+xml"/>
  <Override PartName="/ppt/slides/_rels/slide20.xml.rels" ContentType="application/vnd.openxmlformats-package.relationships+xml"/>
  <Override PartName="/ppt/slides/_rels/slide32.xml.rels" ContentType="application/vnd.openxmlformats-package.relationships+xml"/>
  <Override PartName="/ppt/slides/_rels/slide21.xml.rels" ContentType="application/vnd.openxmlformats-package.relationships+xml"/>
  <Override PartName="/ppt/slides/slide43.xml" ContentType="application/vnd.openxmlformats-officedocument.presentationml.slide+xml"/>
  <Override PartName="/ppt/slides/slide42.xml" ContentType="application/vnd.openxmlformats-officedocument.presentationml.slide+xml"/>
  <Override PartName="/ppt/slides/slide41.xml" ContentType="application/vnd.openxmlformats-officedocument.presentationml.slide+xml"/>
  <Override PartName="/ppt/slides/slide40.xml" ContentType="application/vnd.openxmlformats-officedocument.presentationml.slide+xml"/>
  <Override PartName="/ppt/slides/slide39.xml" ContentType="application/vnd.openxmlformats-officedocument.presentationml.slide+xml"/>
  <Override PartName="/ppt/slides/slide38.xml" ContentType="application/vnd.openxmlformats-officedocument.presentationml.slide+xml"/>
  <Override PartName="/ppt/slides/slide37.xml" ContentType="application/vnd.openxmlformats-officedocument.presentationml.slide+xml"/>
  <Override PartName="/ppt/slides/slide36.xml" ContentType="application/vnd.openxmlformats-officedocument.presentationml.slide+xml"/>
  <Override PartName="/ppt/slides/slide35.xml" ContentType="application/vnd.openxmlformats-officedocument.presentationml.slide+xml"/>
  <Override PartName="/ppt/slides/slide34.xml" ContentType="application/vnd.openxmlformats-officedocument.presentationml.slide+xml"/>
  <Override PartName="/ppt/slides/slide33.xml" ContentType="application/vnd.openxmlformats-officedocument.presentationml.slide+xml"/>
  <Override PartName="/ppt/slides/slide32.xml" ContentType="application/vnd.openxmlformats-officedocument.presentationml.slide+xml"/>
  <Override PartName="/ppt/slides/slide31.xml" ContentType="application/vnd.openxmlformats-officedocument.presentationml.slide+xml"/>
  <Override PartName="/ppt/slides/slide30.xml" ContentType="application/vnd.openxmlformats-officedocument.presentationml.slide+xml"/>
  <Override PartName="/ppt/slides/slide22.xml" ContentType="application/vnd.openxmlformats-officedocument.presentationml.slide+xml"/>
  <Override PartName="/ppt/slides/slide29.xml" ContentType="application/vnd.openxmlformats-officedocument.presentationml.slide+xml"/>
  <Override PartName="/ppt/slides/slide7.xml" ContentType="application/vnd.openxmlformats-officedocument.presentationml.slide+xml"/>
  <Override PartName="/ppt/slides/slide21.xml" ContentType="application/vnd.openxmlformats-officedocument.presentationml.slide+xml"/>
  <Override PartName="/ppt/slides/slide28.xml" ContentType="application/vnd.openxmlformats-officedocument.presentationml.slide+xml"/>
  <Override PartName="/ppt/slides/slide6.xml" ContentType="application/vnd.openxmlformats-officedocument.presentationml.slide+xml"/>
  <Override PartName="/ppt/slides/slide20.xml" ContentType="application/vnd.openxmlformats-officedocument.presentationml.slide+xml"/>
  <Override PartName="/ppt/slides/slide27.xml" ContentType="application/vnd.openxmlformats-officedocument.presentationml.slide+xml"/>
  <Override PartName="/ppt/slides/slide5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23.xml" ContentType="application/vnd.openxmlformats-officedocument.presentationml.slide+xml"/>
  <Override PartName="/ppt/slides/slide1.xml" ContentType="application/vnd.openxmlformats-officedocument.presentationml.slide+xml"/>
  <Override PartName="/ppt/slides/slide19.xml" ContentType="application/vnd.openxmlformats-officedocument.presentationml.slide+xml"/>
  <Override PartName="/ppt/slides/slide24.xml" ContentType="application/vnd.openxmlformats-officedocument.presentationml.slide+xml"/>
  <Override PartName="/ppt/slides/slide2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26.xml" ContentType="application/vnd.openxmlformats-officedocument.presentationml.slide+xml"/>
  <Override PartName="/ppt/slides/slide4.xml" ContentType="application/vnd.openxmlformats-officedocument.presentationml.slide+xml"/>
  <Override PartName="/ppt/slides/slide9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_rels/presentation.xml.rels" ContentType="application/vnd.openxmlformats-package.relationships+xml"/>
  <Override PartName="/ppt/media/image84.jpeg" ContentType="image/jpeg"/>
  <Override PartName="/ppt/media/image71.jpeg" ContentType="image/jpeg"/>
  <Override PartName="/ppt/media/image70.jpeg" ContentType="image/jpeg"/>
  <Override PartName="/ppt/media/image82.jpeg" ContentType="image/jpeg"/>
  <Override PartName="/ppt/media/image69.jpeg" ContentType="image/jpeg"/>
  <Override PartName="/ppt/media/image81.jpeg" ContentType="image/jpeg"/>
  <Override PartName="/ppt/media/image68.jpeg" ContentType="image/jpeg"/>
  <Override PartName="/ppt/media/image66.jpeg" ContentType="image/jpeg"/>
  <Override PartName="/ppt/media/image65.jpeg" ContentType="image/jpeg"/>
  <Override PartName="/ppt/media/image64.png" ContentType="image/png"/>
  <Override PartName="/ppt/media/image62.png" ContentType="image/png"/>
  <Override PartName="/ppt/media/image61.png" ContentType="image/png"/>
  <Override PartName="/ppt/media/image60.png" ContentType="image/png"/>
  <Override PartName="/ppt/media/image50.png" ContentType="image/png"/>
  <Override PartName="/ppt/media/image49.png" ContentType="image/png"/>
  <Override PartName="/ppt/media/image47.jpeg" ContentType="image/jpeg"/>
  <Override PartName="/ppt/media/image20.png" ContentType="image/png"/>
  <Override PartName="/ppt/media/image55.png" ContentType="image/png"/>
  <Override PartName="/ppt/media/image5.png" ContentType="image/png"/>
  <Override PartName="/ppt/media/image19.png" ContentType="image/png"/>
  <Override PartName="/ppt/media/image15.png" ContentType="image/png"/>
  <Override PartName="/ppt/media/image14.png" ContentType="image/png"/>
  <Override PartName="/ppt/media/image76.jpeg" ContentType="image/jpeg"/>
  <Override PartName="/ppt/media/image33.jpeg" ContentType="image/jpeg"/>
  <Override PartName="/ppt/media/image13.png" ContentType="image/png"/>
  <Override PartName="/ppt/media/image12.png" ContentType="image/png"/>
  <Override PartName="/ppt/media/image11.png" ContentType="image/png"/>
  <Override PartName="/ppt/media/image54.png" ContentType="image/png"/>
  <Override PartName="/ppt/media/image4.png" ContentType="image/png"/>
  <Override PartName="/ppt/media/image39.png" ContentType="image/png"/>
  <Override PartName="/ppt/media/image17.emf" ContentType="image/x-emf"/>
  <Override PartName="/ppt/media/image22.png" ContentType="image/png"/>
  <Override PartName="/ppt/media/image83.jpeg" ContentType="image/jpeg"/>
  <Override PartName="/ppt/media/image57.png" ContentType="image/png"/>
  <Override PartName="/ppt/media/image7.png" ContentType="image/png"/>
  <Override PartName="/ppt/media/image74.jpeg" ContentType="image/jpeg"/>
  <Override PartName="/ppt/media/image63.png" ContentType="image/png"/>
  <Override PartName="/ppt/media/image31.jpeg" ContentType="image/jpeg"/>
  <Override PartName="/ppt/media/image52.png" ContentType="image/png"/>
  <Override PartName="/ppt/media/image2.png" ContentType="image/png"/>
  <Override PartName="/ppt/media/image73.jpeg" ContentType="image/jpeg"/>
  <Override PartName="/ppt/media/image53.png" ContentType="image/png"/>
  <Override PartName="/ppt/media/image3.png" ContentType="image/png"/>
  <Override PartName="/ppt/media/image30.jpeg" ContentType="image/jpeg"/>
  <Override PartName="/ppt/media/image21.png" ContentType="image/png"/>
  <Override PartName="/ppt/media/image56.png" ContentType="image/png"/>
  <Override PartName="/ppt/media/image6.png" ContentType="image/png"/>
  <Override PartName="/ppt/media/image51.png" ContentType="image/png"/>
  <Override PartName="/ppt/media/image1.png" ContentType="image/png"/>
  <Override PartName="/ppt/media/image58.png" ContentType="image/png"/>
  <Override PartName="/ppt/media/image8.png" ContentType="image/png"/>
  <Override PartName="/ppt/media/image10.png" ContentType="image/png"/>
  <Override PartName="/ppt/media/image59.png" ContentType="image/png"/>
  <Override PartName="/ppt/media/image16.emf" ContentType="image/x-emf"/>
  <Override PartName="/ppt/media/image9.png" ContentType="image/png"/>
  <Override PartName="/ppt/media/image24.png" ContentType="image/png"/>
  <Override PartName="/ppt/media/image77.jpeg" ContentType="image/jpeg"/>
  <Override PartName="/ppt/media/image18.png" ContentType="image/png"/>
  <Override PartName="/ppt/media/image34.jpeg" ContentType="image/jpeg"/>
  <Override PartName="/ppt/media/image23.jpeg" ContentType="image/jpeg"/>
  <Override PartName="/ppt/media/image41.bmp" ContentType="image/bmp"/>
  <Override PartName="/ppt/media/image25.png" ContentType="image/png"/>
  <Override PartName="/ppt/media/image26.png" ContentType="image/png"/>
  <Override PartName="/ppt/media/image80.jpeg" ContentType="image/jpeg"/>
  <Override PartName="/ppt/media/image67.jpeg" ContentType="image/jpeg"/>
  <Override PartName="/ppt/media/image27.png" ContentType="image/png"/>
  <Override PartName="/ppt/media/image29.png" ContentType="image/png"/>
  <Override PartName="/ppt/media/image38.jpeg" ContentType="image/jpeg"/>
  <Override PartName="/ppt/media/image75.jpeg" ContentType="image/jpeg"/>
  <Override PartName="/ppt/media/image32.jpeg" ContentType="image/jpeg"/>
  <Override PartName="/ppt/media/image78.jpeg" ContentType="image/jpeg"/>
  <Override PartName="/ppt/media/image28.png" ContentType="image/png"/>
  <Override PartName="/ppt/media/image35.jpeg" ContentType="image/jpeg"/>
  <Override PartName="/ppt/media/image79.jpeg" ContentType="image/jpeg"/>
  <Override PartName="/ppt/media/image36.jpeg" ContentType="image/jpeg"/>
  <Override PartName="/ppt/media/image40.jpeg" ContentType="image/jpeg"/>
  <Override PartName="/ppt/media/image44.png" ContentType="image/png"/>
  <Override PartName="/ppt/media/image48.png" ContentType="image/png"/>
  <Override PartName="/ppt/media/image37.jpeg" ContentType="image/jpeg"/>
  <Override PartName="/ppt/media/image42.png" ContentType="image/png"/>
  <Override PartName="/ppt/media/image72.jpeg" ContentType="image/jpeg"/>
  <Override PartName="/ppt/media/image43.png" ContentType="image/png"/>
  <Override PartName="/ppt/media/image45.png" ContentType="image/png"/>
  <Override PartName="/ppt/media/image46.png" ContentType="image/png"/>
  <Override PartName="/ppt/presentation.xml" ContentType="application/vnd.openxmlformats-officedocument.presentationml.presentation.main+xml"/>
  <Override PartName="/ppt/slideMasters/_rels/slideMaster4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1.xml.rels" ContentType="application/vnd.openxmlformats-package.relationship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theme/theme4.xml" ContentType="application/vnd.openxmlformats-officedocument.theme+xml"/>
  <Override PartName="/ppt/theme/theme3.xml" ContentType="application/vnd.openxmlformats-officedocument.theme+xml"/>
  <Override PartName="/ppt/theme/theme2.xml" ContentType="application/vnd.openxmlformats-officedocument.theme+xml"/>
  <Override PartName="/ppt/theme/theme1.xml" ContentType="application/vnd.openxmlformats-officedocument.theme+xml"/>
  <Override PartName="/ppt/embeddings/oleObject1.xlsx" ContentType="application/vnd.openxmlformats-officedocument.spreadsheetml.sheet"/>
  <Override PartName="/ppt/slideLayouts/_rels/slideLayout48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39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46.xml.rels" ContentType="application/vnd.openxmlformats-package.relationships+xml"/>
  <Override PartName="/ppt/slideLayouts/slideLayout22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6.xml" ContentType="application/vnd.openxmlformats-officedocument.presentationml.slideLayout+xml"/>
  <Override PartName="/docProps/app.xml" ContentType="application/vnd.openxmlformats-officedocument.extended-properties+xml"/>
  <Override PartName="/docProps/core.xml" ContentType="application/vnd.openxmlformats-package.core-propertie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  <p:sldMasterId id="2147483687" r:id="rId5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</p:sldIdLst>
  <p:sldSz cx="10080625" cy="7559675"/>
  <p:notesSz cx="7772400" cy="100584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37" Type="http://schemas.openxmlformats.org/officeDocument/2006/relationships/slide" Target="slides/slide32.xml"/><Relationship Id="rId38" Type="http://schemas.openxmlformats.org/officeDocument/2006/relationships/slide" Target="slides/slide33.xml"/><Relationship Id="rId39" Type="http://schemas.openxmlformats.org/officeDocument/2006/relationships/slide" Target="slides/slide34.xml"/><Relationship Id="rId40" Type="http://schemas.openxmlformats.org/officeDocument/2006/relationships/slide" Target="slides/slide35.xml"/><Relationship Id="rId41" Type="http://schemas.openxmlformats.org/officeDocument/2006/relationships/slide" Target="slides/slide36.xml"/><Relationship Id="rId42" Type="http://schemas.openxmlformats.org/officeDocument/2006/relationships/slide" Target="slides/slide37.xml"/><Relationship Id="rId43" Type="http://schemas.openxmlformats.org/officeDocument/2006/relationships/slide" Target="slides/slide38.xml"/><Relationship Id="rId44" Type="http://schemas.openxmlformats.org/officeDocument/2006/relationships/slide" Target="slides/slide39.xml"/><Relationship Id="rId45" Type="http://schemas.openxmlformats.org/officeDocument/2006/relationships/slide" Target="slides/slide40.xml"/><Relationship Id="rId46" Type="http://schemas.openxmlformats.org/officeDocument/2006/relationships/slide" Target="slides/slide41.xml"/><Relationship Id="rId47" Type="http://schemas.openxmlformats.org/officeDocument/2006/relationships/slide" Target="slides/slide42.xml"/><Relationship Id="rId48" Type="http://schemas.openxmlformats.org/officeDocument/2006/relationships/slide" Target="slides/slide43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Relationship Id="rId3" Type="http://schemas.openxmlformats.org/officeDocument/2006/relationships/image" Target="../media/image4.png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6.png"/><Relationship Id="rId3" Type="http://schemas.openxmlformats.org/officeDocument/2006/relationships/image" Target="../media/image7.png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8.png"/><Relationship Id="rId3" Type="http://schemas.openxmlformats.org/officeDocument/2006/relationships/image" Target="../media/image9.png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20912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" name="PlaceHolder 3"/>
          <p:cNvSpPr>
            <a:spLocks noGrp="1"/>
          </p:cNvSpPr>
          <p:nvPr>
            <p:ph type="body"/>
          </p:nvPr>
        </p:nvSpPr>
        <p:spPr>
          <a:xfrm>
            <a:off x="504000" y="4059360"/>
            <a:ext cx="8870040" cy="20912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4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5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6" name="PlaceHolder 4"/>
          <p:cNvSpPr>
            <a:spLocks noGrp="1"/>
          </p:cNvSpPr>
          <p:nvPr>
            <p:ph type="body"/>
          </p:nvPr>
        </p:nvSpPr>
        <p:spPr>
          <a:xfrm>
            <a:off x="5049000" y="405936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7" name="PlaceHolder 5"/>
          <p:cNvSpPr>
            <a:spLocks noGrp="1"/>
          </p:cNvSpPr>
          <p:nvPr>
            <p:ph type="body"/>
          </p:nvPr>
        </p:nvSpPr>
        <p:spPr>
          <a:xfrm>
            <a:off x="504000" y="405936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0" name="PlaceHolder 3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41" name="" descr=""/>
          <p:cNvPicPr/>
          <p:nvPr/>
        </p:nvPicPr>
        <p:blipFill>
          <a:blip r:embed="rId2"/>
          <a:stretch/>
        </p:blipFill>
        <p:spPr>
          <a:xfrm>
            <a:off x="2190960" y="1769040"/>
            <a:ext cx="5495400" cy="4384800"/>
          </a:xfrm>
          <a:prstGeom prst="rect">
            <a:avLst/>
          </a:prstGeom>
          <a:ln>
            <a:noFill/>
          </a:ln>
        </p:spPr>
      </p:pic>
      <p:pic>
        <p:nvPicPr>
          <p:cNvPr id="42" name="" descr=""/>
          <p:cNvPicPr/>
          <p:nvPr/>
        </p:nvPicPr>
        <p:blipFill>
          <a:blip r:embed="rId3"/>
          <a:stretch/>
        </p:blipFill>
        <p:spPr>
          <a:xfrm>
            <a:off x="2190960" y="1769040"/>
            <a:ext cx="5495400" cy="438480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subTitle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3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438480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4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438480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1640" cy="585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504000" y="405936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438480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subTitle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438480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4" name="PlaceHolder 4"/>
          <p:cNvSpPr>
            <a:spLocks noGrp="1"/>
          </p:cNvSpPr>
          <p:nvPr>
            <p:ph type="body"/>
          </p:nvPr>
        </p:nvSpPr>
        <p:spPr>
          <a:xfrm>
            <a:off x="5049000" y="405936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6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7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8" name="PlaceHolder 4"/>
          <p:cNvSpPr>
            <a:spLocks noGrp="1"/>
          </p:cNvSpPr>
          <p:nvPr>
            <p:ph type="body"/>
          </p:nvPr>
        </p:nvSpPr>
        <p:spPr>
          <a:xfrm>
            <a:off x="504000" y="4059360"/>
            <a:ext cx="8870040" cy="20912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20912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504000" y="4059360"/>
            <a:ext cx="8870040" cy="20912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3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4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5" name="PlaceHolder 4"/>
          <p:cNvSpPr>
            <a:spLocks noGrp="1"/>
          </p:cNvSpPr>
          <p:nvPr>
            <p:ph type="body"/>
          </p:nvPr>
        </p:nvSpPr>
        <p:spPr>
          <a:xfrm>
            <a:off x="5049000" y="405936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6" name="PlaceHolder 5"/>
          <p:cNvSpPr>
            <a:spLocks noGrp="1"/>
          </p:cNvSpPr>
          <p:nvPr>
            <p:ph type="body"/>
          </p:nvPr>
        </p:nvSpPr>
        <p:spPr>
          <a:xfrm>
            <a:off x="504000" y="405936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8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9" name="PlaceHolder 3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80" name="" descr=""/>
          <p:cNvPicPr/>
          <p:nvPr/>
        </p:nvPicPr>
        <p:blipFill>
          <a:blip r:embed="rId2"/>
          <a:stretch/>
        </p:blipFill>
        <p:spPr>
          <a:xfrm>
            <a:off x="2190960" y="1769040"/>
            <a:ext cx="5495400" cy="4384800"/>
          </a:xfrm>
          <a:prstGeom prst="rect">
            <a:avLst/>
          </a:prstGeom>
          <a:ln>
            <a:noFill/>
          </a:ln>
        </p:spPr>
      </p:pic>
      <p:pic>
        <p:nvPicPr>
          <p:cNvPr id="81" name="" descr=""/>
          <p:cNvPicPr/>
          <p:nvPr/>
        </p:nvPicPr>
        <p:blipFill>
          <a:blip r:embed="rId3"/>
          <a:stretch/>
        </p:blipFill>
        <p:spPr>
          <a:xfrm>
            <a:off x="2190960" y="1769040"/>
            <a:ext cx="5495400" cy="438480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9" name="PlaceHolder 2"/>
          <p:cNvSpPr>
            <a:spLocks noGrp="1"/>
          </p:cNvSpPr>
          <p:nvPr>
            <p:ph type="subTitle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1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3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438480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4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438480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1640" cy="585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8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9" name="PlaceHolder 3"/>
          <p:cNvSpPr>
            <a:spLocks noGrp="1"/>
          </p:cNvSpPr>
          <p:nvPr>
            <p:ph type="body"/>
          </p:nvPr>
        </p:nvSpPr>
        <p:spPr>
          <a:xfrm>
            <a:off x="504000" y="405936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0" name="PlaceHolder 4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438480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2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438480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3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4" name="PlaceHolder 4"/>
          <p:cNvSpPr>
            <a:spLocks noGrp="1"/>
          </p:cNvSpPr>
          <p:nvPr>
            <p:ph type="body"/>
          </p:nvPr>
        </p:nvSpPr>
        <p:spPr>
          <a:xfrm>
            <a:off x="5049000" y="405936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6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7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8" name="PlaceHolder 4"/>
          <p:cNvSpPr>
            <a:spLocks noGrp="1"/>
          </p:cNvSpPr>
          <p:nvPr>
            <p:ph type="body"/>
          </p:nvPr>
        </p:nvSpPr>
        <p:spPr>
          <a:xfrm>
            <a:off x="504000" y="4059360"/>
            <a:ext cx="8870040" cy="20912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0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20912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1" name="PlaceHolder 3"/>
          <p:cNvSpPr>
            <a:spLocks noGrp="1"/>
          </p:cNvSpPr>
          <p:nvPr>
            <p:ph type="body"/>
          </p:nvPr>
        </p:nvSpPr>
        <p:spPr>
          <a:xfrm>
            <a:off x="504000" y="4059360"/>
            <a:ext cx="8870040" cy="20912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3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4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5" name="PlaceHolder 4"/>
          <p:cNvSpPr>
            <a:spLocks noGrp="1"/>
          </p:cNvSpPr>
          <p:nvPr>
            <p:ph type="body"/>
          </p:nvPr>
        </p:nvSpPr>
        <p:spPr>
          <a:xfrm>
            <a:off x="5049000" y="405936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6" name="PlaceHolder 5"/>
          <p:cNvSpPr>
            <a:spLocks noGrp="1"/>
          </p:cNvSpPr>
          <p:nvPr>
            <p:ph type="body"/>
          </p:nvPr>
        </p:nvSpPr>
        <p:spPr>
          <a:xfrm>
            <a:off x="504000" y="405936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8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9" name="PlaceHolder 3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20" name="" descr=""/>
          <p:cNvPicPr/>
          <p:nvPr/>
        </p:nvPicPr>
        <p:blipFill>
          <a:blip r:embed="rId2"/>
          <a:stretch/>
        </p:blipFill>
        <p:spPr>
          <a:xfrm>
            <a:off x="2190960" y="1769040"/>
            <a:ext cx="5495400" cy="4384800"/>
          </a:xfrm>
          <a:prstGeom prst="rect">
            <a:avLst/>
          </a:prstGeom>
          <a:ln>
            <a:noFill/>
          </a:ln>
        </p:spPr>
      </p:pic>
      <p:pic>
        <p:nvPicPr>
          <p:cNvPr id="121" name="" descr=""/>
          <p:cNvPicPr/>
          <p:nvPr/>
        </p:nvPicPr>
        <p:blipFill>
          <a:blip r:embed="rId3"/>
          <a:stretch/>
        </p:blipFill>
        <p:spPr>
          <a:xfrm>
            <a:off x="2190960" y="1769040"/>
            <a:ext cx="5495400" cy="438480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4" name="PlaceHolder 2"/>
          <p:cNvSpPr>
            <a:spLocks noGrp="1"/>
          </p:cNvSpPr>
          <p:nvPr>
            <p:ph type="subTitle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6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438480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438480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8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438480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9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438480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1640" cy="585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3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4" name="PlaceHolder 3"/>
          <p:cNvSpPr>
            <a:spLocks noGrp="1"/>
          </p:cNvSpPr>
          <p:nvPr>
            <p:ph type="body"/>
          </p:nvPr>
        </p:nvSpPr>
        <p:spPr>
          <a:xfrm>
            <a:off x="504000" y="405936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5" name="PlaceHolder 4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438480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7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438480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8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9" name="PlaceHolder 4"/>
          <p:cNvSpPr>
            <a:spLocks noGrp="1"/>
          </p:cNvSpPr>
          <p:nvPr>
            <p:ph type="body"/>
          </p:nvPr>
        </p:nvSpPr>
        <p:spPr>
          <a:xfrm>
            <a:off x="5049000" y="405936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1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2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3" name="PlaceHolder 4"/>
          <p:cNvSpPr>
            <a:spLocks noGrp="1"/>
          </p:cNvSpPr>
          <p:nvPr>
            <p:ph type="body"/>
          </p:nvPr>
        </p:nvSpPr>
        <p:spPr>
          <a:xfrm>
            <a:off x="504000" y="4059360"/>
            <a:ext cx="8870040" cy="20912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5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20912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6" name="PlaceHolder 3"/>
          <p:cNvSpPr>
            <a:spLocks noGrp="1"/>
          </p:cNvSpPr>
          <p:nvPr>
            <p:ph type="body"/>
          </p:nvPr>
        </p:nvSpPr>
        <p:spPr>
          <a:xfrm>
            <a:off x="504000" y="4059360"/>
            <a:ext cx="8870040" cy="20912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8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9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0" name="PlaceHolder 4"/>
          <p:cNvSpPr>
            <a:spLocks noGrp="1"/>
          </p:cNvSpPr>
          <p:nvPr>
            <p:ph type="body"/>
          </p:nvPr>
        </p:nvSpPr>
        <p:spPr>
          <a:xfrm>
            <a:off x="5049000" y="405936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1" name="PlaceHolder 5"/>
          <p:cNvSpPr>
            <a:spLocks noGrp="1"/>
          </p:cNvSpPr>
          <p:nvPr>
            <p:ph type="body"/>
          </p:nvPr>
        </p:nvSpPr>
        <p:spPr>
          <a:xfrm>
            <a:off x="504000" y="405936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3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4" name="PlaceHolder 3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65" name="" descr=""/>
          <p:cNvPicPr/>
          <p:nvPr/>
        </p:nvPicPr>
        <p:blipFill>
          <a:blip r:embed="rId2"/>
          <a:stretch/>
        </p:blipFill>
        <p:spPr>
          <a:xfrm>
            <a:off x="2190960" y="1769040"/>
            <a:ext cx="5495400" cy="4384800"/>
          </a:xfrm>
          <a:prstGeom prst="rect">
            <a:avLst/>
          </a:prstGeom>
          <a:ln>
            <a:noFill/>
          </a:ln>
        </p:spPr>
      </p:pic>
      <p:pic>
        <p:nvPicPr>
          <p:cNvPr id="166" name="" descr=""/>
          <p:cNvPicPr/>
          <p:nvPr/>
        </p:nvPicPr>
        <p:blipFill>
          <a:blip r:embed="rId3"/>
          <a:stretch/>
        </p:blipFill>
        <p:spPr>
          <a:xfrm>
            <a:off x="2190960" y="1769040"/>
            <a:ext cx="5495400" cy="438480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1640" cy="585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504000" y="405936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438480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438480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5049000" y="405936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504000" y="4059360"/>
            <a:ext cx="8870040" cy="20912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image" Target="../media/image5.png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48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b="0" lang="en-US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title text format</a:t>
            </a:r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outline text format</a:t>
            </a:r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864000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Second Outline Level</a:t>
            </a:r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2" marL="1296000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Third Outline Level</a:t>
            </a:r>
            <a:endParaRPr b="0" lang="en-US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3" marL="1728000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Fourth Outline Level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4" marL="2160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Fifth Outline Level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5" marL="2592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Sixth Outline Level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6" marL="3024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Seventh Outline Level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504000" y="6887160"/>
            <a:ext cx="2348280" cy="521280"/>
          </a:xfrm>
          <a:prstGeom prst="rect">
            <a:avLst/>
          </a:prstGeom>
        </p:spPr>
        <p:txBody>
          <a:bodyPr lIns="0" rIns="0" tIns="0" bIns="0"/>
          <a:p>
            <a:r>
              <a:rPr b="0" lang="en-US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&lt;date/time&gt;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447360" y="6887160"/>
            <a:ext cx="3195000" cy="521280"/>
          </a:xfrm>
          <a:prstGeom prst="rect">
            <a:avLst/>
          </a:prstGeom>
        </p:spPr>
        <p:txBody>
          <a:bodyPr lIns="0" rIns="0" tIns="0" bIns="0"/>
          <a:p>
            <a:pPr algn="ctr"/>
            <a:r>
              <a:rPr b="0" lang="en-US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&lt;footer&gt;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7227360" y="6887160"/>
            <a:ext cx="2348280" cy="521280"/>
          </a:xfrm>
          <a:prstGeom prst="rect">
            <a:avLst/>
          </a:prstGeom>
        </p:spPr>
        <p:txBody>
          <a:bodyPr lIns="0" rIns="0" tIns="0" bIns="0"/>
          <a:p>
            <a:pPr algn="r"/>
            <a:fld id="{441B56CD-41BD-4AEE-8CA4-06244773F130}" type="slidenum">
              <a:rPr b="0" lang="en-US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&lt;number&gt;</a:t>
            </a:fld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5" name="Line 6"/>
          <p:cNvSpPr/>
          <p:nvPr/>
        </p:nvSpPr>
        <p:spPr>
          <a:xfrm>
            <a:off x="0" y="7106400"/>
            <a:ext cx="8686800" cy="0"/>
          </a:xfrm>
          <a:prstGeom prst="line">
            <a:avLst/>
          </a:prstGeom>
          <a:ln w="18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" name="TextShape 7"/>
          <p:cNvSpPr txBox="1"/>
          <p:nvPr/>
        </p:nvSpPr>
        <p:spPr>
          <a:xfrm>
            <a:off x="-55440" y="7184160"/>
            <a:ext cx="8559360" cy="4165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i="1" lang="en-US" sz="23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Christine Nattrass, UTK Saturday Morning Physics April 2017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" name="Line 8"/>
          <p:cNvSpPr/>
          <p:nvPr/>
        </p:nvSpPr>
        <p:spPr>
          <a:xfrm>
            <a:off x="-9360" y="7205040"/>
            <a:ext cx="8412480" cy="0"/>
          </a:xfrm>
          <a:prstGeom prst="line">
            <a:avLst/>
          </a:prstGeom>
          <a:ln w="18360">
            <a:solidFill>
              <a:srgbClr val="80808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" name="TextShape 9"/>
          <p:cNvSpPr txBox="1"/>
          <p:nvPr/>
        </p:nvSpPr>
        <p:spPr>
          <a:xfrm>
            <a:off x="6035040" y="7192440"/>
            <a:ext cx="4012560" cy="4266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r"/>
            <a:fld id="{06343B31-89C9-4412-931D-1607C1DA509F}" type="slidenum"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&lt;number&gt;</a:t>
            </a:fld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laceHolder 1"/>
          <p:cNvSpPr>
            <a:spLocks noGrp="1"/>
          </p:cNvSpPr>
          <p:nvPr>
            <p:ph type="title"/>
          </p:nvPr>
        </p:nvSpPr>
        <p:spPr>
          <a:xfrm>
            <a:off x="503640" y="30096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b="0" lang="en-US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title text format</a:t>
            </a:r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4" name="PlaceHolder 2"/>
          <p:cNvSpPr>
            <a:spLocks noGrp="1"/>
          </p:cNvSpPr>
          <p:nvPr>
            <p:ph type="body"/>
          </p:nvPr>
        </p:nvSpPr>
        <p:spPr>
          <a:xfrm>
            <a:off x="503640" y="1768680"/>
            <a:ext cx="9071640" cy="4384800"/>
          </a:xfrm>
          <a:prstGeom prst="rect">
            <a:avLst/>
          </a:prstGeom>
        </p:spPr>
        <p:txBody>
          <a:bodyPr lIns="0" rIns="0" tIns="0" bIns="0"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outline text format</a:t>
            </a:r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86292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Second Outline Level</a:t>
            </a:r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2" marL="12942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Third Outline Level</a:t>
            </a:r>
            <a:endParaRPr b="0" lang="en-US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3" marL="172548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Fourth Outline Level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4" marL="215676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Fifth Outline Level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5" marL="258804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Sixth Outline Level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6" marL="301968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Seventh Outline Level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5" name="PlaceHolder 3"/>
          <p:cNvSpPr>
            <a:spLocks noGrp="1"/>
          </p:cNvSpPr>
          <p:nvPr>
            <p:ph type="dt"/>
          </p:nvPr>
        </p:nvSpPr>
        <p:spPr>
          <a:xfrm>
            <a:off x="503640" y="6886800"/>
            <a:ext cx="2348280" cy="521280"/>
          </a:xfrm>
          <a:prstGeom prst="rect">
            <a:avLst/>
          </a:prstGeom>
        </p:spPr>
        <p:txBody>
          <a:bodyPr lIns="0" rIns="0" tIns="0" bIns="0"/>
          <a:p>
            <a:r>
              <a:rPr b="0" lang="en-US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&lt;date/time&gt;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6" name="PlaceHolder 4"/>
          <p:cNvSpPr>
            <a:spLocks noGrp="1"/>
          </p:cNvSpPr>
          <p:nvPr>
            <p:ph type="ftr"/>
          </p:nvPr>
        </p:nvSpPr>
        <p:spPr>
          <a:xfrm>
            <a:off x="3447000" y="6886800"/>
            <a:ext cx="3195000" cy="521280"/>
          </a:xfrm>
          <a:prstGeom prst="rect">
            <a:avLst/>
          </a:prstGeom>
        </p:spPr>
        <p:txBody>
          <a:bodyPr lIns="0" rIns="0" tIns="0" bIns="0"/>
          <a:p>
            <a:pPr algn="ctr"/>
            <a:r>
              <a:rPr b="0" lang="en-US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&lt;footer&gt;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7" name="PlaceHolder 5"/>
          <p:cNvSpPr>
            <a:spLocks noGrp="1"/>
          </p:cNvSpPr>
          <p:nvPr>
            <p:ph type="sldNum"/>
          </p:nvPr>
        </p:nvSpPr>
        <p:spPr>
          <a:xfrm>
            <a:off x="7226640" y="6886800"/>
            <a:ext cx="2348280" cy="521280"/>
          </a:xfrm>
          <a:prstGeom prst="rect">
            <a:avLst/>
          </a:prstGeom>
        </p:spPr>
        <p:txBody>
          <a:bodyPr lIns="0" rIns="0" tIns="0" bIns="0"/>
          <a:p>
            <a:pPr algn="r"/>
            <a:fld id="{5B91547F-D260-4AA5-9F9F-837C3AFAB56C}" type="slidenum">
              <a:rPr b="0" lang="en-US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&lt;number&gt;</a:t>
            </a:fld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Picture 6" descr=""/>
          <p:cNvPicPr/>
          <p:nvPr/>
        </p:nvPicPr>
        <p:blipFill>
          <a:blip r:embed="rId2"/>
          <a:stretch/>
        </p:blipFill>
        <p:spPr>
          <a:xfrm>
            <a:off x="9404280" y="83880"/>
            <a:ext cx="596160" cy="806040"/>
          </a:xfrm>
          <a:prstGeom prst="rect">
            <a:avLst/>
          </a:prstGeom>
          <a:ln>
            <a:noFill/>
          </a:ln>
        </p:spPr>
      </p:pic>
      <p:sp>
        <p:nvSpPr>
          <p:cNvPr id="83" name="PlaceHolder 1"/>
          <p:cNvSpPr>
            <a:spLocks noGrp="1"/>
          </p:cNvSpPr>
          <p:nvPr>
            <p:ph type="title"/>
          </p:nvPr>
        </p:nvSpPr>
        <p:spPr>
          <a:xfrm>
            <a:off x="504000" y="302760"/>
            <a:ext cx="9071640" cy="1259640"/>
          </a:xfrm>
          <a:prstGeom prst="rect">
            <a:avLst/>
          </a:prstGeom>
        </p:spPr>
        <p:txBody>
          <a:bodyPr anchor="ctr"/>
          <a:p>
            <a:pPr algn="ctr">
              <a:lnSpc>
                <a:spcPct val="100000"/>
              </a:lnSpc>
            </a:pPr>
            <a:r>
              <a:rPr b="0" lang="en-US" sz="4400" spc="-1" strike="noStrike">
                <a:solidFill>
                  <a:srgbClr val="0033cc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title text formatClick to edit Master title style</a:t>
            </a:r>
            <a:endParaRPr b="0" lang="en-US" sz="219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84" name="PlaceHolder 2"/>
          <p:cNvSpPr>
            <a:spLocks noGrp="1"/>
          </p:cNvSpPr>
          <p:nvPr>
            <p:ph type="body"/>
          </p:nvPr>
        </p:nvSpPr>
        <p:spPr>
          <a:xfrm>
            <a:off x="504000" y="1764000"/>
            <a:ext cx="9071640" cy="4988880"/>
          </a:xfrm>
          <a:prstGeom prst="rect">
            <a:avLst/>
          </a:prstGeom>
        </p:spPr>
        <p:txBody>
          <a:bodyPr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outline text format</a:t>
            </a:r>
            <a:endParaRPr b="0" lang="en-US" sz="353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864000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Second Outline Level</a:t>
            </a:r>
            <a:endParaRPr b="0" lang="en-US" sz="265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2" marL="1296000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Third Outline Level</a:t>
            </a:r>
            <a:endParaRPr b="0" lang="en-US" sz="221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3" marL="1728000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Fourth Outline Level</a:t>
            </a:r>
            <a:endParaRPr b="0" lang="en-US" sz="221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4" marL="2160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Fifth Outline Level</a:t>
            </a:r>
            <a:endParaRPr b="0" lang="en-US" sz="221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5" marL="2592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Sixth Outline Level</a:t>
            </a:r>
            <a:endParaRPr b="0" lang="en-US" sz="221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6" marL="3024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Seventh Outline LevelClick to edit Master text styles</a:t>
            </a:r>
            <a:endParaRPr b="0" lang="en-US" sz="221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7" marL="345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Second level</a:t>
            </a:r>
            <a:endParaRPr b="0" lang="en-US" sz="221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8" marL="3888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Third level</a:t>
            </a:r>
            <a:endParaRPr b="0" lang="en-US" sz="221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9" marL="4320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Fourth level</a:t>
            </a:r>
            <a:endParaRPr b="0" lang="en-US" sz="353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9" marL="4320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Fifth level</a:t>
            </a:r>
            <a:endParaRPr b="0" lang="en-US" sz="353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5" name="PlaceHolder 3"/>
          <p:cNvSpPr>
            <a:spLocks noGrp="1"/>
          </p:cNvSpPr>
          <p:nvPr>
            <p:ph type="dt"/>
          </p:nvPr>
        </p:nvSpPr>
        <p:spPr>
          <a:xfrm>
            <a:off x="0" y="0"/>
            <a:ext cx="360" cy="360"/>
          </a:xfrm>
          <a:prstGeom prst="rect">
            <a:avLst/>
          </a:prstGeom>
        </p:spPr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3/15/18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86" name="PlaceHolder 4"/>
          <p:cNvSpPr>
            <a:spLocks noGrp="1"/>
          </p:cNvSpPr>
          <p:nvPr>
            <p:ph type="ftr"/>
          </p:nvPr>
        </p:nvSpPr>
        <p:spPr>
          <a:xfrm>
            <a:off x="0" y="0"/>
            <a:ext cx="360" cy="360"/>
          </a:xfrm>
          <a:prstGeom prst="rect">
            <a:avLst/>
          </a:prstGeom>
        </p:spPr>
        <p:txBody>
          <a:bodyPr lIns="90000" rIns="90000" tIns="45000" bIns="45000"/>
          <a:p>
            <a:endParaRPr b="0" lang="en-US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87" name="PlaceHolder 5"/>
          <p:cNvSpPr>
            <a:spLocks noGrp="1"/>
          </p:cNvSpPr>
          <p:nvPr>
            <p:ph type="sldNum"/>
          </p:nvPr>
        </p:nvSpPr>
        <p:spPr>
          <a:xfrm>
            <a:off x="0" y="0"/>
            <a:ext cx="360" cy="360"/>
          </a:xfrm>
          <a:prstGeom prst="rect">
            <a:avLst/>
          </a:prstGeom>
        </p:spPr>
        <p:txBody>
          <a:bodyPr lIns="90000" rIns="90000" tIns="45000" bIns="45000"/>
          <a:p>
            <a:pPr>
              <a:lnSpc>
                <a:spcPct val="100000"/>
              </a:lnSpc>
            </a:pPr>
            <a:fld id="{F73038C0-40CD-4C9F-884A-4D5ED300290E}" type="slidenum"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&lt;number&gt;</a:t>
            </a:fld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PlaceHolder 1"/>
          <p:cNvSpPr>
            <a:spLocks noGrp="1"/>
          </p:cNvSpPr>
          <p:nvPr>
            <p:ph type="title"/>
          </p:nvPr>
        </p:nvSpPr>
        <p:spPr>
          <a:xfrm>
            <a:off x="-35280" y="48600"/>
            <a:ext cx="9071640" cy="84168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b="0" lang="en-US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Click to edit the title text format</a:t>
            </a:r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23" name="PlaceHolder 2"/>
          <p:cNvSpPr>
            <a:spLocks noGrp="1"/>
          </p:cNvSpPr>
          <p:nvPr>
            <p:ph type="body"/>
          </p:nvPr>
        </p:nvSpPr>
        <p:spPr>
          <a:xfrm>
            <a:off x="503280" y="1768320"/>
            <a:ext cx="9071640" cy="4384800"/>
          </a:xfrm>
          <a:prstGeom prst="rect">
            <a:avLst/>
          </a:prstGeom>
        </p:spPr>
        <p:txBody>
          <a:bodyPr lIns="0" rIns="0" tIns="0" bIns="0"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Click to edit the outline text format</a:t>
            </a:r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  <a:p>
            <a:pPr lvl="1" marL="864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Second Outline Level</a:t>
            </a:r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  <a:p>
            <a:pPr lvl="2" marL="1296000" indent="-288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Third Outline Level</a:t>
            </a:r>
            <a:endParaRPr b="0" lang="en-US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  <a:p>
            <a:pPr lvl="3" marL="1728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Fourth Outline Level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  <a:p>
            <a:pPr lvl="4" marL="2160000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Fifth Outline Level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  <a:p>
            <a:pPr lvl="5" marL="2592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Sixth Outline Level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  <a:p>
            <a:pPr lvl="6" marL="3024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Seventh Outline Level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24" name="PlaceHolder 3"/>
          <p:cNvSpPr>
            <a:spLocks noGrp="1"/>
          </p:cNvSpPr>
          <p:nvPr>
            <p:ph type="dt"/>
          </p:nvPr>
        </p:nvSpPr>
        <p:spPr>
          <a:xfrm>
            <a:off x="503280" y="6886440"/>
            <a:ext cx="2348280" cy="521280"/>
          </a:xfrm>
          <a:prstGeom prst="rect">
            <a:avLst/>
          </a:prstGeom>
        </p:spPr>
        <p:txBody>
          <a:bodyPr lIns="0" rIns="0" tIns="0" bIns="0"/>
          <a:p>
            <a:r>
              <a:rPr b="0" lang="en-US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&lt;date/time&gt;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25" name="PlaceHolder 4"/>
          <p:cNvSpPr>
            <a:spLocks noGrp="1"/>
          </p:cNvSpPr>
          <p:nvPr>
            <p:ph type="ftr"/>
          </p:nvPr>
        </p:nvSpPr>
        <p:spPr>
          <a:xfrm>
            <a:off x="3446640" y="6886440"/>
            <a:ext cx="3195000" cy="521280"/>
          </a:xfrm>
          <a:prstGeom prst="rect">
            <a:avLst/>
          </a:prstGeom>
        </p:spPr>
        <p:txBody>
          <a:bodyPr lIns="0" rIns="0" tIns="0" bIns="0"/>
          <a:p>
            <a:pPr algn="ctr"/>
            <a:r>
              <a:rPr b="0" lang="en-US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&lt;footer&gt;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26" name="PlaceHolder 5"/>
          <p:cNvSpPr>
            <a:spLocks noGrp="1"/>
          </p:cNvSpPr>
          <p:nvPr>
            <p:ph type="sldNum"/>
          </p:nvPr>
        </p:nvSpPr>
        <p:spPr>
          <a:xfrm>
            <a:off x="7226640" y="6886440"/>
            <a:ext cx="2348280" cy="521280"/>
          </a:xfrm>
          <a:prstGeom prst="rect">
            <a:avLst/>
          </a:prstGeom>
        </p:spPr>
        <p:txBody>
          <a:bodyPr lIns="0" rIns="0" tIns="0" bIns="0"/>
          <a:p>
            <a:pPr algn="r"/>
            <a:fld id="{8D3D3C3D-E00E-4224-9226-444F1CAC73C0}" type="slidenum">
              <a:rPr b="0" lang="en-US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&lt;number&gt;</a:t>
            </a:fld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27" name="TextShape 6"/>
          <p:cNvSpPr txBox="1"/>
          <p:nvPr/>
        </p:nvSpPr>
        <p:spPr>
          <a:xfrm>
            <a:off x="7658640" y="7282800"/>
            <a:ext cx="2373840" cy="4280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algn="r"/>
            <a:fld id="{A86D07C5-558E-4CC6-972A-D48200ED9B16}" type="slidenum">
              <a:rPr b="1" i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&lt;number&gt;</a:t>
            </a:fld>
            <a:endParaRPr b="0" lang="en-US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28" name="TextShape 7"/>
          <p:cNvSpPr txBox="1"/>
          <p:nvPr/>
        </p:nvSpPr>
        <p:spPr>
          <a:xfrm>
            <a:off x="0" y="7247160"/>
            <a:ext cx="6860160" cy="3448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i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Christine Nattrass (UTK), SCUWP, January 16, 2011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9" name="CustomShape 8"/>
          <p:cNvSpPr/>
          <p:nvPr/>
        </p:nvSpPr>
        <p:spPr>
          <a:xfrm>
            <a:off x="360" y="7127280"/>
            <a:ext cx="5488200" cy="137160"/>
          </a:xfrm>
          <a:prstGeom prst="rect">
            <a:avLst/>
          </a:prstGeom>
          <a:solidFill>
            <a:srgbClr val="000000"/>
          </a:solidFill>
          <a:ln>
            <a:solidFill>
              <a:srgbClr val="80808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30" name="Line 9"/>
          <p:cNvSpPr/>
          <p:nvPr/>
        </p:nvSpPr>
        <p:spPr>
          <a:xfrm>
            <a:off x="360" y="7186680"/>
            <a:ext cx="5488200" cy="0"/>
          </a:xfrm>
          <a:prstGeom prst="line">
            <a:avLst/>
          </a:prstGeom>
          <a:ln w="45720">
            <a:solidFill>
              <a:srgbClr val="33cc66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31" name="CustomShape 10"/>
          <p:cNvSpPr/>
          <p:nvPr/>
        </p:nvSpPr>
        <p:spPr>
          <a:xfrm>
            <a:off x="720" y="757080"/>
            <a:ext cx="9604440" cy="137160"/>
          </a:xfrm>
          <a:prstGeom prst="rect">
            <a:avLst/>
          </a:prstGeom>
          <a:solidFill>
            <a:srgbClr val="000000"/>
          </a:solidFill>
          <a:ln>
            <a:solidFill>
              <a:srgbClr val="80808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32" name="Line 11"/>
          <p:cNvSpPr/>
          <p:nvPr/>
        </p:nvSpPr>
        <p:spPr>
          <a:xfrm>
            <a:off x="720" y="816480"/>
            <a:ext cx="9604440" cy="0"/>
          </a:xfrm>
          <a:prstGeom prst="line">
            <a:avLst/>
          </a:prstGeom>
          <a:ln w="45720">
            <a:solidFill>
              <a:srgbClr val="99ccff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slideLayout" Target="../slideLayouts/slideLayout14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38.jpeg"/><Relationship Id="rId2" Type="http://schemas.openxmlformats.org/officeDocument/2006/relationships/slideLayout" Target="../slideLayouts/slideLayout1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39.png"/><Relationship Id="rId2" Type="http://schemas.openxmlformats.org/officeDocument/2006/relationships/slideLayout" Target="../slideLayouts/slideLayout5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40.jpeg"/><Relationship Id="rId2" Type="http://schemas.openxmlformats.org/officeDocument/2006/relationships/slideLayout" Target="../slideLayouts/slideLayout5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package" Target="../embeddings/oleObject1.xlsx"/><Relationship Id="rId2" Type="http://schemas.openxmlformats.org/officeDocument/2006/relationships/image" Target="../media/image41.bmp"/><Relationship Id="rId3" Type="http://schemas.openxmlformats.org/officeDocument/2006/relationships/image" Target="../media/image42.png"/><Relationship Id="rId4" Type="http://schemas.openxmlformats.org/officeDocument/2006/relationships/slideLayout" Target="../slideLayouts/slideLayout5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43.png"/><Relationship Id="rId2" Type="http://schemas.openxmlformats.org/officeDocument/2006/relationships/image" Target="../media/image44.png"/><Relationship Id="rId3" Type="http://schemas.openxmlformats.org/officeDocument/2006/relationships/slideLayout" Target="../slideLayouts/slideLayout5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45.png"/><Relationship Id="rId2" Type="http://schemas.openxmlformats.org/officeDocument/2006/relationships/slideLayout" Target="../slideLayouts/slideLayout5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46.png"/><Relationship Id="rId2" Type="http://schemas.openxmlformats.org/officeDocument/2006/relationships/image" Target="../media/image47.jpeg"/><Relationship Id="rId3" Type="http://schemas.openxmlformats.org/officeDocument/2006/relationships/slideLayout" Target="../slideLayouts/slideLayout1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image" Target="../media/image12.png"/><Relationship Id="rId3" Type="http://schemas.openxmlformats.org/officeDocument/2006/relationships/image" Target="../media/image13.png"/><Relationship Id="rId4" Type="http://schemas.openxmlformats.org/officeDocument/2006/relationships/slideLayout" Target="../slideLayouts/slideLayout15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48.png"/><Relationship Id="rId2" Type="http://schemas.openxmlformats.org/officeDocument/2006/relationships/image" Target="../media/image49.png"/><Relationship Id="rId3" Type="http://schemas.openxmlformats.org/officeDocument/2006/relationships/image" Target="../media/image50.png"/><Relationship Id="rId4" Type="http://schemas.openxmlformats.org/officeDocument/2006/relationships/slideLayout" Target="../slideLayouts/slideLayout5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51.png"/><Relationship Id="rId2" Type="http://schemas.openxmlformats.org/officeDocument/2006/relationships/image" Target="../media/image52.png"/><Relationship Id="rId3" Type="http://schemas.openxmlformats.org/officeDocument/2006/relationships/image" Target="../media/image53.png"/><Relationship Id="rId4" Type="http://schemas.openxmlformats.org/officeDocument/2006/relationships/slideLayout" Target="../slideLayouts/slideLayout5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54.png"/><Relationship Id="rId2" Type="http://schemas.openxmlformats.org/officeDocument/2006/relationships/image" Target="../media/image55.png"/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5" Type="http://schemas.openxmlformats.org/officeDocument/2006/relationships/slideLayout" Target="../slideLayouts/slideLayout3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58.png"/><Relationship Id="rId2" Type="http://schemas.openxmlformats.org/officeDocument/2006/relationships/image" Target="../media/image59.png"/><Relationship Id="rId3" Type="http://schemas.openxmlformats.org/officeDocument/2006/relationships/image" Target="../media/image60.png"/><Relationship Id="rId4" Type="http://schemas.openxmlformats.org/officeDocument/2006/relationships/hyperlink" Target="http://arxiv.org/abs/arXiv:1011.6182" TargetMode="External"/><Relationship Id="rId5" Type="http://schemas.openxmlformats.org/officeDocument/2006/relationships/image" Target="../media/image61.png"/><Relationship Id="rId6" Type="http://schemas.openxmlformats.org/officeDocument/2006/relationships/slideLayout" Target="../slideLayouts/slideLayout3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62.png"/><Relationship Id="rId2" Type="http://schemas.openxmlformats.org/officeDocument/2006/relationships/image" Target="../media/image63.png"/><Relationship Id="rId3" Type="http://schemas.openxmlformats.org/officeDocument/2006/relationships/image" Target="../media/image64.png"/><Relationship Id="rId4" Type="http://schemas.openxmlformats.org/officeDocument/2006/relationships/slideLayout" Target="../slideLayouts/slideLayout3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65.jpeg"/><Relationship Id="rId2" Type="http://schemas.openxmlformats.org/officeDocument/2006/relationships/image" Target="../media/image66.jpeg"/><Relationship Id="rId3" Type="http://schemas.openxmlformats.org/officeDocument/2006/relationships/image" Target="../media/image67.jpeg"/><Relationship Id="rId4" Type="http://schemas.openxmlformats.org/officeDocument/2006/relationships/image" Target="../media/image68.jpeg"/><Relationship Id="rId5" Type="http://schemas.openxmlformats.org/officeDocument/2006/relationships/slideLayout" Target="../slideLayouts/slideLayout3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69.jpeg"/><Relationship Id="rId2" Type="http://schemas.openxmlformats.org/officeDocument/2006/relationships/slideLayout" Target="../slideLayouts/slideLayout13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image" Target="../media/image70.jpeg"/><Relationship Id="rId2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14.png"/><Relationship Id="rId2" Type="http://schemas.openxmlformats.org/officeDocument/2006/relationships/slideLayout" Target="../slideLayouts/slideLayout5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image" Target="../media/image71.jpeg"/><Relationship Id="rId2" Type="http://schemas.openxmlformats.org/officeDocument/2006/relationships/slideLayout" Target="../slideLayouts/slideLayout13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image" Target="../media/image72.jpeg"/><Relationship Id="rId2" Type="http://schemas.openxmlformats.org/officeDocument/2006/relationships/slideLayout" Target="../slideLayouts/slideLayout13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image" Target="../media/image73.jpeg"/><Relationship Id="rId2" Type="http://schemas.openxmlformats.org/officeDocument/2006/relationships/slideLayout" Target="../slideLayouts/slideLayout13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image" Target="../media/image74.jpeg"/><Relationship Id="rId2" Type="http://schemas.openxmlformats.org/officeDocument/2006/relationships/slideLayout" Target="../slideLayouts/slideLayout13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image" Target="../media/image75.jpeg"/><Relationship Id="rId2" Type="http://schemas.openxmlformats.org/officeDocument/2006/relationships/slideLayout" Target="../slideLayouts/slideLayout13.xml"/>
</Relationships>
</file>

<file path=ppt/slides/_rels/slide35.xml.rels><?xml version="1.0" encoding="UTF-8"?>
<Relationships xmlns="http://schemas.openxmlformats.org/package/2006/relationships"><Relationship Id="rId1" Type="http://schemas.openxmlformats.org/officeDocument/2006/relationships/image" Target="../media/image76.jpeg"/><Relationship Id="rId2" Type="http://schemas.openxmlformats.org/officeDocument/2006/relationships/slideLayout" Target="../slideLayouts/slideLayout13.xml"/>
</Relationships>
</file>

<file path=ppt/slides/_rels/slide36.xml.rels><?xml version="1.0" encoding="UTF-8"?>
<Relationships xmlns="http://schemas.openxmlformats.org/package/2006/relationships"><Relationship Id="rId1" Type="http://schemas.openxmlformats.org/officeDocument/2006/relationships/image" Target="../media/image77.jpeg"/><Relationship Id="rId2" Type="http://schemas.openxmlformats.org/officeDocument/2006/relationships/slideLayout" Target="../slideLayouts/slideLayout13.xml"/>
</Relationships>
</file>

<file path=ppt/slides/_rels/slide37.xml.rels><?xml version="1.0" encoding="UTF-8"?>
<Relationships xmlns="http://schemas.openxmlformats.org/package/2006/relationships"><Relationship Id="rId1" Type="http://schemas.openxmlformats.org/officeDocument/2006/relationships/image" Target="../media/image78.jpeg"/><Relationship Id="rId2" Type="http://schemas.openxmlformats.org/officeDocument/2006/relationships/slideLayout" Target="../slideLayouts/slideLayout13.xml"/>
</Relationships>
</file>

<file path=ppt/slides/_rels/slide38.xml.rels><?xml version="1.0" encoding="UTF-8"?>
<Relationships xmlns="http://schemas.openxmlformats.org/package/2006/relationships"><Relationship Id="rId1" Type="http://schemas.openxmlformats.org/officeDocument/2006/relationships/image" Target="../media/image79.jpeg"/><Relationship Id="rId2" Type="http://schemas.openxmlformats.org/officeDocument/2006/relationships/image" Target="../media/image80.jpeg"/><Relationship Id="rId3" Type="http://schemas.openxmlformats.org/officeDocument/2006/relationships/slideLayout" Target="../slideLayouts/slideLayout13.xml"/>
</Relationships>
</file>

<file path=ppt/slides/_rels/slide39.xml.rels><?xml version="1.0" encoding="UTF-8"?>
<Relationships xmlns="http://schemas.openxmlformats.org/package/2006/relationships"><Relationship Id="rId1" Type="http://schemas.openxmlformats.org/officeDocument/2006/relationships/image" Target="../media/image81.jpeg"/><Relationship Id="rId2" Type="http://schemas.openxmlformats.org/officeDocument/2006/relationships/slideLayout" Target="../slideLayouts/slideLayout1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15.png"/><Relationship Id="rId2" Type="http://schemas.openxmlformats.org/officeDocument/2006/relationships/image" Target="../media/image16.emf"/><Relationship Id="rId3" Type="http://schemas.openxmlformats.org/officeDocument/2006/relationships/image" Target="../media/image17.emf"/><Relationship Id="rId4" Type="http://schemas.openxmlformats.org/officeDocument/2006/relationships/slideLayout" Target="../slideLayouts/slideLayout5.xml"/>
</Relationships>
</file>

<file path=ppt/slides/_rels/slide40.xml.rels><?xml version="1.0" encoding="UTF-8"?>
<Relationships xmlns="http://schemas.openxmlformats.org/package/2006/relationships"><Relationship Id="rId1" Type="http://schemas.openxmlformats.org/officeDocument/2006/relationships/image" Target="../media/image82.jpeg"/><Relationship Id="rId2" Type="http://schemas.openxmlformats.org/officeDocument/2006/relationships/slideLayout" Target="../slideLayouts/slideLayout13.xml"/>
</Relationships>
</file>

<file path=ppt/slides/_rels/slide41.xml.rels><?xml version="1.0" encoding="UTF-8"?>
<Relationships xmlns="http://schemas.openxmlformats.org/package/2006/relationships"><Relationship Id="rId1" Type="http://schemas.openxmlformats.org/officeDocument/2006/relationships/image" Target="../media/image83.jpeg"/><Relationship Id="rId2" Type="http://schemas.openxmlformats.org/officeDocument/2006/relationships/slideLayout" Target="../slideLayouts/slideLayout13.xml"/>
</Relationships>
</file>

<file path=ppt/slides/_rels/slide42.xml.rels><?xml version="1.0" encoding="UTF-8"?>
<Relationships xmlns="http://schemas.openxmlformats.org/package/2006/relationships"><Relationship Id="rId1" Type="http://schemas.openxmlformats.org/officeDocument/2006/relationships/image" Target="../media/image84.jpeg"/><Relationship Id="rId2" Type="http://schemas.openxmlformats.org/officeDocument/2006/relationships/slideLayout" Target="../slideLayouts/slideLayout13.xml"/>
</Relationships>
</file>

<file path=ppt/slides/_rels/slide43.xml.rels><?xml version="1.0" encoding="UTF-8"?>
<Relationships xmlns="http://schemas.openxmlformats.org/package/2006/relationships"><Relationship Id="rId1" Type="http://schemas.openxmlformats.org/officeDocument/2006/relationships/hyperlink" Target="http://blogs.uslhc.us/" TargetMode="External"/><Relationship Id="rId2" Type="http://schemas.openxmlformats.org/officeDocument/2006/relationships/hyperlink" Target="http://www.facebook.com/uslhc" TargetMode="External"/><Relationship Id="rId3" Type="http://schemas.openxmlformats.org/officeDocument/2006/relationships/hyperlink" Target="http://www.star.bnl.gov/" TargetMode="External"/><Relationship Id="rId4" Type="http://schemas.openxmlformats.org/officeDocument/2006/relationships/hyperlink" Target="http://www.phenix.bnl.gov/" TargetMode="External"/><Relationship Id="rId5" Type="http://schemas.openxmlformats.org/officeDocument/2006/relationships/hyperlink" Target="http://aliceinfo.cern.ch/" TargetMode="External"/><Relationship Id="rId6" Type="http://schemas.openxmlformats.org/officeDocument/2006/relationships/hyperlink" Target="http://atlas.ch/" TargetMode="External"/><Relationship Id="rId7" Type="http://schemas.openxmlformats.org/officeDocument/2006/relationships/hyperlink" Target="http://cms.web.cern.ch/cms/" TargetMode="External"/><Relationship Id="rId8" Type="http://schemas.openxmlformats.org/officeDocument/2006/relationships/hyperlink" Target="http://lhcb-public.web.cern.ch/lhcb-public/" TargetMode="External"/><Relationship Id="rId9" Type="http://schemas.openxmlformats.org/officeDocument/2006/relationships/hyperlink" Target="http://totem.web.cern.ch/Totem/" TargetMode="External"/><Relationship Id="rId10" Type="http://schemas.openxmlformats.org/officeDocument/2006/relationships/hyperlink" Target="http://aliceinfo.cern.ch/Public/Welcome.html" TargetMode="External"/><Relationship Id="rId11" Type="http://schemas.openxmlformats.org/officeDocument/2006/relationships/hyperlink" Target="http://www.atlas.ch/multimedia/html-nc/animation-heavy-ion-event.html" TargetMode="External"/><Relationship Id="rId12" Type="http://schemas.openxmlformats.org/officeDocument/2006/relationships/hyperlink" Target="http://www.phenix.bnl.gov/headlines.html" TargetMode="External"/><Relationship Id="rId13" Type="http://schemas.openxmlformats.org/officeDocument/2006/relationships/hyperlink" Target="http://www.scientificamerican.com/article.cfm?id=the-first-few-microsecond-2006-05&amp;page=1" TargetMode="External"/><Relationship Id="rId14" Type="http://schemas.openxmlformats.org/officeDocument/2006/relationships/slideLayout" Target="../slideLayouts/slideLayout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8.png"/><Relationship Id="rId2" Type="http://schemas.openxmlformats.org/officeDocument/2006/relationships/slideLayout" Target="../slideLayouts/slideLayout5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9.png"/><Relationship Id="rId2" Type="http://schemas.openxmlformats.org/officeDocument/2006/relationships/image" Target="../media/image20.png"/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jpeg"/><Relationship Id="rId6" Type="http://schemas.openxmlformats.org/officeDocument/2006/relationships/image" Target="../media/image24.png"/><Relationship Id="rId7" Type="http://schemas.openxmlformats.org/officeDocument/2006/relationships/slideLayout" Target="../slideLayouts/slideLayout5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25.png"/><Relationship Id="rId2" Type="http://schemas.openxmlformats.org/officeDocument/2006/relationships/image" Target="../media/image26.png"/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6" Type="http://schemas.openxmlformats.org/officeDocument/2006/relationships/image" Target="../media/image30.jpeg"/><Relationship Id="rId7" Type="http://schemas.openxmlformats.org/officeDocument/2006/relationships/image" Target="../media/image31.jpeg"/><Relationship Id="rId8" Type="http://schemas.openxmlformats.org/officeDocument/2006/relationships/slideLayout" Target="../slideLayouts/slideLayout1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32.jpeg"/><Relationship Id="rId2" Type="http://schemas.openxmlformats.org/officeDocument/2006/relationships/image" Target="../media/image33.jpeg"/><Relationship Id="rId3" Type="http://schemas.openxmlformats.org/officeDocument/2006/relationships/image" Target="../media/image34.jpeg"/><Relationship Id="rId4" Type="http://schemas.openxmlformats.org/officeDocument/2006/relationships/image" Target="../media/image35.jpeg"/><Relationship Id="rId5" Type="http://schemas.openxmlformats.org/officeDocument/2006/relationships/image" Target="../media/image36.jpeg"/><Relationship Id="rId6" Type="http://schemas.openxmlformats.org/officeDocument/2006/relationships/slideLayout" Target="../slideLayouts/slideLayout1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37.jpeg"/><Relationship Id="rId2" Type="http://schemas.openxmlformats.org/officeDocument/2006/relationships/slideLayout" Target="../slideLayouts/slideLayout1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" descr=""/>
          <p:cNvPicPr/>
          <p:nvPr/>
        </p:nvPicPr>
        <p:blipFill>
          <a:blip r:embed="rId1"/>
          <a:srcRect l="0" t="3974" r="2985" b="0"/>
          <a:stretch/>
        </p:blipFill>
        <p:spPr>
          <a:xfrm>
            <a:off x="3544200" y="3034440"/>
            <a:ext cx="2972520" cy="2211840"/>
          </a:xfrm>
          <a:prstGeom prst="rect">
            <a:avLst/>
          </a:prstGeom>
          <a:ln>
            <a:noFill/>
          </a:ln>
        </p:spPr>
      </p:pic>
      <p:sp>
        <p:nvSpPr>
          <p:cNvPr id="168" name="TextShape 1"/>
          <p:cNvSpPr txBox="1"/>
          <p:nvPr/>
        </p:nvSpPr>
        <p:spPr>
          <a:xfrm>
            <a:off x="799920" y="1228320"/>
            <a:ext cx="8461080" cy="16419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i="1" lang="en-US" sz="5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The little bang: understanding the quark gluon plasma</a:t>
            </a:r>
            <a:r>
              <a:rPr b="1" i="1" lang="en-US" sz="6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endParaRPr b="0" lang="en-US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9" name="TextShape 2"/>
          <p:cNvSpPr txBox="1"/>
          <p:nvPr/>
        </p:nvSpPr>
        <p:spPr>
          <a:xfrm>
            <a:off x="2514960" y="5484240"/>
            <a:ext cx="5030640" cy="7952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i="1" lang="en-US" sz="2500" spc="-1" strike="noStrike">
                <a:solidFill>
                  <a:srgbClr val="00b8ff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Christine Nattrass</a:t>
            </a:r>
            <a:endParaRPr b="0" lang="en-US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/>
            <a:r>
              <a:rPr b="1" i="1" lang="en-US" sz="2500" spc="-1" strike="noStrike">
                <a:solidFill>
                  <a:srgbClr val="00b8ff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University of Tennessee at Knoxville</a:t>
            </a:r>
            <a:endParaRPr b="0" lang="en-US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" descr=""/>
          <p:cNvPicPr/>
          <p:nvPr/>
        </p:nvPicPr>
        <p:blipFill>
          <a:blip r:embed="rId1"/>
          <a:stretch/>
        </p:blipFill>
        <p:spPr>
          <a:xfrm>
            <a:off x="0" y="0"/>
            <a:ext cx="10079640" cy="7559280"/>
          </a:xfrm>
          <a:prstGeom prst="rect">
            <a:avLst/>
          </a:prstGeom>
          <a:ln>
            <a:noFill/>
          </a:ln>
        </p:spPr>
      </p:pic>
    </p:spTree>
  </p:cSld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TextShape 1"/>
          <p:cNvSpPr txBox="1"/>
          <p:nvPr/>
        </p:nvSpPr>
        <p:spPr>
          <a:xfrm>
            <a:off x="503640" y="64800"/>
            <a:ext cx="9071640" cy="6267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p+p collisions</a:t>
            </a:r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88" name="" descr=""/>
          <p:cNvPicPr/>
          <p:nvPr/>
        </p:nvPicPr>
        <p:blipFill>
          <a:blip r:embed="rId1"/>
          <a:stretch/>
        </p:blipFill>
        <p:spPr>
          <a:xfrm>
            <a:off x="1319400" y="1186920"/>
            <a:ext cx="7622280" cy="5712840"/>
          </a:xfrm>
          <a:prstGeom prst="rect">
            <a:avLst/>
          </a:prstGeom>
          <a:ln>
            <a:noFill/>
          </a:ln>
        </p:spPr>
      </p:pic>
    </p:spTree>
  </p:cSld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TextShape 1"/>
          <p:cNvSpPr txBox="1"/>
          <p:nvPr/>
        </p:nvSpPr>
        <p:spPr>
          <a:xfrm>
            <a:off x="529200" y="0"/>
            <a:ext cx="9071640" cy="9140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Pb+Pb collisions</a:t>
            </a:r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90" name="" descr=""/>
          <p:cNvPicPr/>
          <p:nvPr/>
        </p:nvPicPr>
        <p:blipFill>
          <a:blip r:embed="rId1"/>
          <a:stretch/>
        </p:blipFill>
        <p:spPr>
          <a:xfrm>
            <a:off x="-89280" y="1530000"/>
            <a:ext cx="10244520" cy="4597920"/>
          </a:xfrm>
          <a:prstGeom prst="rect">
            <a:avLst/>
          </a:prstGeom>
          <a:ln>
            <a:noFill/>
          </a:ln>
        </p:spPr>
      </p:pic>
    </p:spTree>
  </p:cSld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TextShape 1"/>
          <p:cNvSpPr txBox="1"/>
          <p:nvPr/>
        </p:nvSpPr>
        <p:spPr>
          <a:xfrm>
            <a:off x="-35640" y="93960"/>
            <a:ext cx="9071640" cy="7516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The ALICE Collaboration</a:t>
            </a:r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graphicFrame>
        <p:nvGraphicFramePr>
          <p:cNvPr id="292" name="Object 2"/>
          <p:cNvGraphicFramePr/>
          <p:nvPr/>
        </p:nvGraphicFramePr>
        <p:xfrm>
          <a:off x="5655960" y="1669680"/>
          <a:ext cx="4423680" cy="4056480"/>
        </p:xfrm>
        <a:graphic>
          <a:graphicData uri="http://schemas.openxmlformats.org/presentationml/2006/ole">
            <p:oleObj progId="Excel.Sheet.12" r:id="rId1" spid="">
              <p:embed/>
              <p:pic>
                <p:nvPicPr>
                  <p:cNvPr id="293" name="Object 2" descr=""/>
                  <p:cNvPicPr/>
                  <p:nvPr/>
                </p:nvPicPr>
                <p:blipFill>
                  <a:blip r:embed="rId2"/>
                  <a:stretch/>
                </p:blipFill>
                <p:spPr>
                  <a:xfrm>
                    <a:off x="5655960" y="1669680"/>
                    <a:ext cx="4423680" cy="4056480"/>
                  </a:xfrm>
                  <a:prstGeom prst="rect">
                    <a:avLst/>
                  </a:prstGeom>
                  <a:ln>
                    <a:noFill/>
                  </a:ln>
                </p:spPr>
              </p:pic>
            </p:oleObj>
          </a:graphicData>
        </a:graphic>
      </p:graphicFrame>
      <p:pic>
        <p:nvPicPr>
          <p:cNvPr id="294" name="" descr=""/>
          <p:cNvPicPr/>
          <p:nvPr/>
        </p:nvPicPr>
        <p:blipFill>
          <a:blip r:embed="rId3"/>
          <a:stretch/>
        </p:blipFill>
        <p:spPr>
          <a:xfrm>
            <a:off x="12240" y="3950640"/>
            <a:ext cx="5669280" cy="3136320"/>
          </a:xfrm>
          <a:prstGeom prst="rect">
            <a:avLst/>
          </a:prstGeom>
          <a:ln>
            <a:noFill/>
          </a:ln>
        </p:spPr>
      </p:pic>
      <p:graphicFrame>
        <p:nvGraphicFramePr>
          <p:cNvPr id="295" name="Table 3"/>
          <p:cNvGraphicFramePr/>
          <p:nvPr/>
        </p:nvGraphicFramePr>
        <p:xfrm>
          <a:off x="-383040" y="1186560"/>
          <a:ext cx="5138280" cy="2466360"/>
        </p:xfrm>
        <a:graphic>
          <a:graphicData uri="http://schemas.openxmlformats.org/drawingml/2006/table">
            <a:tbl>
              <a:tblPr/>
              <a:tblGrid>
                <a:gridCol w="2568600"/>
                <a:gridCol w="2570040"/>
              </a:tblGrid>
              <a:tr h="1005480">
                <a:tc>
                  <a:txBody>
                    <a:bodyPr lIns="36000" rIns="36000" tIns="36000" bIns="36000"/>
                    <a:p>
                      <a:pPr algn="r"/>
                      <a:r>
                        <a:rPr b="0" lang="en-US" sz="22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~1000  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36000" marR="36000">
                    <a:solidFill>
                      <a:srgbClr val="ffffff"/>
                    </a:solidFill>
                  </a:tcPr>
                </a:tc>
                <a:tc>
                  <a:txBody>
                    <a:bodyPr lIns="36000" rIns="36000" tIns="36000" bIns="36000"/>
                    <a:p>
                      <a:r>
                        <a:rPr b="0" lang="en-US" sz="22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Members</a:t>
                      </a:r>
                      <a:r>
                        <a:rPr b="0" lang="en-US" sz="22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
</a:t>
                      </a:r>
                      <a:r>
                        <a:rPr b="0" lang="en-US" sz="22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63% from CERN member states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36000" marR="36000">
                    <a:solidFill>
                      <a:srgbClr val="ffffff"/>
                    </a:solidFill>
                  </a:tcPr>
                </a:tc>
              </a:tr>
              <a:tr h="383400">
                <a:tc>
                  <a:txBody>
                    <a:bodyPr lIns="36000" rIns="36000" tIns="36000" bIns="36000"/>
                    <a:p>
                      <a:pPr algn="r"/>
                      <a:r>
                        <a:rPr b="0" lang="en-US" sz="22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~30  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36000" marR="36000">
                    <a:solidFill>
                      <a:srgbClr val="ffffff"/>
                    </a:solidFill>
                  </a:tcPr>
                </a:tc>
                <a:tc>
                  <a:txBody>
                    <a:bodyPr lIns="36000" rIns="36000" tIns="36000" bIns="36000"/>
                    <a:p>
                      <a:r>
                        <a:rPr b="0" lang="en-US" sz="22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Countries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36000" marR="36000">
                    <a:solidFill>
                      <a:srgbClr val="ffffff"/>
                    </a:solidFill>
                  </a:tcPr>
                </a:tc>
              </a:tr>
              <a:tr h="383400">
                <a:tc>
                  <a:txBody>
                    <a:bodyPr lIns="36000" rIns="36000" tIns="36000" bIns="36000"/>
                    <a:p>
                      <a:pPr algn="r"/>
                      <a:r>
                        <a:rPr b="0" lang="en-US" sz="22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~100  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36000" marR="36000">
                    <a:solidFill>
                      <a:srgbClr val="ffffff"/>
                    </a:solidFill>
                  </a:tcPr>
                </a:tc>
                <a:tc>
                  <a:txBody>
                    <a:bodyPr lIns="36000" rIns="36000" tIns="36000" bIns="36000"/>
                    <a:p>
                      <a:r>
                        <a:rPr b="0" lang="en-US" sz="22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Institutes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36000" marR="36000">
                    <a:solidFill>
                      <a:srgbClr val="ffffff"/>
                    </a:solidFill>
                  </a:tcPr>
                </a:tc>
              </a:tr>
              <a:tr h="694440">
                <a:tc>
                  <a:txBody>
                    <a:bodyPr lIns="36000" rIns="36000" tIns="36000" bIns="36000"/>
                    <a:p>
                      <a:pPr algn="r"/>
                      <a:r>
                        <a:rPr b="0" lang="en-US" sz="22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~$150 million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36000" marR="36000">
                    <a:solidFill>
                      <a:srgbClr val="ffffff"/>
                    </a:solidFill>
                  </a:tcPr>
                </a:tc>
                <a:tc>
                  <a:txBody>
                    <a:bodyPr lIns="36000" rIns="36000" tIns="36000" bIns="36000"/>
                    <a:p>
                      <a:r>
                        <a:rPr b="0" lang="en-US" sz="22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 </a:t>
                      </a:r>
                      <a:r>
                        <a:rPr b="0" lang="en-US" sz="22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Capital cost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r>
                        <a:rPr b="0" lang="en-US" sz="22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(+magnet)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36000" marR="36000"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</p:cSld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TextShape 1"/>
          <p:cNvSpPr txBox="1"/>
          <p:nvPr/>
        </p:nvSpPr>
        <p:spPr>
          <a:xfrm>
            <a:off x="504000" y="-43200"/>
            <a:ext cx="9071640" cy="6267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Scales</a:t>
            </a:r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7" name="TextShape 2"/>
          <p:cNvSpPr txBox="1"/>
          <p:nvPr/>
        </p:nvSpPr>
        <p:spPr>
          <a:xfrm>
            <a:off x="274320" y="185040"/>
            <a:ext cx="9805680" cy="68558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Time: ~10</a:t>
            </a:r>
            <a:r>
              <a:rPr b="0" lang="en-US" sz="3200" spc="-1" strike="noStrike" baseline="10100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-23</a:t>
            </a: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seconds</a:t>
            </a:r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864000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 minute for us ~ 1,000,000 lifetimes of the universe for QGP</a:t>
            </a:r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Energy: 1 TeV ~ 10 trillionths (10</a:t>
            </a:r>
            <a:r>
              <a:rPr b="0" lang="en-US" sz="3200" spc="-1" strike="noStrike" baseline="10100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-11</a:t>
            </a: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) of a Calorie</a:t>
            </a:r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864000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About the amount of energy if two </a:t>
            </a:r>
            <a:r>
              <a:rPr b="0" lang="en-US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mosquitoes</a:t>
            </a:r>
            <a:r>
              <a:rPr b="0" lang="en-US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collide</a:t>
            </a:r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864000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About 1 trillionth of a candy bar</a:t>
            </a:r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Energy density: ~6-8 GeV/fm</a:t>
            </a:r>
            <a:r>
              <a:rPr b="0" lang="en-US" sz="3200" spc="-1" strike="noStrike" baseline="10100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3</a:t>
            </a:r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864000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10</a:t>
            </a:r>
            <a:r>
              <a:rPr b="0" lang="en-US" sz="2800" spc="-1" strike="noStrike" baseline="10100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35</a:t>
            </a:r>
            <a:r>
              <a:rPr b="0" lang="en-US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times that of a candy bar (~trillion trillion trillion candy bars)</a:t>
            </a:r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864000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About the energy density if you packed the energy that could be released from a million kg of fuel for a nuclear power plant into a cube with each side the width of a hair</a:t>
            </a:r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Temperature: ~1.5 billion Kelvin</a:t>
            </a:r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864000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 million times hotter than the core of the sun</a:t>
            </a:r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79" dur="indefinite" restart="never" nodeType="tmRoot">
          <p:childTnLst>
            <p:seq>
              <p:cTn id="80" nodeType="mainSeq">
                <p:childTnLst>
                  <p:par>
                    <p:cTn id="81" fill="freeze">
                      <p:stCondLst>
                        <p:cond delay="indefinite"/>
                      </p:stCondLst>
                      <p:childTnLst>
                        <p:par>
                          <p:cTn id="82" fill="freeze">
                            <p:stCondLst>
                              <p:cond delay="0"/>
                            </p:stCondLst>
                            <p:childTnLst>
                              <p:par>
                                <p:cTn id="8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>
                                            <p:txEl>
                                              <p:pRg st="1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>
                                            <p:txEl>
                                              <p:pRg st="22" end="8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freeze">
                      <p:stCondLst>
                        <p:cond delay="indefinite"/>
                      </p:stCondLst>
                      <p:childTnLst>
                        <p:par>
                          <p:cTn id="88" fill="freeze">
                            <p:stCondLst>
                              <p:cond delay="0"/>
                            </p:stCondLst>
                            <p:childTnLst>
                              <p:par>
                                <p:cTn id="8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>
                                            <p:txEl>
                                              <p:pRg st="84" end="13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>
                                            <p:txEl>
                                              <p:pRg st="136" end="18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>
                                            <p:txEl>
                                              <p:pRg st="189" end="22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freeze">
                      <p:stCondLst>
                        <p:cond delay="indefinite"/>
                      </p:stCondLst>
                      <p:childTnLst>
                        <p:par>
                          <p:cTn id="96" fill="freeze">
                            <p:stCondLst>
                              <p:cond delay="0"/>
                            </p:stCondLst>
                            <p:childTnLst>
                              <p:par>
                                <p:cTn id="9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>
                                            <p:txEl>
                                              <p:pRg st="223" end="25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>
                                            <p:txEl>
                                              <p:pRg st="252" end="32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>
                                            <p:txEl>
                                              <p:pRg st="324" end="49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freeze">
                      <p:stCondLst>
                        <p:cond delay="indefinite"/>
                      </p:stCondLst>
                      <p:childTnLst>
                        <p:par>
                          <p:cTn id="104" fill="freeze">
                            <p:stCondLst>
                              <p:cond delay="0"/>
                            </p:stCondLst>
                            <p:childTnLst>
                              <p:par>
                                <p:cTn id="10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>
                                            <p:txEl>
                                              <p:pRg st="496" end="52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>
                                            <p:txEl>
                                              <p:pRg st="529" end="57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TextShape 1"/>
          <p:cNvSpPr txBox="1"/>
          <p:nvPr/>
        </p:nvSpPr>
        <p:spPr>
          <a:xfrm>
            <a:off x="504000" y="-43200"/>
            <a:ext cx="9071640" cy="6267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Scales</a:t>
            </a:r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9" name="TextShape 2"/>
          <p:cNvSpPr txBox="1"/>
          <p:nvPr/>
        </p:nvSpPr>
        <p:spPr>
          <a:xfrm>
            <a:off x="274320" y="1005840"/>
            <a:ext cx="9805680" cy="60350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Number of particles: ~2000-3000</a:t>
            </a:r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864000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Same number as in 1 </a:t>
            </a:r>
            <a:r>
              <a:rPr b="0" lang="en-US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μ</a:t>
            </a:r>
            <a:r>
              <a:rPr b="0" lang="en-US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</a:t>
            </a:r>
            <a:r>
              <a:rPr b="0" lang="en-US" sz="2800" spc="-1" strike="noStrike" baseline="10100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3  </a:t>
            </a:r>
            <a:r>
              <a:rPr b="0" lang="en-US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= 1/16 in</a:t>
            </a:r>
            <a:r>
              <a:rPr b="0" lang="en-US" sz="2800" spc="-1" strike="noStrike" baseline="10100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3 </a:t>
            </a:r>
            <a:r>
              <a:rPr b="0" lang="en-US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of air</a:t>
            </a:r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Size of QGP:  1 fm</a:t>
            </a:r>
            <a:r>
              <a:rPr b="0" lang="en-US" sz="3200" spc="-1" strike="noStrike" baseline="10100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3</a:t>
            </a: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= 10</a:t>
            </a:r>
            <a:r>
              <a:rPr b="0" lang="en-US" sz="3200" spc="-1" strike="noStrike" baseline="10100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-45</a:t>
            </a: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m</a:t>
            </a:r>
            <a:r>
              <a:rPr b="0" lang="en-US" sz="3200" spc="-1" strike="noStrike" baseline="10100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3</a:t>
            </a:r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864000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If this room were the size of the solar system, the QGP could fit in 1 cm</a:t>
            </a:r>
            <a:r>
              <a:rPr b="0" lang="en-US" sz="2800" spc="-1" strike="noStrike" baseline="10100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3</a:t>
            </a:r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Data volume: PB ~ 1,000,000 GB</a:t>
            </a:r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Data rates:  ~1 PB/month written to disk, a few GB/second</a:t>
            </a:r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109" dur="indefinite" restart="never" nodeType="tmRoot">
          <p:childTnLst>
            <p:seq>
              <p:cTn id="110" nodeType="mainSeq">
                <p:childTnLst>
                  <p:par>
                    <p:cTn id="111" fill="freeze">
                      <p:stCondLst>
                        <p:cond delay="indefinite"/>
                      </p:stCondLst>
                      <p:childTnLst>
                        <p:par>
                          <p:cTn id="112" fill="freeze">
                            <p:stCondLst>
                              <p:cond delay="0"/>
                            </p:stCondLst>
                            <p:childTnLst>
                              <p:par>
                                <p:cTn id="11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>
                                            <p:txEl>
                                              <p:pRg st="0" end="3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>
                                            <p:txEl>
                                              <p:pRg st="32" end="7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freeze">
                      <p:stCondLst>
                        <p:cond delay="indefinite"/>
                      </p:stCondLst>
                      <p:childTnLst>
                        <p:par>
                          <p:cTn id="118" fill="freeze">
                            <p:stCondLst>
                              <p:cond delay="0"/>
                            </p:stCondLst>
                            <p:childTnLst>
                              <p:par>
                                <p:cTn id="11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>
                                            <p:txEl>
                                              <p:pRg st="75" end="10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>
                                            <p:txEl>
                                              <p:pRg st="106" end="18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freeze">
                      <p:stCondLst>
                        <p:cond delay="indefinite"/>
                      </p:stCondLst>
                      <p:childTnLst>
                        <p:par>
                          <p:cTn id="124" fill="freeze">
                            <p:stCondLst>
                              <p:cond delay="0"/>
                            </p:stCondLst>
                            <p:childTnLst>
                              <p:par>
                                <p:cTn id="12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>
                                            <p:txEl>
                                              <p:pRg st="181" end="2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freeze">
                      <p:stCondLst>
                        <p:cond delay="indefinite"/>
                      </p:stCondLst>
                      <p:childTnLst>
                        <p:par>
                          <p:cTn id="128" fill="freeze">
                            <p:stCondLst>
                              <p:cond delay="0"/>
                            </p:stCondLst>
                            <p:childTnLst>
                              <p:par>
                                <p:cTn id="12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>
                                            <p:txEl>
                                              <p:pRg st="212" end="27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TextShape 1"/>
          <p:cNvSpPr txBox="1"/>
          <p:nvPr/>
        </p:nvSpPr>
        <p:spPr>
          <a:xfrm>
            <a:off x="548640" y="2933640"/>
            <a:ext cx="9071640" cy="1280160"/>
          </a:xfrm>
          <a:prstGeom prst="rect">
            <a:avLst/>
          </a:prstGeom>
          <a:solidFill>
            <a:srgbClr val="9999cc"/>
          </a:solidFill>
          <a:ln w="18360">
            <a:solidFill>
              <a:srgbClr val="000000"/>
            </a:solidFill>
            <a:round/>
          </a:ln>
        </p:spPr>
        <p:txBody>
          <a:bodyPr lIns="9000" rIns="9000" tIns="9000" bIns="9000" anchor="ctr"/>
          <a:p>
            <a:pPr algn="ctr"/>
            <a:r>
              <a:rPr b="0" lang="en-US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Measuring temperature</a:t>
            </a:r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Thermal photons</a:t>
            </a:r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02" name="" descr=""/>
          <p:cNvPicPr/>
          <p:nvPr/>
        </p:nvPicPr>
        <p:blipFill>
          <a:blip r:embed="rId1"/>
          <a:stretch/>
        </p:blipFill>
        <p:spPr>
          <a:xfrm>
            <a:off x="457200" y="1763280"/>
            <a:ext cx="9144000" cy="5010840"/>
          </a:xfrm>
          <a:prstGeom prst="rect">
            <a:avLst/>
          </a:prstGeom>
          <a:ln>
            <a:noFill/>
          </a:ln>
        </p:spPr>
      </p:pic>
      <p:pic>
        <p:nvPicPr>
          <p:cNvPr id="303" name="" descr=""/>
          <p:cNvPicPr/>
          <p:nvPr/>
        </p:nvPicPr>
        <p:blipFill>
          <a:blip r:embed="rId2"/>
          <a:stretch/>
        </p:blipFill>
        <p:spPr>
          <a:xfrm>
            <a:off x="7206480" y="1867320"/>
            <a:ext cx="1904760" cy="3161880"/>
          </a:xfrm>
          <a:prstGeom prst="rect">
            <a:avLst/>
          </a:prstGeom>
          <a:ln>
            <a:noFill/>
          </a:ln>
        </p:spPr>
      </p:pic>
    </p:spTree>
  </p:cSld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TextShape 1"/>
          <p:cNvSpPr txBox="1"/>
          <p:nvPr/>
        </p:nvSpPr>
        <p:spPr>
          <a:xfrm>
            <a:off x="503640" y="-14400"/>
            <a:ext cx="9071640" cy="6267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Thermal photons</a:t>
            </a:r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05" name="" descr=""/>
          <p:cNvPicPr/>
          <p:nvPr/>
        </p:nvPicPr>
        <p:blipFill>
          <a:blip r:embed="rId1"/>
          <a:stretch/>
        </p:blipFill>
        <p:spPr>
          <a:xfrm>
            <a:off x="1638720" y="1188360"/>
            <a:ext cx="4774680" cy="5484960"/>
          </a:xfrm>
          <a:prstGeom prst="rect">
            <a:avLst/>
          </a:prstGeom>
          <a:ln>
            <a:noFill/>
          </a:ln>
        </p:spPr>
      </p:pic>
      <p:sp>
        <p:nvSpPr>
          <p:cNvPr id="306" name="Line 2"/>
          <p:cNvSpPr/>
          <p:nvPr/>
        </p:nvSpPr>
        <p:spPr>
          <a:xfrm flipV="1">
            <a:off x="1089720" y="3565080"/>
            <a:ext cx="1371960" cy="914040"/>
          </a:xfrm>
          <a:prstGeom prst="line">
            <a:avLst/>
          </a:prstGeom>
          <a:ln w="36720">
            <a:solidFill>
              <a:srgbClr val="ff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07" name="TextShape 3"/>
          <p:cNvSpPr txBox="1"/>
          <p:nvPr/>
        </p:nvSpPr>
        <p:spPr>
          <a:xfrm>
            <a:off x="-190800" y="4554000"/>
            <a:ext cx="1738080" cy="7124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lang="en-US" sz="22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Other processes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8" name="CustomShape 4"/>
          <p:cNvSpPr/>
          <p:nvPr/>
        </p:nvSpPr>
        <p:spPr>
          <a:xfrm>
            <a:off x="2098080" y="2761920"/>
            <a:ext cx="274320" cy="731160"/>
          </a:xfrm>
          <a:custGeom>
            <a:avLst/>
            <a:gdLst/>
            <a:ahLst/>
            <a:rect l="0" t="0" r="r" b="b"/>
            <a:pathLst>
              <a:path w="764" h="2033">
                <a:moveTo>
                  <a:pt x="763" y="0"/>
                </a:moveTo>
                <a:cubicBezTo>
                  <a:pt x="572" y="0"/>
                  <a:pt x="381" y="84"/>
                  <a:pt x="381" y="169"/>
                </a:cubicBezTo>
                <a:lnTo>
                  <a:pt x="381" y="846"/>
                </a:lnTo>
                <a:cubicBezTo>
                  <a:pt x="381" y="931"/>
                  <a:pt x="190" y="1016"/>
                  <a:pt x="0" y="1016"/>
                </a:cubicBezTo>
                <a:cubicBezTo>
                  <a:pt x="190" y="1016"/>
                  <a:pt x="381" y="1100"/>
                  <a:pt x="381" y="1185"/>
                </a:cubicBezTo>
                <a:lnTo>
                  <a:pt x="381" y="1862"/>
                </a:lnTo>
                <a:cubicBezTo>
                  <a:pt x="381" y="1947"/>
                  <a:pt x="572" y="2032"/>
                  <a:pt x="763" y="2032"/>
                </a:cubicBezTo>
              </a:path>
            </a:pathLst>
          </a:custGeom>
          <a:noFill/>
          <a:ln w="5472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09" name="TextShape 5"/>
          <p:cNvSpPr txBox="1"/>
          <p:nvPr/>
        </p:nvSpPr>
        <p:spPr>
          <a:xfrm>
            <a:off x="133200" y="2719080"/>
            <a:ext cx="1738080" cy="7124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lang="en-US" sz="22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Thermal photons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0" name="TextShape 6"/>
          <p:cNvSpPr txBox="1"/>
          <p:nvPr/>
        </p:nvSpPr>
        <p:spPr>
          <a:xfrm>
            <a:off x="2896560" y="955800"/>
            <a:ext cx="3018600" cy="3038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US" sz="15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Phys.Rev.Lett.104:132301,2010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1" name="TextShape 7"/>
          <p:cNvSpPr txBox="1"/>
          <p:nvPr/>
        </p:nvSpPr>
        <p:spPr>
          <a:xfrm>
            <a:off x="2376720" y="5193000"/>
            <a:ext cx="2561040" cy="9334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PHENIX collaboration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/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Au+Au collisions at </a:t>
            </a: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√</a:t>
            </a: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</a:t>
            </a:r>
            <a:r>
              <a:rPr b="0" lang="en-US" sz="1800" spc="-1" strike="noStrike" baseline="-10100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NN</a:t>
            </a: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=200 GeV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2" name="TextShape 8"/>
          <p:cNvSpPr txBox="1"/>
          <p:nvPr/>
        </p:nvSpPr>
        <p:spPr>
          <a:xfrm>
            <a:off x="6377040" y="3048840"/>
            <a:ext cx="3702600" cy="18511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Inverse slope:</a:t>
            </a:r>
            <a:r>
              <a:rPr b="1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
</a:t>
            </a:r>
            <a:r>
              <a:rPr b="1" lang="en-US" sz="17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T = 221 +/- 19 (stat) +/- 19 (syst) MeV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1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Consistent with models with T=300-600 MeV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1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T</a:t>
            </a:r>
            <a:r>
              <a:rPr b="1" lang="en-US" sz="2000" spc="-1" strike="noStrike" baseline="-10100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c</a:t>
            </a:r>
            <a:r>
              <a:rPr b="1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~ 170 MeV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TextShape 1"/>
          <p:cNvSpPr txBox="1"/>
          <p:nvPr/>
        </p:nvSpPr>
        <p:spPr>
          <a:xfrm>
            <a:off x="0" y="-43920"/>
            <a:ext cx="10080000" cy="844920"/>
          </a:xfrm>
          <a:prstGeom prst="rect">
            <a:avLst/>
          </a:prstGeom>
          <a:noFill/>
          <a:ln>
            <a:noFill/>
          </a:ln>
        </p:spPr>
        <p:txBody>
          <a:bodyPr lIns="95760" rIns="95760" tIns="47880" bIns="47880" anchor="ctr"/>
          <a:p>
            <a:pPr algn="ctr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Quarkonium-thermometer</a:t>
            </a:r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4" name="CustomShape 2"/>
          <p:cNvSpPr/>
          <p:nvPr/>
        </p:nvSpPr>
        <p:spPr>
          <a:xfrm>
            <a:off x="7364520" y="6803640"/>
            <a:ext cx="2570400" cy="276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/>
          <a:p>
            <a:pPr/>
            <a:r>
              <a:rPr b="0" lang="en-US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CMS-PAS HIN-12-014, HIN-12-007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5" name="CustomShape 3"/>
          <p:cNvSpPr/>
          <p:nvPr/>
        </p:nvSpPr>
        <p:spPr>
          <a:xfrm>
            <a:off x="5207400" y="839880"/>
            <a:ext cx="4620240" cy="4089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316" name="Picture 5" descr=""/>
          <p:cNvPicPr/>
          <p:nvPr/>
        </p:nvPicPr>
        <p:blipFill>
          <a:blip r:embed="rId1"/>
          <a:stretch/>
        </p:blipFill>
        <p:spPr>
          <a:xfrm>
            <a:off x="4871880" y="1200600"/>
            <a:ext cx="4788000" cy="4594680"/>
          </a:xfrm>
          <a:prstGeom prst="rect">
            <a:avLst/>
          </a:prstGeom>
          <a:ln>
            <a:noFill/>
          </a:ln>
        </p:spPr>
      </p:pic>
      <p:sp>
        <p:nvSpPr>
          <p:cNvPr id="317" name="CustomShape 4"/>
          <p:cNvSpPr/>
          <p:nvPr/>
        </p:nvSpPr>
        <p:spPr>
          <a:xfrm>
            <a:off x="5711760" y="5344200"/>
            <a:ext cx="3863880" cy="4597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 algn="ctr"/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Melting point (GeV)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8" name="TextShape 5"/>
          <p:cNvSpPr txBox="1"/>
          <p:nvPr/>
        </p:nvSpPr>
        <p:spPr>
          <a:xfrm rot="16200000">
            <a:off x="2972880" y="2846880"/>
            <a:ext cx="3840480" cy="758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0000" rIns="90000" tIns="45000" bIns="45000"/>
          <a:p>
            <a:pPr algn="ctr"/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Number of particles seen/number of particles created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9" name="CustomShape 6"/>
          <p:cNvSpPr/>
          <p:nvPr/>
        </p:nvSpPr>
        <p:spPr>
          <a:xfrm>
            <a:off x="2672640" y="5904720"/>
            <a:ext cx="1371600" cy="1097280"/>
          </a:xfrm>
          <a:prstGeom prst="ellipse">
            <a:avLst/>
          </a:prstGeom>
          <a:solidFill>
            <a:srgbClr val="c0c0c0"/>
          </a:solidFill>
          <a:ln>
            <a:solidFill>
              <a:srgbClr val="80808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20" name="CustomShape 7"/>
          <p:cNvSpPr/>
          <p:nvPr/>
        </p:nvSpPr>
        <p:spPr>
          <a:xfrm>
            <a:off x="2783520" y="6179040"/>
            <a:ext cx="548640" cy="548640"/>
          </a:xfrm>
          <a:prstGeom prst="ellipse">
            <a:avLst/>
          </a:prstGeom>
          <a:solidFill>
            <a:srgbClr val="000080"/>
          </a:solidFill>
          <a:ln>
            <a:solidFill>
              <a:srgbClr val="ffffff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21" name="TextShape 8"/>
          <p:cNvSpPr txBox="1"/>
          <p:nvPr/>
        </p:nvSpPr>
        <p:spPr>
          <a:xfrm>
            <a:off x="2855520" y="6217920"/>
            <a:ext cx="401760" cy="5140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3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b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2" name="CustomShape 9"/>
          <p:cNvSpPr/>
          <p:nvPr/>
        </p:nvSpPr>
        <p:spPr>
          <a:xfrm>
            <a:off x="3395160" y="6198480"/>
            <a:ext cx="548640" cy="548640"/>
          </a:xfrm>
          <a:prstGeom prst="ellipse">
            <a:avLst/>
          </a:prstGeom>
          <a:solidFill>
            <a:srgbClr val="ffffff"/>
          </a:solidFill>
          <a:ln>
            <a:solidFill>
              <a:srgbClr val="00008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23" name="TextShape 10"/>
          <p:cNvSpPr txBox="1"/>
          <p:nvPr/>
        </p:nvSpPr>
        <p:spPr>
          <a:xfrm>
            <a:off x="3503520" y="6253920"/>
            <a:ext cx="401760" cy="5140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3000" spc="-1" strike="noStrike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b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4" name="Line 11"/>
          <p:cNvSpPr/>
          <p:nvPr/>
        </p:nvSpPr>
        <p:spPr>
          <a:xfrm>
            <a:off x="3570480" y="6325920"/>
            <a:ext cx="262800" cy="0"/>
          </a:xfrm>
          <a:prstGeom prst="line">
            <a:avLst/>
          </a:prstGeom>
          <a:ln w="18360">
            <a:solidFill>
              <a:srgbClr val="00008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25" name="CustomShape 12"/>
          <p:cNvSpPr/>
          <p:nvPr/>
        </p:nvSpPr>
        <p:spPr>
          <a:xfrm>
            <a:off x="692280" y="5904360"/>
            <a:ext cx="1371600" cy="1097280"/>
          </a:xfrm>
          <a:prstGeom prst="ellipse">
            <a:avLst/>
          </a:prstGeom>
          <a:solidFill>
            <a:srgbClr val="c0c0c0"/>
          </a:solidFill>
          <a:ln>
            <a:solidFill>
              <a:srgbClr val="80808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26" name="CustomShape 13"/>
          <p:cNvSpPr/>
          <p:nvPr/>
        </p:nvSpPr>
        <p:spPr>
          <a:xfrm>
            <a:off x="803160" y="6178680"/>
            <a:ext cx="548640" cy="548640"/>
          </a:xfrm>
          <a:prstGeom prst="ellipse">
            <a:avLst/>
          </a:prstGeom>
          <a:solidFill>
            <a:srgbClr val="000080"/>
          </a:solidFill>
          <a:ln>
            <a:solidFill>
              <a:srgbClr val="ffffff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27" name="TextShape 14"/>
          <p:cNvSpPr txBox="1"/>
          <p:nvPr/>
        </p:nvSpPr>
        <p:spPr>
          <a:xfrm>
            <a:off x="875160" y="6217560"/>
            <a:ext cx="401760" cy="5140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3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c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8" name="CustomShape 15"/>
          <p:cNvSpPr/>
          <p:nvPr/>
        </p:nvSpPr>
        <p:spPr>
          <a:xfrm>
            <a:off x="1414800" y="6198120"/>
            <a:ext cx="548640" cy="548640"/>
          </a:xfrm>
          <a:prstGeom prst="ellipse">
            <a:avLst/>
          </a:prstGeom>
          <a:solidFill>
            <a:srgbClr val="ffffff"/>
          </a:solidFill>
          <a:ln>
            <a:solidFill>
              <a:srgbClr val="00008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29" name="TextShape 16"/>
          <p:cNvSpPr txBox="1"/>
          <p:nvPr/>
        </p:nvSpPr>
        <p:spPr>
          <a:xfrm>
            <a:off x="1523160" y="6253560"/>
            <a:ext cx="401760" cy="5140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3000" spc="-1" strike="noStrike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c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0" name="Line 17"/>
          <p:cNvSpPr/>
          <p:nvPr/>
        </p:nvSpPr>
        <p:spPr>
          <a:xfrm>
            <a:off x="1590120" y="6325560"/>
            <a:ext cx="262800" cy="0"/>
          </a:xfrm>
          <a:prstGeom prst="line">
            <a:avLst/>
          </a:prstGeom>
          <a:ln w="18360">
            <a:solidFill>
              <a:srgbClr val="000080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331" name="" descr=""/>
          <p:cNvPicPr/>
          <p:nvPr/>
        </p:nvPicPr>
        <p:blipFill>
          <a:blip r:embed="rId2"/>
          <a:stretch/>
        </p:blipFill>
        <p:spPr>
          <a:xfrm>
            <a:off x="1087560" y="1005840"/>
            <a:ext cx="2971800" cy="4572000"/>
          </a:xfrm>
          <a:prstGeom prst="rect">
            <a:avLst/>
          </a:prstGeom>
          <a:ln>
            <a:noFill/>
          </a:ln>
        </p:spPr>
      </p:pic>
    </p:spTree>
  </p:cSld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TextShape 1"/>
          <p:cNvSpPr txBox="1"/>
          <p:nvPr/>
        </p:nvSpPr>
        <p:spPr>
          <a:xfrm>
            <a:off x="504000" y="121320"/>
            <a:ext cx="9071640" cy="7959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Take home messages</a:t>
            </a:r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1" name="TextShape 2"/>
          <p:cNvSpPr txBox="1"/>
          <p:nvPr/>
        </p:nvSpPr>
        <p:spPr>
          <a:xfrm>
            <a:off x="1547640" y="1553040"/>
            <a:ext cx="4550400" cy="55047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If we get nuclear matter dense enough, we make a new phase of matter</a:t>
            </a:r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This quark gluon plasma is similar to what was present in the early universe</a:t>
            </a:r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We can produce a QGP in high energy heavy ion collisions</a:t>
            </a:r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72" name="" descr=""/>
          <p:cNvPicPr/>
          <p:nvPr/>
        </p:nvPicPr>
        <p:blipFill>
          <a:blip r:embed="rId1"/>
          <a:srcRect l="22504" t="16366" r="22504" b="16366"/>
          <a:stretch/>
        </p:blipFill>
        <p:spPr>
          <a:xfrm>
            <a:off x="6795360" y="5943600"/>
            <a:ext cx="1829520" cy="1535760"/>
          </a:xfrm>
          <a:prstGeom prst="rect">
            <a:avLst/>
          </a:prstGeom>
          <a:ln>
            <a:noFill/>
          </a:ln>
        </p:spPr>
      </p:pic>
      <p:pic>
        <p:nvPicPr>
          <p:cNvPr id="173" name="" descr=""/>
          <p:cNvPicPr/>
          <p:nvPr/>
        </p:nvPicPr>
        <p:blipFill>
          <a:blip r:embed="rId2"/>
          <a:stretch/>
        </p:blipFill>
        <p:spPr>
          <a:xfrm>
            <a:off x="6923520" y="2286000"/>
            <a:ext cx="1371960" cy="3455280"/>
          </a:xfrm>
          <a:prstGeom prst="rect">
            <a:avLst/>
          </a:prstGeom>
          <a:ln>
            <a:noFill/>
          </a:ln>
        </p:spPr>
      </p:pic>
      <p:pic>
        <p:nvPicPr>
          <p:cNvPr id="174" name="" descr=""/>
          <p:cNvPicPr/>
          <p:nvPr/>
        </p:nvPicPr>
        <p:blipFill>
          <a:blip r:embed="rId3"/>
          <a:stretch/>
        </p:blipFill>
        <p:spPr>
          <a:xfrm>
            <a:off x="6485400" y="917280"/>
            <a:ext cx="2230920" cy="16912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" dur="indefinite" restart="never" nodeType="tmRoot">
          <p:childTnLst>
            <p:seq>
              <p:cTn id="2" nodeType="mainSeq">
                <p:childTnLst>
                  <p:par>
                    <p:cTn id="3" fill="freeze">
                      <p:stCondLst>
                        <p:cond delay="indefinite"/>
                      </p:stCondLst>
                      <p:childTnLst>
                        <p:par>
                          <p:cTn id="4" fill="freeze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>
                                            <p:txEl>
                                              <p:pRg st="0" end="6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freeze">
                      <p:stCondLst>
                        <p:cond delay="indefinite"/>
                      </p:stCondLst>
                      <p:childTnLst>
                        <p:par>
                          <p:cTn id="10" fill="freeze">
                            <p:stCondLst>
                              <p:cond delay="0"/>
                            </p:stCondLst>
                            <p:childTnLst>
                              <p:par>
                                <p:cTn id="1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>
                                            <p:txEl>
                                              <p:pRg st="69" end="14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freeze">
                      <p:stCondLst>
                        <p:cond delay="indefinite"/>
                      </p:stCondLst>
                      <p:childTnLst>
                        <p:par>
                          <p:cTn id="16" fill="freeze">
                            <p:stCondLst>
                              <p:cond delay="0"/>
                            </p:stCondLst>
                            <p:childTnLst>
                              <p:par>
                                <p:cTn id="1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>
                                            <p:txEl>
                                              <p:pRg st="146" end="20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TextShape 1"/>
          <p:cNvSpPr txBox="1"/>
          <p:nvPr/>
        </p:nvSpPr>
        <p:spPr>
          <a:xfrm>
            <a:off x="548640" y="2933640"/>
            <a:ext cx="9071640" cy="1280160"/>
          </a:xfrm>
          <a:prstGeom prst="rect">
            <a:avLst/>
          </a:prstGeom>
          <a:solidFill>
            <a:srgbClr val="9999cc"/>
          </a:solidFill>
          <a:ln w="18360">
            <a:solidFill>
              <a:srgbClr val="000000"/>
            </a:solidFill>
            <a:round/>
          </a:ln>
        </p:spPr>
        <p:txBody>
          <a:bodyPr lIns="9000" rIns="9000" tIns="9000" bIns="9000" anchor="ctr"/>
          <a:p>
            <a:pPr algn="ctr"/>
            <a:r>
              <a:rPr b="0" lang="en-US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Imaging the Quark Gluon Plasma</a:t>
            </a:r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TextShape 1"/>
          <p:cNvSpPr txBox="1"/>
          <p:nvPr/>
        </p:nvSpPr>
        <p:spPr>
          <a:xfrm>
            <a:off x="540000" y="93600"/>
            <a:ext cx="9071640" cy="7516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Probing the Quark Gluon Plasma</a:t>
            </a:r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4" name="TextShape 2"/>
          <p:cNvSpPr txBox="1"/>
          <p:nvPr/>
        </p:nvSpPr>
        <p:spPr>
          <a:xfrm>
            <a:off x="1231560" y="5234040"/>
            <a:ext cx="7800120" cy="16635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US" sz="3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Want a probe which traveled through the collision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3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QGP is very short-lived (~1-10 fm/c) </a:t>
            </a:r>
            <a:r>
              <a:rPr b="0" lang="en-US" sz="3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→</a:t>
            </a:r>
            <a:r>
              <a:rPr b="0" lang="en-US" sz="3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3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	</a:t>
            </a:r>
            <a:r>
              <a:rPr b="0" lang="en-US" sz="3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cannot use an external probe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5" name="Freeform 3"/>
          <p:cNvSpPr/>
          <p:nvPr/>
        </p:nvSpPr>
        <p:spPr>
          <a:xfrm>
            <a:off x="1796400" y="3403440"/>
            <a:ext cx="2815560" cy="311040"/>
          </a:xfrm>
          <a:custGeom>
            <a:avLst/>
            <a:gdLst/>
            <a:ahLst/>
            <a:rect l="0" t="0" r="r" b="b"/>
            <a:pathLst>
              <a:path w="7821" h="864">
                <a:moveTo>
                  <a:pt x="196" y="748"/>
                </a:moveTo>
                <a:cubicBezTo>
                  <a:pt x="196" y="115"/>
                  <a:pt x="0" y="196"/>
                  <a:pt x="196" y="115"/>
                </a:cubicBezTo>
                <a:cubicBezTo>
                  <a:pt x="473" y="0"/>
                  <a:pt x="554" y="863"/>
                  <a:pt x="831" y="748"/>
                </a:cubicBezTo>
                <a:cubicBezTo>
                  <a:pt x="1027" y="667"/>
                  <a:pt x="635" y="196"/>
                  <a:pt x="831" y="115"/>
                </a:cubicBezTo>
                <a:cubicBezTo>
                  <a:pt x="1108" y="0"/>
                  <a:pt x="1230" y="846"/>
                  <a:pt x="1468" y="748"/>
                </a:cubicBezTo>
                <a:cubicBezTo>
                  <a:pt x="1706" y="650"/>
                  <a:pt x="1270" y="196"/>
                  <a:pt x="1468" y="115"/>
                </a:cubicBezTo>
                <a:cubicBezTo>
                  <a:pt x="1745" y="0"/>
                  <a:pt x="1867" y="846"/>
                  <a:pt x="2102" y="748"/>
                </a:cubicBezTo>
                <a:cubicBezTo>
                  <a:pt x="2337" y="650"/>
                  <a:pt x="1907" y="196"/>
                  <a:pt x="2102" y="115"/>
                </a:cubicBezTo>
                <a:cubicBezTo>
                  <a:pt x="2379" y="0"/>
                  <a:pt x="2501" y="846"/>
                  <a:pt x="2737" y="748"/>
                </a:cubicBezTo>
                <a:cubicBezTo>
                  <a:pt x="2973" y="650"/>
                  <a:pt x="2541" y="196"/>
                  <a:pt x="2737" y="115"/>
                </a:cubicBezTo>
                <a:cubicBezTo>
                  <a:pt x="3014" y="0"/>
                  <a:pt x="3136" y="846"/>
                  <a:pt x="3372" y="748"/>
                </a:cubicBezTo>
                <a:cubicBezTo>
                  <a:pt x="3608" y="650"/>
                  <a:pt x="3176" y="196"/>
                  <a:pt x="3372" y="115"/>
                </a:cubicBezTo>
                <a:cubicBezTo>
                  <a:pt x="3649" y="0"/>
                  <a:pt x="3771" y="846"/>
                  <a:pt x="4007" y="748"/>
                </a:cubicBezTo>
                <a:cubicBezTo>
                  <a:pt x="4243" y="650"/>
                  <a:pt x="3811" y="196"/>
                  <a:pt x="4007" y="115"/>
                </a:cubicBezTo>
                <a:cubicBezTo>
                  <a:pt x="4284" y="0"/>
                  <a:pt x="4406" y="846"/>
                  <a:pt x="4644" y="748"/>
                </a:cubicBezTo>
                <a:cubicBezTo>
                  <a:pt x="4882" y="650"/>
                  <a:pt x="4448" y="196"/>
                  <a:pt x="4644" y="115"/>
                </a:cubicBezTo>
                <a:cubicBezTo>
                  <a:pt x="4921" y="0"/>
                  <a:pt x="5043" y="846"/>
                  <a:pt x="5278" y="748"/>
                </a:cubicBezTo>
                <a:cubicBezTo>
                  <a:pt x="5513" y="650"/>
                  <a:pt x="5083" y="196"/>
                  <a:pt x="5278" y="115"/>
                </a:cubicBezTo>
                <a:cubicBezTo>
                  <a:pt x="5555" y="0"/>
                  <a:pt x="5677" y="846"/>
                  <a:pt x="5913" y="748"/>
                </a:cubicBezTo>
                <a:cubicBezTo>
                  <a:pt x="6149" y="650"/>
                  <a:pt x="5717" y="196"/>
                  <a:pt x="5913" y="115"/>
                </a:cubicBezTo>
                <a:cubicBezTo>
                  <a:pt x="6190" y="0"/>
                  <a:pt x="6312" y="846"/>
                  <a:pt x="6548" y="748"/>
                </a:cubicBezTo>
                <a:cubicBezTo>
                  <a:pt x="6784" y="650"/>
                  <a:pt x="6352" y="196"/>
                  <a:pt x="6548" y="115"/>
                </a:cubicBezTo>
                <a:cubicBezTo>
                  <a:pt x="6825" y="0"/>
                  <a:pt x="6947" y="846"/>
                  <a:pt x="7183" y="748"/>
                </a:cubicBezTo>
                <a:cubicBezTo>
                  <a:pt x="7419" y="650"/>
                  <a:pt x="6987" y="196"/>
                  <a:pt x="7183" y="115"/>
                </a:cubicBezTo>
                <a:cubicBezTo>
                  <a:pt x="7460" y="0"/>
                  <a:pt x="7608" y="537"/>
                  <a:pt x="7820" y="748"/>
                </a:cubicBezTo>
              </a:path>
            </a:pathLst>
          </a:custGeom>
          <a:ln>
            <a:solidFill>
              <a:srgbClr val="000000"/>
            </a:solidFill>
          </a:ln>
        </p:spPr>
      </p:sp>
      <p:sp>
        <p:nvSpPr>
          <p:cNvPr id="336" name="Freeform 4"/>
          <p:cNvSpPr/>
          <p:nvPr/>
        </p:nvSpPr>
        <p:spPr>
          <a:xfrm>
            <a:off x="4584240" y="3403440"/>
            <a:ext cx="3710880" cy="311040"/>
          </a:xfrm>
          <a:custGeom>
            <a:avLst/>
            <a:gdLst/>
            <a:ahLst/>
            <a:rect l="0" t="0" r="r" b="b"/>
            <a:pathLst>
              <a:path w="10308" h="864">
                <a:moveTo>
                  <a:pt x="259" y="748"/>
                </a:moveTo>
                <a:cubicBezTo>
                  <a:pt x="259" y="115"/>
                  <a:pt x="0" y="196"/>
                  <a:pt x="259" y="115"/>
                </a:cubicBezTo>
                <a:cubicBezTo>
                  <a:pt x="624" y="0"/>
                  <a:pt x="730" y="863"/>
                  <a:pt x="1096" y="748"/>
                </a:cubicBezTo>
                <a:cubicBezTo>
                  <a:pt x="1356" y="667"/>
                  <a:pt x="837" y="196"/>
                  <a:pt x="1096" y="115"/>
                </a:cubicBezTo>
                <a:cubicBezTo>
                  <a:pt x="1463" y="0"/>
                  <a:pt x="1624" y="846"/>
                  <a:pt x="1935" y="748"/>
                </a:cubicBezTo>
                <a:cubicBezTo>
                  <a:pt x="2246" y="650"/>
                  <a:pt x="1676" y="196"/>
                  <a:pt x="1935" y="115"/>
                </a:cubicBezTo>
                <a:cubicBezTo>
                  <a:pt x="2299" y="0"/>
                  <a:pt x="2460" y="846"/>
                  <a:pt x="2771" y="748"/>
                </a:cubicBezTo>
                <a:cubicBezTo>
                  <a:pt x="3082" y="650"/>
                  <a:pt x="2512" y="196"/>
                  <a:pt x="2771" y="115"/>
                </a:cubicBezTo>
                <a:cubicBezTo>
                  <a:pt x="3136" y="0"/>
                  <a:pt x="3297" y="846"/>
                  <a:pt x="3608" y="748"/>
                </a:cubicBezTo>
                <a:cubicBezTo>
                  <a:pt x="3919" y="650"/>
                  <a:pt x="3350" y="196"/>
                  <a:pt x="3608" y="115"/>
                </a:cubicBezTo>
                <a:cubicBezTo>
                  <a:pt x="3973" y="0"/>
                  <a:pt x="4134" y="846"/>
                  <a:pt x="4445" y="748"/>
                </a:cubicBezTo>
                <a:cubicBezTo>
                  <a:pt x="4756" y="650"/>
                  <a:pt x="4187" y="196"/>
                  <a:pt x="4445" y="115"/>
                </a:cubicBezTo>
                <a:cubicBezTo>
                  <a:pt x="4812" y="0"/>
                  <a:pt x="4973" y="846"/>
                  <a:pt x="5283" y="748"/>
                </a:cubicBezTo>
                <a:cubicBezTo>
                  <a:pt x="5593" y="650"/>
                  <a:pt x="5026" y="196"/>
                  <a:pt x="5283" y="115"/>
                </a:cubicBezTo>
                <a:cubicBezTo>
                  <a:pt x="5648" y="0"/>
                  <a:pt x="5809" y="846"/>
                  <a:pt x="6120" y="748"/>
                </a:cubicBezTo>
                <a:cubicBezTo>
                  <a:pt x="6431" y="650"/>
                  <a:pt x="5862" y="196"/>
                  <a:pt x="6120" y="115"/>
                </a:cubicBezTo>
                <a:cubicBezTo>
                  <a:pt x="6485" y="0"/>
                  <a:pt x="6646" y="846"/>
                  <a:pt x="6957" y="748"/>
                </a:cubicBezTo>
                <a:cubicBezTo>
                  <a:pt x="7268" y="650"/>
                  <a:pt x="6699" y="196"/>
                  <a:pt x="6957" y="115"/>
                </a:cubicBezTo>
                <a:cubicBezTo>
                  <a:pt x="7323" y="0"/>
                  <a:pt x="7483" y="846"/>
                  <a:pt x="7797" y="748"/>
                </a:cubicBezTo>
                <a:cubicBezTo>
                  <a:pt x="8111" y="650"/>
                  <a:pt x="7536" y="196"/>
                  <a:pt x="7797" y="115"/>
                </a:cubicBezTo>
                <a:cubicBezTo>
                  <a:pt x="8162" y="0"/>
                  <a:pt x="8322" y="846"/>
                  <a:pt x="8633" y="748"/>
                </a:cubicBezTo>
                <a:cubicBezTo>
                  <a:pt x="8944" y="650"/>
                  <a:pt x="8374" y="196"/>
                  <a:pt x="8633" y="115"/>
                </a:cubicBezTo>
                <a:cubicBezTo>
                  <a:pt x="8998" y="0"/>
                  <a:pt x="9159" y="846"/>
                  <a:pt x="9470" y="748"/>
                </a:cubicBezTo>
                <a:cubicBezTo>
                  <a:pt x="9781" y="650"/>
                  <a:pt x="9211" y="196"/>
                  <a:pt x="9470" y="115"/>
                </a:cubicBezTo>
                <a:cubicBezTo>
                  <a:pt x="9835" y="0"/>
                  <a:pt x="10027" y="537"/>
                  <a:pt x="10307" y="748"/>
                </a:cubicBezTo>
              </a:path>
            </a:pathLst>
          </a:custGeom>
          <a:ln>
            <a:solidFill>
              <a:srgbClr val="000000"/>
            </a:solidFill>
          </a:ln>
        </p:spPr>
      </p:sp>
      <p:sp>
        <p:nvSpPr>
          <p:cNvPr id="337" name="CustomShape 5"/>
          <p:cNvSpPr/>
          <p:nvPr/>
        </p:nvSpPr>
        <p:spPr>
          <a:xfrm>
            <a:off x="3949920" y="2873520"/>
            <a:ext cx="686160" cy="1370880"/>
          </a:xfrm>
          <a:prstGeom prst="rect">
            <a:avLst/>
          </a:prstGeom>
          <a:solidFill>
            <a:srgbClr val="c0c0c0">
              <a:alpha val="50000"/>
            </a:srgbClr>
          </a:solidFill>
          <a:ln>
            <a:solidFill>
              <a:srgbClr val="80808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38" name="TextShape 6"/>
          <p:cNvSpPr txBox="1"/>
          <p:nvPr/>
        </p:nvSpPr>
        <p:spPr>
          <a:xfrm>
            <a:off x="1206000" y="2873520"/>
            <a:ext cx="1371960" cy="5140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US" sz="3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Probe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9" name="TextShape 7"/>
          <p:cNvSpPr txBox="1"/>
          <p:nvPr/>
        </p:nvSpPr>
        <p:spPr>
          <a:xfrm>
            <a:off x="3336120" y="2333520"/>
            <a:ext cx="1870920" cy="5140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0" lang="en-US" sz="3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Medium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40" name="TextShape 8"/>
          <p:cNvSpPr txBox="1"/>
          <p:nvPr/>
        </p:nvSpPr>
        <p:spPr>
          <a:xfrm>
            <a:off x="7274520" y="2893680"/>
            <a:ext cx="1701720" cy="5140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US" sz="3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Detector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131" dur="indefinite" restart="never" nodeType="tmRoot">
          <p:childTnLst>
            <p:seq>
              <p:cTn id="132" nodeType="mainSeq">
                <p:childTnLst>
                  <p:par>
                    <p:cTn id="133" fill="freeze">
                      <p:stCondLst>
                        <p:cond delay="indefinite"/>
                      </p:stCondLst>
                      <p:childTnLst>
                        <p:par>
                          <p:cTn id="134" fill="freeze">
                            <p:stCondLst>
                              <p:cond delay="0"/>
                            </p:stCondLst>
                            <p:childTnLst>
                              <p:par>
                                <p:cTn id="13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>
                                            <p:txEl>
                                              <p:pRg st="50" end="9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>
                                            <p:txEl>
                                              <p:pRg st="90" end="1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TextShape 1"/>
          <p:cNvSpPr txBox="1"/>
          <p:nvPr/>
        </p:nvSpPr>
        <p:spPr>
          <a:xfrm>
            <a:off x="540000" y="93600"/>
            <a:ext cx="9071640" cy="7516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Probes of the Quark Gluon Plasma</a:t>
            </a:r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42" name="TextShape 2"/>
          <p:cNvSpPr txBox="1"/>
          <p:nvPr/>
        </p:nvSpPr>
        <p:spPr>
          <a:xfrm>
            <a:off x="319680" y="5303160"/>
            <a:ext cx="9601200" cy="13615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US" sz="3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Want a probe which traveled through the medium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3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QGP is short lived </a:t>
            </a:r>
            <a:r>
              <a:rPr b="0" lang="en-US" sz="3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→</a:t>
            </a:r>
            <a:r>
              <a:rPr b="0" lang="en-US" sz="3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need a probe created in the collision</a:t>
            </a:r>
            <a:r>
              <a:rPr b="0" lang="en-US" sz="3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
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43" name="" descr=""/>
          <p:cNvPicPr/>
          <p:nvPr/>
        </p:nvPicPr>
        <p:blipFill>
          <a:blip r:embed="rId1"/>
          <a:stretch/>
        </p:blipFill>
        <p:spPr>
          <a:xfrm>
            <a:off x="4175640" y="2904120"/>
            <a:ext cx="914760" cy="1371240"/>
          </a:xfrm>
          <a:prstGeom prst="rect">
            <a:avLst/>
          </a:prstGeom>
          <a:ln>
            <a:noFill/>
          </a:ln>
        </p:spPr>
      </p:pic>
      <p:pic>
        <p:nvPicPr>
          <p:cNvPr id="344" name="" descr=""/>
          <p:cNvPicPr/>
          <p:nvPr/>
        </p:nvPicPr>
        <p:blipFill>
          <a:blip r:embed="rId2"/>
          <a:stretch/>
        </p:blipFill>
        <p:spPr>
          <a:xfrm>
            <a:off x="3135600" y="2735280"/>
            <a:ext cx="640080" cy="1645560"/>
          </a:xfrm>
          <a:prstGeom prst="rect">
            <a:avLst/>
          </a:prstGeom>
          <a:ln>
            <a:noFill/>
          </a:ln>
        </p:spPr>
      </p:pic>
      <p:sp>
        <p:nvSpPr>
          <p:cNvPr id="345" name="CustomShape 3"/>
          <p:cNvSpPr/>
          <p:nvPr/>
        </p:nvSpPr>
        <p:spPr>
          <a:xfrm>
            <a:off x="3490200" y="3081960"/>
            <a:ext cx="91440" cy="20988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pic>
        <p:nvPicPr>
          <p:cNvPr id="346" name="" descr=""/>
          <p:cNvPicPr/>
          <p:nvPr/>
        </p:nvPicPr>
        <p:blipFill>
          <a:blip r:embed="rId3"/>
          <a:stretch/>
        </p:blipFill>
        <p:spPr>
          <a:xfrm>
            <a:off x="5440320" y="3023280"/>
            <a:ext cx="640080" cy="1645200"/>
          </a:xfrm>
          <a:prstGeom prst="rect">
            <a:avLst/>
          </a:prstGeom>
          <a:ln>
            <a:noFill/>
          </a:ln>
        </p:spPr>
      </p:pic>
      <p:sp>
        <p:nvSpPr>
          <p:cNvPr id="347" name="CustomShape 4"/>
          <p:cNvSpPr/>
          <p:nvPr/>
        </p:nvSpPr>
        <p:spPr>
          <a:xfrm>
            <a:off x="5698800" y="3236400"/>
            <a:ext cx="91440" cy="20988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348" name="CustomShape 5"/>
          <p:cNvSpPr/>
          <p:nvPr/>
        </p:nvSpPr>
        <p:spPr>
          <a:xfrm>
            <a:off x="2178000" y="3342600"/>
            <a:ext cx="838440" cy="380880"/>
          </a:xfrm>
          <a:custGeom>
            <a:avLst/>
            <a:gdLst/>
            <a:ahLst/>
            <a:rect l="0" t="0" r="r" b="b"/>
            <a:pathLst>
              <a:path w="1967" h="1060">
                <a:moveTo>
                  <a:pt x="0" y="264"/>
                </a:moveTo>
                <a:lnTo>
                  <a:pt x="1383" y="264"/>
                </a:lnTo>
                <a:lnTo>
                  <a:pt x="1383" y="0"/>
                </a:lnTo>
                <a:lnTo>
                  <a:pt x="1966" y="529"/>
                </a:lnTo>
                <a:lnTo>
                  <a:pt x="1383" y="1059"/>
                </a:lnTo>
                <a:lnTo>
                  <a:pt x="1383" y="794"/>
                </a:lnTo>
                <a:lnTo>
                  <a:pt x="0" y="794"/>
                </a:lnTo>
                <a:lnTo>
                  <a:pt x="0" y="264"/>
                </a:lnTo>
              </a:path>
              <a:path w="73" h="531">
                <a:moveTo>
                  <a:pt x="0" y="0"/>
                </a:moveTo>
                <a:lnTo>
                  <a:pt x="72" y="0"/>
                </a:lnTo>
                <a:lnTo>
                  <a:pt x="72" y="530"/>
                </a:lnTo>
                <a:lnTo>
                  <a:pt x="0" y="530"/>
                </a:lnTo>
                <a:lnTo>
                  <a:pt x="0" y="0"/>
                </a:lnTo>
              </a:path>
              <a:path w="147" h="531">
                <a:moveTo>
                  <a:pt x="0" y="0"/>
                </a:moveTo>
                <a:lnTo>
                  <a:pt x="146" y="0"/>
                </a:lnTo>
                <a:lnTo>
                  <a:pt x="146" y="530"/>
                </a:lnTo>
                <a:lnTo>
                  <a:pt x="0" y="530"/>
                </a:lnTo>
                <a:lnTo>
                  <a:pt x="0" y="0"/>
                </a:lnTo>
              </a:path>
            </a:pathLst>
          </a:custGeom>
          <a:solidFill>
            <a:srgbClr val="0000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349" name="CustomShape 6"/>
          <p:cNvSpPr/>
          <p:nvPr/>
        </p:nvSpPr>
        <p:spPr>
          <a:xfrm>
            <a:off x="6085080" y="3661560"/>
            <a:ext cx="838440" cy="381240"/>
          </a:xfrm>
          <a:custGeom>
            <a:avLst/>
            <a:gdLst/>
            <a:ahLst/>
            <a:rect l="0" t="0" r="r" b="b"/>
            <a:pathLst>
              <a:path w="1967" h="1061">
                <a:moveTo>
                  <a:pt x="1966" y="265"/>
                </a:moveTo>
                <a:lnTo>
                  <a:pt x="583" y="265"/>
                </a:lnTo>
                <a:lnTo>
                  <a:pt x="583" y="0"/>
                </a:lnTo>
                <a:lnTo>
                  <a:pt x="0" y="530"/>
                </a:lnTo>
                <a:lnTo>
                  <a:pt x="583" y="1060"/>
                </a:lnTo>
                <a:lnTo>
                  <a:pt x="583" y="795"/>
                </a:lnTo>
                <a:lnTo>
                  <a:pt x="1966" y="795"/>
                </a:lnTo>
                <a:lnTo>
                  <a:pt x="1966" y="265"/>
                </a:lnTo>
              </a:path>
              <a:path w="73" h="531">
                <a:moveTo>
                  <a:pt x="72" y="0"/>
                </a:moveTo>
                <a:lnTo>
                  <a:pt x="0" y="0"/>
                </a:lnTo>
                <a:lnTo>
                  <a:pt x="0" y="530"/>
                </a:lnTo>
                <a:lnTo>
                  <a:pt x="72" y="530"/>
                </a:lnTo>
                <a:lnTo>
                  <a:pt x="72" y="0"/>
                </a:lnTo>
              </a:path>
              <a:path w="147" h="531">
                <a:moveTo>
                  <a:pt x="146" y="0"/>
                </a:moveTo>
                <a:lnTo>
                  <a:pt x="0" y="0"/>
                </a:lnTo>
                <a:lnTo>
                  <a:pt x="0" y="530"/>
                </a:lnTo>
                <a:lnTo>
                  <a:pt x="146" y="530"/>
                </a:lnTo>
                <a:lnTo>
                  <a:pt x="146" y="0"/>
                </a:lnTo>
              </a:path>
            </a:pathLst>
          </a:custGeom>
          <a:solidFill>
            <a:srgbClr val="0000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350" name="CustomShape 7"/>
          <p:cNvSpPr/>
          <p:nvPr/>
        </p:nvSpPr>
        <p:spPr>
          <a:xfrm>
            <a:off x="5326560" y="1363680"/>
            <a:ext cx="210240" cy="21024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351" name="CustomShape 8"/>
          <p:cNvSpPr/>
          <p:nvPr/>
        </p:nvSpPr>
        <p:spPr>
          <a:xfrm>
            <a:off x="3910320" y="4960800"/>
            <a:ext cx="210240" cy="21024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352" name="CustomShape 9"/>
          <p:cNvSpPr/>
          <p:nvPr/>
        </p:nvSpPr>
        <p:spPr>
          <a:xfrm>
            <a:off x="2973240" y="2447640"/>
            <a:ext cx="1000800" cy="3758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/>
          <a:p>
            <a:pPr>
              <a:lnSpc>
                <a:spcPct val="100000"/>
              </a:lnSpc>
            </a:pPr>
            <a:r>
              <a:rPr b="1" i="1" lang="en-US" sz="2000" spc="-1" strike="noStrike">
                <a:solidFill>
                  <a:srgbClr val="008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nucleus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53" name="CustomShape 10"/>
          <p:cNvSpPr/>
          <p:nvPr/>
        </p:nvSpPr>
        <p:spPr>
          <a:xfrm>
            <a:off x="5241960" y="4570920"/>
            <a:ext cx="1000800" cy="3758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/>
          <a:p>
            <a:pPr>
              <a:lnSpc>
                <a:spcPct val="100000"/>
              </a:lnSpc>
            </a:pPr>
            <a:r>
              <a:rPr b="1" i="1" lang="en-US" sz="2000" spc="-1" strike="noStrike">
                <a:solidFill>
                  <a:srgbClr val="008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nucleus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54" name="Line 11"/>
          <p:cNvSpPr/>
          <p:nvPr/>
        </p:nvSpPr>
        <p:spPr>
          <a:xfrm>
            <a:off x="3647160" y="3204720"/>
            <a:ext cx="914760" cy="0"/>
          </a:xfrm>
          <a:prstGeom prst="line">
            <a:avLst/>
          </a:prstGeom>
          <a:ln w="381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355" name="Line 12"/>
          <p:cNvSpPr/>
          <p:nvPr/>
        </p:nvSpPr>
        <p:spPr>
          <a:xfrm flipV="1">
            <a:off x="4604400" y="1604520"/>
            <a:ext cx="762480" cy="1599840"/>
          </a:xfrm>
          <a:prstGeom prst="line">
            <a:avLst/>
          </a:prstGeom>
          <a:ln w="38160">
            <a:solidFill>
              <a:srgbClr val="000000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56" name="Line 13"/>
          <p:cNvSpPr/>
          <p:nvPr/>
        </p:nvSpPr>
        <p:spPr>
          <a:xfrm flipH="1">
            <a:off x="4832640" y="3356640"/>
            <a:ext cx="823320" cy="0"/>
          </a:xfrm>
          <a:prstGeom prst="line">
            <a:avLst/>
          </a:prstGeom>
          <a:ln w="381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357" name="Line 14"/>
          <p:cNvSpPr/>
          <p:nvPr/>
        </p:nvSpPr>
        <p:spPr>
          <a:xfrm flipH="1">
            <a:off x="4070520" y="3357000"/>
            <a:ext cx="762480" cy="1599840"/>
          </a:xfrm>
          <a:prstGeom prst="line">
            <a:avLst/>
          </a:prstGeom>
          <a:ln w="38160">
            <a:solidFill>
              <a:srgbClr val="000000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58" name="CustomShape 15"/>
          <p:cNvSpPr/>
          <p:nvPr/>
        </p:nvSpPr>
        <p:spPr>
          <a:xfrm>
            <a:off x="4375800" y="2976120"/>
            <a:ext cx="686160" cy="5331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1464" y="4340"/>
                </a:moveTo>
                <a:lnTo>
                  <a:pt x="9722" y="1887"/>
                </a:lnTo>
                <a:lnTo>
                  <a:pt x="8548" y="6383"/>
                </a:lnTo>
                <a:lnTo>
                  <a:pt x="4503" y="3626"/>
                </a:lnTo>
                <a:lnTo>
                  <a:pt x="5373" y="7816"/>
                </a:lnTo>
                <a:lnTo>
                  <a:pt x="1174" y="8270"/>
                </a:lnTo>
                <a:lnTo>
                  <a:pt x="3934" y="11592"/>
                </a:lnTo>
                <a:lnTo>
                  <a:pt x="0" y="12875"/>
                </a:lnTo>
                <a:lnTo>
                  <a:pt x="3329" y="15372"/>
                </a:lnTo>
                <a:lnTo>
                  <a:pt x="1283" y="17824"/>
                </a:lnTo>
                <a:lnTo>
                  <a:pt x="4804" y="18239"/>
                </a:lnTo>
                <a:lnTo>
                  <a:pt x="4918" y="21600"/>
                </a:lnTo>
                <a:lnTo>
                  <a:pt x="7525" y="18125"/>
                </a:lnTo>
                <a:lnTo>
                  <a:pt x="8698" y="19712"/>
                </a:lnTo>
                <a:lnTo>
                  <a:pt x="9871" y="17371"/>
                </a:lnTo>
                <a:lnTo>
                  <a:pt x="11614" y="18844"/>
                </a:lnTo>
                <a:lnTo>
                  <a:pt x="12178" y="15937"/>
                </a:lnTo>
                <a:lnTo>
                  <a:pt x="14943" y="17371"/>
                </a:lnTo>
                <a:lnTo>
                  <a:pt x="14640" y="14348"/>
                </a:lnTo>
                <a:lnTo>
                  <a:pt x="18878" y="15632"/>
                </a:lnTo>
                <a:lnTo>
                  <a:pt x="16382" y="12311"/>
                </a:lnTo>
                <a:lnTo>
                  <a:pt x="18270" y="11292"/>
                </a:lnTo>
                <a:lnTo>
                  <a:pt x="16986" y="9404"/>
                </a:lnTo>
                <a:lnTo>
                  <a:pt x="21600" y="6646"/>
                </a:lnTo>
                <a:lnTo>
                  <a:pt x="16382" y="6533"/>
                </a:lnTo>
                <a:lnTo>
                  <a:pt x="18005" y="3172"/>
                </a:lnTo>
                <a:lnTo>
                  <a:pt x="14524" y="5778"/>
                </a:lnTo>
                <a:lnTo>
                  <a:pt x="14789" y="0"/>
                </a:lnTo>
                <a:lnTo>
                  <a:pt x="11464" y="4340"/>
                </a:lnTo>
                <a:close/>
              </a:path>
            </a:pathLst>
          </a:custGeom>
          <a:solidFill>
            <a:srgbClr val="f5fd55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</p:spTree>
  </p:cSld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TextShape 1"/>
          <p:cNvSpPr txBox="1"/>
          <p:nvPr/>
        </p:nvSpPr>
        <p:spPr>
          <a:xfrm>
            <a:off x="540000" y="48600"/>
            <a:ext cx="9071640" cy="8416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Probes of the Quark Gluon Plasma</a:t>
            </a:r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60" name="TextShape 2"/>
          <p:cNvSpPr txBox="1"/>
          <p:nvPr/>
        </p:nvSpPr>
        <p:spPr>
          <a:xfrm>
            <a:off x="319680" y="5303160"/>
            <a:ext cx="9601200" cy="13615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US" sz="3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Want a probe which traveled through the medium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3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QGP is short lived </a:t>
            </a:r>
            <a:r>
              <a:rPr b="0" lang="en-US" sz="3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→</a:t>
            </a:r>
            <a:r>
              <a:rPr b="0" lang="en-US" sz="3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need a probe created in the collision</a:t>
            </a:r>
            <a:r>
              <a:rPr b="0" lang="en-US" sz="3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
</a:t>
            </a:r>
            <a:r>
              <a:rPr b="0" lang="en-US" sz="3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We expect the medium to be dense </a:t>
            </a:r>
            <a:r>
              <a:rPr b="0" lang="en-US" sz="3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→</a:t>
            </a:r>
            <a:r>
              <a:rPr b="0" lang="en-US" sz="3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absorb/modify probe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61" name="" descr=""/>
          <p:cNvPicPr/>
          <p:nvPr/>
        </p:nvPicPr>
        <p:blipFill>
          <a:blip r:embed="rId1"/>
          <a:stretch/>
        </p:blipFill>
        <p:spPr>
          <a:xfrm>
            <a:off x="4203720" y="2903760"/>
            <a:ext cx="914760" cy="1371240"/>
          </a:xfrm>
          <a:prstGeom prst="rect">
            <a:avLst/>
          </a:prstGeom>
          <a:ln>
            <a:noFill/>
          </a:ln>
        </p:spPr>
      </p:pic>
      <p:pic>
        <p:nvPicPr>
          <p:cNvPr id="362" name="" descr=""/>
          <p:cNvPicPr/>
          <p:nvPr/>
        </p:nvPicPr>
        <p:blipFill>
          <a:blip r:embed="rId2"/>
          <a:stretch/>
        </p:blipFill>
        <p:spPr>
          <a:xfrm>
            <a:off x="3163680" y="2734920"/>
            <a:ext cx="640080" cy="1645560"/>
          </a:xfrm>
          <a:prstGeom prst="rect">
            <a:avLst/>
          </a:prstGeom>
          <a:ln>
            <a:noFill/>
          </a:ln>
        </p:spPr>
      </p:pic>
      <p:sp>
        <p:nvSpPr>
          <p:cNvPr id="363" name="CustomShape 3"/>
          <p:cNvSpPr/>
          <p:nvPr/>
        </p:nvSpPr>
        <p:spPr>
          <a:xfrm>
            <a:off x="3518280" y="3081600"/>
            <a:ext cx="91440" cy="20988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pic>
        <p:nvPicPr>
          <p:cNvPr id="364" name="" descr=""/>
          <p:cNvPicPr/>
          <p:nvPr/>
        </p:nvPicPr>
        <p:blipFill>
          <a:blip r:embed="rId3"/>
          <a:stretch/>
        </p:blipFill>
        <p:spPr>
          <a:xfrm>
            <a:off x="5468400" y="3022920"/>
            <a:ext cx="640080" cy="1645200"/>
          </a:xfrm>
          <a:prstGeom prst="rect">
            <a:avLst/>
          </a:prstGeom>
          <a:ln>
            <a:noFill/>
          </a:ln>
        </p:spPr>
      </p:pic>
      <p:sp>
        <p:nvSpPr>
          <p:cNvPr id="365" name="CustomShape 4"/>
          <p:cNvSpPr/>
          <p:nvPr/>
        </p:nvSpPr>
        <p:spPr>
          <a:xfrm>
            <a:off x="5726880" y="3236040"/>
            <a:ext cx="91440" cy="20988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366" name="CustomShape 5"/>
          <p:cNvSpPr/>
          <p:nvPr/>
        </p:nvSpPr>
        <p:spPr>
          <a:xfrm>
            <a:off x="2206080" y="3342240"/>
            <a:ext cx="838440" cy="380880"/>
          </a:xfrm>
          <a:custGeom>
            <a:avLst/>
            <a:gdLst/>
            <a:ahLst/>
            <a:rect l="0" t="0" r="r" b="b"/>
            <a:pathLst>
              <a:path w="1967" h="1060">
                <a:moveTo>
                  <a:pt x="0" y="264"/>
                </a:moveTo>
                <a:lnTo>
                  <a:pt x="1383" y="264"/>
                </a:lnTo>
                <a:lnTo>
                  <a:pt x="1383" y="0"/>
                </a:lnTo>
                <a:lnTo>
                  <a:pt x="1966" y="529"/>
                </a:lnTo>
                <a:lnTo>
                  <a:pt x="1383" y="1059"/>
                </a:lnTo>
                <a:lnTo>
                  <a:pt x="1383" y="794"/>
                </a:lnTo>
                <a:lnTo>
                  <a:pt x="0" y="794"/>
                </a:lnTo>
                <a:lnTo>
                  <a:pt x="0" y="264"/>
                </a:lnTo>
              </a:path>
              <a:path w="73" h="531">
                <a:moveTo>
                  <a:pt x="0" y="0"/>
                </a:moveTo>
                <a:lnTo>
                  <a:pt x="72" y="0"/>
                </a:lnTo>
                <a:lnTo>
                  <a:pt x="72" y="530"/>
                </a:lnTo>
                <a:lnTo>
                  <a:pt x="0" y="530"/>
                </a:lnTo>
                <a:lnTo>
                  <a:pt x="0" y="0"/>
                </a:lnTo>
              </a:path>
              <a:path w="147" h="531">
                <a:moveTo>
                  <a:pt x="0" y="0"/>
                </a:moveTo>
                <a:lnTo>
                  <a:pt x="146" y="0"/>
                </a:lnTo>
                <a:lnTo>
                  <a:pt x="146" y="530"/>
                </a:lnTo>
                <a:lnTo>
                  <a:pt x="0" y="530"/>
                </a:lnTo>
                <a:lnTo>
                  <a:pt x="0" y="0"/>
                </a:lnTo>
              </a:path>
            </a:pathLst>
          </a:custGeom>
          <a:solidFill>
            <a:srgbClr val="0000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367" name="CustomShape 6"/>
          <p:cNvSpPr/>
          <p:nvPr/>
        </p:nvSpPr>
        <p:spPr>
          <a:xfrm>
            <a:off x="6113160" y="3661200"/>
            <a:ext cx="838440" cy="381240"/>
          </a:xfrm>
          <a:custGeom>
            <a:avLst/>
            <a:gdLst/>
            <a:ahLst/>
            <a:rect l="0" t="0" r="r" b="b"/>
            <a:pathLst>
              <a:path w="1967" h="1061">
                <a:moveTo>
                  <a:pt x="1966" y="265"/>
                </a:moveTo>
                <a:lnTo>
                  <a:pt x="583" y="265"/>
                </a:lnTo>
                <a:lnTo>
                  <a:pt x="583" y="0"/>
                </a:lnTo>
                <a:lnTo>
                  <a:pt x="0" y="530"/>
                </a:lnTo>
                <a:lnTo>
                  <a:pt x="583" y="1060"/>
                </a:lnTo>
                <a:lnTo>
                  <a:pt x="583" y="795"/>
                </a:lnTo>
                <a:lnTo>
                  <a:pt x="1966" y="795"/>
                </a:lnTo>
                <a:lnTo>
                  <a:pt x="1966" y="265"/>
                </a:lnTo>
              </a:path>
              <a:path w="73" h="531">
                <a:moveTo>
                  <a:pt x="72" y="0"/>
                </a:moveTo>
                <a:lnTo>
                  <a:pt x="0" y="0"/>
                </a:lnTo>
                <a:lnTo>
                  <a:pt x="0" y="530"/>
                </a:lnTo>
                <a:lnTo>
                  <a:pt x="72" y="530"/>
                </a:lnTo>
                <a:lnTo>
                  <a:pt x="72" y="0"/>
                </a:lnTo>
              </a:path>
              <a:path w="147" h="531">
                <a:moveTo>
                  <a:pt x="146" y="0"/>
                </a:moveTo>
                <a:lnTo>
                  <a:pt x="0" y="0"/>
                </a:lnTo>
                <a:lnTo>
                  <a:pt x="0" y="530"/>
                </a:lnTo>
                <a:lnTo>
                  <a:pt x="146" y="530"/>
                </a:lnTo>
                <a:lnTo>
                  <a:pt x="146" y="0"/>
                </a:lnTo>
              </a:path>
            </a:pathLst>
          </a:custGeom>
          <a:solidFill>
            <a:srgbClr val="0000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368" name="CustomShape 7"/>
          <p:cNvSpPr/>
          <p:nvPr/>
        </p:nvSpPr>
        <p:spPr>
          <a:xfrm>
            <a:off x="5354640" y="1363320"/>
            <a:ext cx="210240" cy="21024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369" name="CustomShape 8"/>
          <p:cNvSpPr/>
          <p:nvPr/>
        </p:nvSpPr>
        <p:spPr>
          <a:xfrm>
            <a:off x="4558680" y="4016160"/>
            <a:ext cx="210240" cy="21024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370" name="CustomShape 9"/>
          <p:cNvSpPr/>
          <p:nvPr/>
        </p:nvSpPr>
        <p:spPr>
          <a:xfrm>
            <a:off x="3001320" y="2447280"/>
            <a:ext cx="1000800" cy="3758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/>
          <a:p>
            <a:pPr>
              <a:lnSpc>
                <a:spcPct val="100000"/>
              </a:lnSpc>
            </a:pPr>
            <a:r>
              <a:rPr b="1" i="1" lang="en-US" sz="2000" spc="-1" strike="noStrike">
                <a:solidFill>
                  <a:srgbClr val="008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nucleus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71" name="CustomShape 10"/>
          <p:cNvSpPr/>
          <p:nvPr/>
        </p:nvSpPr>
        <p:spPr>
          <a:xfrm>
            <a:off x="5270040" y="4570560"/>
            <a:ext cx="1000800" cy="3758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/>
          <a:p>
            <a:pPr>
              <a:lnSpc>
                <a:spcPct val="100000"/>
              </a:lnSpc>
            </a:pPr>
            <a:r>
              <a:rPr b="1" i="1" lang="en-US" sz="2000" spc="-1" strike="noStrike">
                <a:solidFill>
                  <a:srgbClr val="008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nucleus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72" name="Line 11"/>
          <p:cNvSpPr/>
          <p:nvPr/>
        </p:nvSpPr>
        <p:spPr>
          <a:xfrm>
            <a:off x="3675240" y="3204360"/>
            <a:ext cx="914760" cy="0"/>
          </a:xfrm>
          <a:prstGeom prst="line">
            <a:avLst/>
          </a:prstGeom>
          <a:ln w="381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373" name="Line 12"/>
          <p:cNvSpPr/>
          <p:nvPr/>
        </p:nvSpPr>
        <p:spPr>
          <a:xfrm flipV="1">
            <a:off x="4632480" y="1604160"/>
            <a:ext cx="762480" cy="1599840"/>
          </a:xfrm>
          <a:prstGeom prst="line">
            <a:avLst/>
          </a:prstGeom>
          <a:ln w="38160">
            <a:solidFill>
              <a:srgbClr val="000000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74" name="Line 13"/>
          <p:cNvSpPr/>
          <p:nvPr/>
        </p:nvSpPr>
        <p:spPr>
          <a:xfrm flipH="1">
            <a:off x="4860720" y="3356280"/>
            <a:ext cx="823320" cy="0"/>
          </a:xfrm>
          <a:prstGeom prst="line">
            <a:avLst/>
          </a:prstGeom>
          <a:ln w="381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375" name="Freeform 14"/>
          <p:cNvSpPr/>
          <p:nvPr/>
        </p:nvSpPr>
        <p:spPr>
          <a:xfrm>
            <a:off x="4407480" y="3354120"/>
            <a:ext cx="585360" cy="733680"/>
          </a:xfrm>
          <a:custGeom>
            <a:avLst/>
            <a:gdLst/>
            <a:ahLst/>
            <a:rect l="0" t="0" r="r" b="b"/>
            <a:pathLst>
              <a:path w="1626" h="2038">
                <a:moveTo>
                  <a:pt x="1280" y="8"/>
                </a:moveTo>
                <a:cubicBezTo>
                  <a:pt x="727" y="0"/>
                  <a:pt x="1329" y="530"/>
                  <a:pt x="998" y="650"/>
                </a:cubicBezTo>
                <a:cubicBezTo>
                  <a:pt x="176" y="948"/>
                  <a:pt x="1625" y="1033"/>
                  <a:pt x="766" y="1266"/>
                </a:cubicBezTo>
                <a:cubicBezTo>
                  <a:pt x="0" y="1476"/>
                  <a:pt x="1017" y="1362"/>
                  <a:pt x="1023" y="1626"/>
                </a:cubicBezTo>
                <a:lnTo>
                  <a:pt x="741" y="1780"/>
                </a:lnTo>
                <a:lnTo>
                  <a:pt x="844" y="2037"/>
                </a:lnTo>
                <a:lnTo>
                  <a:pt x="844" y="2012"/>
                </a:lnTo>
              </a:path>
            </a:pathLst>
          </a:custGeom>
          <a:ln w="36720">
            <a:solidFill>
              <a:srgbClr val="000000"/>
            </a:solidFill>
            <a:round/>
          </a:ln>
        </p:spPr>
      </p:sp>
      <p:sp>
        <p:nvSpPr>
          <p:cNvPr id="376" name="CustomShape 15"/>
          <p:cNvSpPr/>
          <p:nvPr/>
        </p:nvSpPr>
        <p:spPr>
          <a:xfrm>
            <a:off x="4403880" y="2975760"/>
            <a:ext cx="686160" cy="5331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1464" y="4340"/>
                </a:moveTo>
                <a:lnTo>
                  <a:pt x="9722" y="1887"/>
                </a:lnTo>
                <a:lnTo>
                  <a:pt x="8548" y="6383"/>
                </a:lnTo>
                <a:lnTo>
                  <a:pt x="4503" y="3626"/>
                </a:lnTo>
                <a:lnTo>
                  <a:pt x="5373" y="7816"/>
                </a:lnTo>
                <a:lnTo>
                  <a:pt x="1174" y="8270"/>
                </a:lnTo>
                <a:lnTo>
                  <a:pt x="3934" y="11592"/>
                </a:lnTo>
                <a:lnTo>
                  <a:pt x="0" y="12875"/>
                </a:lnTo>
                <a:lnTo>
                  <a:pt x="3329" y="15372"/>
                </a:lnTo>
                <a:lnTo>
                  <a:pt x="1283" y="17824"/>
                </a:lnTo>
                <a:lnTo>
                  <a:pt x="4804" y="18239"/>
                </a:lnTo>
                <a:lnTo>
                  <a:pt x="4918" y="21600"/>
                </a:lnTo>
                <a:lnTo>
                  <a:pt x="7525" y="18125"/>
                </a:lnTo>
                <a:lnTo>
                  <a:pt x="8698" y="19712"/>
                </a:lnTo>
                <a:lnTo>
                  <a:pt x="9871" y="17371"/>
                </a:lnTo>
                <a:lnTo>
                  <a:pt x="11614" y="18844"/>
                </a:lnTo>
                <a:lnTo>
                  <a:pt x="12178" y="15937"/>
                </a:lnTo>
                <a:lnTo>
                  <a:pt x="14943" y="17371"/>
                </a:lnTo>
                <a:lnTo>
                  <a:pt x="14640" y="14348"/>
                </a:lnTo>
                <a:lnTo>
                  <a:pt x="18878" y="15632"/>
                </a:lnTo>
                <a:lnTo>
                  <a:pt x="16382" y="12311"/>
                </a:lnTo>
                <a:lnTo>
                  <a:pt x="18270" y="11292"/>
                </a:lnTo>
                <a:lnTo>
                  <a:pt x="16986" y="9404"/>
                </a:lnTo>
                <a:lnTo>
                  <a:pt x="21600" y="6646"/>
                </a:lnTo>
                <a:lnTo>
                  <a:pt x="16382" y="6533"/>
                </a:lnTo>
                <a:lnTo>
                  <a:pt x="18005" y="3172"/>
                </a:lnTo>
                <a:lnTo>
                  <a:pt x="14524" y="5778"/>
                </a:lnTo>
                <a:lnTo>
                  <a:pt x="14789" y="0"/>
                </a:lnTo>
                <a:lnTo>
                  <a:pt x="11464" y="4340"/>
                </a:lnTo>
                <a:close/>
              </a:path>
            </a:pathLst>
          </a:custGeom>
          <a:solidFill>
            <a:srgbClr val="f5fd55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</p:spTree>
  </p:cSld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TextShape 1"/>
          <p:cNvSpPr txBox="1"/>
          <p:nvPr/>
        </p:nvSpPr>
        <p:spPr>
          <a:xfrm>
            <a:off x="503640" y="-5904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Jets</a:t>
            </a:r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78" name="" descr=""/>
          <p:cNvPicPr/>
          <p:nvPr/>
        </p:nvPicPr>
        <p:blipFill>
          <a:blip r:embed="rId1"/>
          <a:stretch/>
        </p:blipFill>
        <p:spPr>
          <a:xfrm>
            <a:off x="2251440" y="2629080"/>
            <a:ext cx="914760" cy="1371240"/>
          </a:xfrm>
          <a:prstGeom prst="rect">
            <a:avLst/>
          </a:prstGeom>
          <a:ln>
            <a:noFill/>
          </a:ln>
        </p:spPr>
      </p:pic>
      <p:pic>
        <p:nvPicPr>
          <p:cNvPr id="379" name="" descr=""/>
          <p:cNvPicPr/>
          <p:nvPr/>
        </p:nvPicPr>
        <p:blipFill>
          <a:blip r:embed="rId2"/>
          <a:stretch/>
        </p:blipFill>
        <p:spPr>
          <a:xfrm>
            <a:off x="1211400" y="2460240"/>
            <a:ext cx="640080" cy="1645560"/>
          </a:xfrm>
          <a:prstGeom prst="rect">
            <a:avLst/>
          </a:prstGeom>
          <a:ln>
            <a:noFill/>
          </a:ln>
        </p:spPr>
      </p:pic>
      <p:sp>
        <p:nvSpPr>
          <p:cNvPr id="380" name="CustomShape 2"/>
          <p:cNvSpPr/>
          <p:nvPr/>
        </p:nvSpPr>
        <p:spPr>
          <a:xfrm>
            <a:off x="1566000" y="2806920"/>
            <a:ext cx="91440" cy="20988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pic>
        <p:nvPicPr>
          <p:cNvPr id="381" name="" descr=""/>
          <p:cNvPicPr/>
          <p:nvPr/>
        </p:nvPicPr>
        <p:blipFill>
          <a:blip r:embed="rId3"/>
          <a:stretch/>
        </p:blipFill>
        <p:spPr>
          <a:xfrm>
            <a:off x="3516120" y="2748240"/>
            <a:ext cx="640080" cy="1645200"/>
          </a:xfrm>
          <a:prstGeom prst="rect">
            <a:avLst/>
          </a:prstGeom>
          <a:ln>
            <a:noFill/>
          </a:ln>
        </p:spPr>
      </p:pic>
      <p:sp>
        <p:nvSpPr>
          <p:cNvPr id="382" name="CustomShape 3"/>
          <p:cNvSpPr/>
          <p:nvPr/>
        </p:nvSpPr>
        <p:spPr>
          <a:xfrm>
            <a:off x="3774600" y="2961360"/>
            <a:ext cx="91440" cy="20988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383" name="CustomShape 4"/>
          <p:cNvSpPr/>
          <p:nvPr/>
        </p:nvSpPr>
        <p:spPr>
          <a:xfrm>
            <a:off x="253800" y="3067560"/>
            <a:ext cx="838440" cy="380880"/>
          </a:xfrm>
          <a:custGeom>
            <a:avLst/>
            <a:gdLst/>
            <a:ahLst/>
            <a:rect l="0" t="0" r="r" b="b"/>
            <a:pathLst>
              <a:path w="1967" h="1060">
                <a:moveTo>
                  <a:pt x="0" y="264"/>
                </a:moveTo>
                <a:lnTo>
                  <a:pt x="1383" y="264"/>
                </a:lnTo>
                <a:lnTo>
                  <a:pt x="1383" y="0"/>
                </a:lnTo>
                <a:lnTo>
                  <a:pt x="1966" y="529"/>
                </a:lnTo>
                <a:lnTo>
                  <a:pt x="1383" y="1059"/>
                </a:lnTo>
                <a:lnTo>
                  <a:pt x="1383" y="794"/>
                </a:lnTo>
                <a:lnTo>
                  <a:pt x="0" y="794"/>
                </a:lnTo>
                <a:lnTo>
                  <a:pt x="0" y="264"/>
                </a:lnTo>
              </a:path>
              <a:path w="73" h="531">
                <a:moveTo>
                  <a:pt x="0" y="0"/>
                </a:moveTo>
                <a:lnTo>
                  <a:pt x="72" y="0"/>
                </a:lnTo>
                <a:lnTo>
                  <a:pt x="72" y="530"/>
                </a:lnTo>
                <a:lnTo>
                  <a:pt x="0" y="530"/>
                </a:lnTo>
                <a:lnTo>
                  <a:pt x="0" y="0"/>
                </a:lnTo>
              </a:path>
              <a:path w="147" h="531">
                <a:moveTo>
                  <a:pt x="0" y="0"/>
                </a:moveTo>
                <a:lnTo>
                  <a:pt x="146" y="0"/>
                </a:lnTo>
                <a:lnTo>
                  <a:pt x="146" y="530"/>
                </a:lnTo>
                <a:lnTo>
                  <a:pt x="0" y="530"/>
                </a:lnTo>
                <a:lnTo>
                  <a:pt x="0" y="0"/>
                </a:lnTo>
              </a:path>
            </a:pathLst>
          </a:custGeom>
          <a:solidFill>
            <a:srgbClr val="0000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384" name="CustomShape 5"/>
          <p:cNvSpPr/>
          <p:nvPr/>
        </p:nvSpPr>
        <p:spPr>
          <a:xfrm>
            <a:off x="4181760" y="3386520"/>
            <a:ext cx="838440" cy="381240"/>
          </a:xfrm>
          <a:custGeom>
            <a:avLst/>
            <a:gdLst/>
            <a:ahLst/>
            <a:rect l="0" t="0" r="r" b="b"/>
            <a:pathLst>
              <a:path w="1967" h="1061">
                <a:moveTo>
                  <a:pt x="1966" y="265"/>
                </a:moveTo>
                <a:lnTo>
                  <a:pt x="583" y="265"/>
                </a:lnTo>
                <a:lnTo>
                  <a:pt x="583" y="0"/>
                </a:lnTo>
                <a:lnTo>
                  <a:pt x="0" y="530"/>
                </a:lnTo>
                <a:lnTo>
                  <a:pt x="583" y="1060"/>
                </a:lnTo>
                <a:lnTo>
                  <a:pt x="583" y="795"/>
                </a:lnTo>
                <a:lnTo>
                  <a:pt x="1966" y="795"/>
                </a:lnTo>
                <a:lnTo>
                  <a:pt x="1966" y="265"/>
                </a:lnTo>
              </a:path>
              <a:path w="73" h="531">
                <a:moveTo>
                  <a:pt x="72" y="0"/>
                </a:moveTo>
                <a:lnTo>
                  <a:pt x="0" y="0"/>
                </a:lnTo>
                <a:lnTo>
                  <a:pt x="0" y="530"/>
                </a:lnTo>
                <a:lnTo>
                  <a:pt x="72" y="530"/>
                </a:lnTo>
                <a:lnTo>
                  <a:pt x="72" y="0"/>
                </a:lnTo>
              </a:path>
              <a:path w="147" h="531">
                <a:moveTo>
                  <a:pt x="146" y="0"/>
                </a:moveTo>
                <a:lnTo>
                  <a:pt x="0" y="0"/>
                </a:lnTo>
                <a:lnTo>
                  <a:pt x="0" y="530"/>
                </a:lnTo>
                <a:lnTo>
                  <a:pt x="146" y="530"/>
                </a:lnTo>
                <a:lnTo>
                  <a:pt x="146" y="0"/>
                </a:lnTo>
              </a:path>
            </a:pathLst>
          </a:custGeom>
          <a:solidFill>
            <a:srgbClr val="0000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385" name="CustomShape 6"/>
          <p:cNvSpPr/>
          <p:nvPr/>
        </p:nvSpPr>
        <p:spPr>
          <a:xfrm>
            <a:off x="3402360" y="1088640"/>
            <a:ext cx="210240" cy="21024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386" name="CustomShape 7"/>
          <p:cNvSpPr/>
          <p:nvPr/>
        </p:nvSpPr>
        <p:spPr>
          <a:xfrm>
            <a:off x="1986120" y="4685760"/>
            <a:ext cx="210240" cy="21024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387" name="CustomShape 8"/>
          <p:cNvSpPr/>
          <p:nvPr/>
        </p:nvSpPr>
        <p:spPr>
          <a:xfrm>
            <a:off x="1049040" y="2172600"/>
            <a:ext cx="1000800" cy="3758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/>
          <a:p>
            <a:pPr>
              <a:lnSpc>
                <a:spcPct val="100000"/>
              </a:lnSpc>
            </a:pPr>
            <a:r>
              <a:rPr b="1" i="1" lang="en-US" sz="2000" spc="-1" strike="noStrike">
                <a:solidFill>
                  <a:srgbClr val="008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nucleus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88" name="CustomShape 9"/>
          <p:cNvSpPr/>
          <p:nvPr/>
        </p:nvSpPr>
        <p:spPr>
          <a:xfrm>
            <a:off x="3317760" y="4295880"/>
            <a:ext cx="1000800" cy="3758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/>
          <a:p>
            <a:pPr>
              <a:lnSpc>
                <a:spcPct val="100000"/>
              </a:lnSpc>
            </a:pPr>
            <a:r>
              <a:rPr b="1" i="1" lang="en-US" sz="2000" spc="-1" strike="noStrike">
                <a:solidFill>
                  <a:srgbClr val="008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nucleus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89" name="Line 10"/>
          <p:cNvSpPr/>
          <p:nvPr/>
        </p:nvSpPr>
        <p:spPr>
          <a:xfrm>
            <a:off x="1722960" y="2929680"/>
            <a:ext cx="914760" cy="0"/>
          </a:xfrm>
          <a:prstGeom prst="line">
            <a:avLst/>
          </a:prstGeom>
          <a:ln w="381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390" name="Line 11"/>
          <p:cNvSpPr/>
          <p:nvPr/>
        </p:nvSpPr>
        <p:spPr>
          <a:xfrm flipV="1">
            <a:off x="2680200" y="1329480"/>
            <a:ext cx="762480" cy="1599840"/>
          </a:xfrm>
          <a:prstGeom prst="line">
            <a:avLst/>
          </a:prstGeom>
          <a:ln w="38160">
            <a:solidFill>
              <a:srgbClr val="000000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91" name="Line 12"/>
          <p:cNvSpPr/>
          <p:nvPr/>
        </p:nvSpPr>
        <p:spPr>
          <a:xfrm flipH="1">
            <a:off x="2908440" y="3081600"/>
            <a:ext cx="823320" cy="0"/>
          </a:xfrm>
          <a:prstGeom prst="line">
            <a:avLst/>
          </a:prstGeom>
          <a:ln w="381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392" name="Line 13"/>
          <p:cNvSpPr/>
          <p:nvPr/>
        </p:nvSpPr>
        <p:spPr>
          <a:xfrm flipH="1">
            <a:off x="2146320" y="3081960"/>
            <a:ext cx="762480" cy="1599840"/>
          </a:xfrm>
          <a:prstGeom prst="line">
            <a:avLst/>
          </a:prstGeom>
          <a:ln w="38160">
            <a:solidFill>
              <a:srgbClr val="000000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93" name="CustomShape 14"/>
          <p:cNvSpPr/>
          <p:nvPr/>
        </p:nvSpPr>
        <p:spPr>
          <a:xfrm>
            <a:off x="2451600" y="2701080"/>
            <a:ext cx="686160" cy="5331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1464" y="4340"/>
                </a:moveTo>
                <a:lnTo>
                  <a:pt x="9722" y="1887"/>
                </a:lnTo>
                <a:lnTo>
                  <a:pt x="8548" y="6383"/>
                </a:lnTo>
                <a:lnTo>
                  <a:pt x="4503" y="3626"/>
                </a:lnTo>
                <a:lnTo>
                  <a:pt x="5373" y="7816"/>
                </a:lnTo>
                <a:lnTo>
                  <a:pt x="1174" y="8270"/>
                </a:lnTo>
                <a:lnTo>
                  <a:pt x="3934" y="11592"/>
                </a:lnTo>
                <a:lnTo>
                  <a:pt x="0" y="12875"/>
                </a:lnTo>
                <a:lnTo>
                  <a:pt x="3329" y="15372"/>
                </a:lnTo>
                <a:lnTo>
                  <a:pt x="1283" y="17824"/>
                </a:lnTo>
                <a:lnTo>
                  <a:pt x="4804" y="18239"/>
                </a:lnTo>
                <a:lnTo>
                  <a:pt x="4918" y="21600"/>
                </a:lnTo>
                <a:lnTo>
                  <a:pt x="7525" y="18125"/>
                </a:lnTo>
                <a:lnTo>
                  <a:pt x="8698" y="19712"/>
                </a:lnTo>
                <a:lnTo>
                  <a:pt x="9871" y="17371"/>
                </a:lnTo>
                <a:lnTo>
                  <a:pt x="11614" y="18844"/>
                </a:lnTo>
                <a:lnTo>
                  <a:pt x="12178" y="15937"/>
                </a:lnTo>
                <a:lnTo>
                  <a:pt x="14943" y="17371"/>
                </a:lnTo>
                <a:lnTo>
                  <a:pt x="14640" y="14348"/>
                </a:lnTo>
                <a:lnTo>
                  <a:pt x="18878" y="15632"/>
                </a:lnTo>
                <a:lnTo>
                  <a:pt x="16382" y="12311"/>
                </a:lnTo>
                <a:lnTo>
                  <a:pt x="18270" y="11292"/>
                </a:lnTo>
                <a:lnTo>
                  <a:pt x="16986" y="9404"/>
                </a:lnTo>
                <a:lnTo>
                  <a:pt x="21600" y="6646"/>
                </a:lnTo>
                <a:lnTo>
                  <a:pt x="16382" y="6533"/>
                </a:lnTo>
                <a:lnTo>
                  <a:pt x="18005" y="3172"/>
                </a:lnTo>
                <a:lnTo>
                  <a:pt x="14524" y="5778"/>
                </a:lnTo>
                <a:lnTo>
                  <a:pt x="14789" y="0"/>
                </a:lnTo>
                <a:lnTo>
                  <a:pt x="11464" y="4340"/>
                </a:lnTo>
                <a:close/>
              </a:path>
            </a:pathLst>
          </a:custGeom>
          <a:solidFill>
            <a:srgbClr val="f5fd55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pic>
        <p:nvPicPr>
          <p:cNvPr id="394" name="" descr=""/>
          <p:cNvPicPr/>
          <p:nvPr/>
        </p:nvPicPr>
        <p:blipFill>
          <a:blip r:embed="rId4"/>
          <a:stretch/>
        </p:blipFill>
        <p:spPr>
          <a:xfrm>
            <a:off x="5390640" y="947520"/>
            <a:ext cx="4573440" cy="3683880"/>
          </a:xfrm>
          <a:prstGeom prst="rect">
            <a:avLst/>
          </a:prstGeom>
          <a:ln>
            <a:noFill/>
          </a:ln>
        </p:spPr>
      </p:pic>
      <p:sp>
        <p:nvSpPr>
          <p:cNvPr id="395" name="TextShape 15"/>
          <p:cNvSpPr txBox="1"/>
          <p:nvPr/>
        </p:nvSpPr>
        <p:spPr>
          <a:xfrm>
            <a:off x="0" y="5052600"/>
            <a:ext cx="10061640" cy="20566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Quarks and gluons are confined – we don't see them outside of mesons and baryons</a:t>
            </a:r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Instead we see a cone of particles around the outgoing quark or gluon</a:t>
            </a:r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Looking at jets analogous to spectroscopy</a:t>
            </a:r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TextShape 1"/>
          <p:cNvSpPr txBox="1"/>
          <p:nvPr/>
        </p:nvSpPr>
        <p:spPr>
          <a:xfrm>
            <a:off x="503640" y="30096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Quenched jets</a:t>
            </a:r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97" name="" descr=""/>
          <p:cNvPicPr/>
          <p:nvPr/>
        </p:nvPicPr>
        <p:blipFill>
          <a:blip r:embed="rId1"/>
          <a:stretch/>
        </p:blipFill>
        <p:spPr>
          <a:xfrm>
            <a:off x="2454840" y="2840040"/>
            <a:ext cx="914760" cy="1371240"/>
          </a:xfrm>
          <a:prstGeom prst="rect">
            <a:avLst/>
          </a:prstGeom>
          <a:ln>
            <a:noFill/>
          </a:ln>
        </p:spPr>
      </p:pic>
      <p:pic>
        <p:nvPicPr>
          <p:cNvPr id="398" name="" descr=""/>
          <p:cNvPicPr/>
          <p:nvPr/>
        </p:nvPicPr>
        <p:blipFill>
          <a:blip r:embed="rId2"/>
          <a:stretch/>
        </p:blipFill>
        <p:spPr>
          <a:xfrm>
            <a:off x="1414800" y="2671200"/>
            <a:ext cx="640080" cy="1645560"/>
          </a:xfrm>
          <a:prstGeom prst="rect">
            <a:avLst/>
          </a:prstGeom>
          <a:ln>
            <a:noFill/>
          </a:ln>
        </p:spPr>
      </p:pic>
      <p:sp>
        <p:nvSpPr>
          <p:cNvPr id="399" name="CustomShape 2"/>
          <p:cNvSpPr/>
          <p:nvPr/>
        </p:nvSpPr>
        <p:spPr>
          <a:xfrm>
            <a:off x="1769400" y="3017880"/>
            <a:ext cx="91440" cy="20988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pic>
        <p:nvPicPr>
          <p:cNvPr id="400" name="" descr=""/>
          <p:cNvPicPr/>
          <p:nvPr/>
        </p:nvPicPr>
        <p:blipFill>
          <a:blip r:embed="rId3"/>
          <a:stretch/>
        </p:blipFill>
        <p:spPr>
          <a:xfrm>
            <a:off x="3719520" y="2959200"/>
            <a:ext cx="640080" cy="1645200"/>
          </a:xfrm>
          <a:prstGeom prst="rect">
            <a:avLst/>
          </a:prstGeom>
          <a:ln>
            <a:noFill/>
          </a:ln>
        </p:spPr>
      </p:pic>
      <p:sp>
        <p:nvSpPr>
          <p:cNvPr id="401" name="CustomShape 3"/>
          <p:cNvSpPr/>
          <p:nvPr/>
        </p:nvSpPr>
        <p:spPr>
          <a:xfrm>
            <a:off x="3978000" y="3172320"/>
            <a:ext cx="91440" cy="20988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402" name="CustomShape 4"/>
          <p:cNvSpPr/>
          <p:nvPr/>
        </p:nvSpPr>
        <p:spPr>
          <a:xfrm>
            <a:off x="457200" y="3278520"/>
            <a:ext cx="838440" cy="380880"/>
          </a:xfrm>
          <a:custGeom>
            <a:avLst/>
            <a:gdLst/>
            <a:ahLst/>
            <a:rect l="0" t="0" r="r" b="b"/>
            <a:pathLst>
              <a:path w="1967" h="1060">
                <a:moveTo>
                  <a:pt x="0" y="264"/>
                </a:moveTo>
                <a:lnTo>
                  <a:pt x="1383" y="264"/>
                </a:lnTo>
                <a:lnTo>
                  <a:pt x="1383" y="0"/>
                </a:lnTo>
                <a:lnTo>
                  <a:pt x="1966" y="529"/>
                </a:lnTo>
                <a:lnTo>
                  <a:pt x="1383" y="1059"/>
                </a:lnTo>
                <a:lnTo>
                  <a:pt x="1383" y="794"/>
                </a:lnTo>
                <a:lnTo>
                  <a:pt x="0" y="794"/>
                </a:lnTo>
                <a:lnTo>
                  <a:pt x="0" y="264"/>
                </a:lnTo>
              </a:path>
              <a:path w="73" h="531">
                <a:moveTo>
                  <a:pt x="0" y="0"/>
                </a:moveTo>
                <a:lnTo>
                  <a:pt x="72" y="0"/>
                </a:lnTo>
                <a:lnTo>
                  <a:pt x="72" y="530"/>
                </a:lnTo>
                <a:lnTo>
                  <a:pt x="0" y="530"/>
                </a:lnTo>
                <a:lnTo>
                  <a:pt x="0" y="0"/>
                </a:lnTo>
              </a:path>
              <a:path w="147" h="531">
                <a:moveTo>
                  <a:pt x="0" y="0"/>
                </a:moveTo>
                <a:lnTo>
                  <a:pt x="146" y="0"/>
                </a:lnTo>
                <a:lnTo>
                  <a:pt x="146" y="530"/>
                </a:lnTo>
                <a:lnTo>
                  <a:pt x="0" y="530"/>
                </a:lnTo>
                <a:lnTo>
                  <a:pt x="0" y="0"/>
                </a:lnTo>
              </a:path>
            </a:pathLst>
          </a:custGeom>
          <a:solidFill>
            <a:srgbClr val="0000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403" name="CustomShape 5"/>
          <p:cNvSpPr/>
          <p:nvPr/>
        </p:nvSpPr>
        <p:spPr>
          <a:xfrm>
            <a:off x="4385160" y="3597480"/>
            <a:ext cx="838440" cy="381240"/>
          </a:xfrm>
          <a:custGeom>
            <a:avLst/>
            <a:gdLst/>
            <a:ahLst/>
            <a:rect l="0" t="0" r="r" b="b"/>
            <a:pathLst>
              <a:path w="1967" h="1061">
                <a:moveTo>
                  <a:pt x="1966" y="265"/>
                </a:moveTo>
                <a:lnTo>
                  <a:pt x="583" y="265"/>
                </a:lnTo>
                <a:lnTo>
                  <a:pt x="583" y="0"/>
                </a:lnTo>
                <a:lnTo>
                  <a:pt x="0" y="530"/>
                </a:lnTo>
                <a:lnTo>
                  <a:pt x="583" y="1060"/>
                </a:lnTo>
                <a:lnTo>
                  <a:pt x="583" y="795"/>
                </a:lnTo>
                <a:lnTo>
                  <a:pt x="1966" y="795"/>
                </a:lnTo>
                <a:lnTo>
                  <a:pt x="1966" y="265"/>
                </a:lnTo>
              </a:path>
              <a:path w="73" h="531">
                <a:moveTo>
                  <a:pt x="72" y="0"/>
                </a:moveTo>
                <a:lnTo>
                  <a:pt x="0" y="0"/>
                </a:lnTo>
                <a:lnTo>
                  <a:pt x="0" y="530"/>
                </a:lnTo>
                <a:lnTo>
                  <a:pt x="72" y="530"/>
                </a:lnTo>
                <a:lnTo>
                  <a:pt x="72" y="0"/>
                </a:lnTo>
              </a:path>
              <a:path w="147" h="531">
                <a:moveTo>
                  <a:pt x="146" y="0"/>
                </a:moveTo>
                <a:lnTo>
                  <a:pt x="0" y="0"/>
                </a:lnTo>
                <a:lnTo>
                  <a:pt x="0" y="530"/>
                </a:lnTo>
                <a:lnTo>
                  <a:pt x="146" y="530"/>
                </a:lnTo>
                <a:lnTo>
                  <a:pt x="146" y="0"/>
                </a:lnTo>
              </a:path>
            </a:pathLst>
          </a:custGeom>
          <a:solidFill>
            <a:srgbClr val="0000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404" name="CustomShape 6"/>
          <p:cNvSpPr/>
          <p:nvPr/>
        </p:nvSpPr>
        <p:spPr>
          <a:xfrm>
            <a:off x="3605760" y="1299600"/>
            <a:ext cx="210240" cy="21024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405" name="CustomShape 7"/>
          <p:cNvSpPr/>
          <p:nvPr/>
        </p:nvSpPr>
        <p:spPr>
          <a:xfrm>
            <a:off x="2809800" y="3952440"/>
            <a:ext cx="210240" cy="21024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406" name="CustomShape 8"/>
          <p:cNvSpPr/>
          <p:nvPr/>
        </p:nvSpPr>
        <p:spPr>
          <a:xfrm>
            <a:off x="1252440" y="2383560"/>
            <a:ext cx="1000800" cy="3758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/>
          <a:p>
            <a:pPr>
              <a:lnSpc>
                <a:spcPct val="100000"/>
              </a:lnSpc>
            </a:pPr>
            <a:r>
              <a:rPr b="1" i="1" lang="en-US" sz="2000" spc="-1" strike="noStrike">
                <a:solidFill>
                  <a:srgbClr val="008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nucleus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07" name="CustomShape 9"/>
          <p:cNvSpPr/>
          <p:nvPr/>
        </p:nvSpPr>
        <p:spPr>
          <a:xfrm>
            <a:off x="3521160" y="4506840"/>
            <a:ext cx="1000800" cy="3758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/>
          <a:p>
            <a:pPr>
              <a:lnSpc>
                <a:spcPct val="100000"/>
              </a:lnSpc>
            </a:pPr>
            <a:r>
              <a:rPr b="1" i="1" lang="en-US" sz="2000" spc="-1" strike="noStrike">
                <a:solidFill>
                  <a:srgbClr val="008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nucleus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08" name="Line 10"/>
          <p:cNvSpPr/>
          <p:nvPr/>
        </p:nvSpPr>
        <p:spPr>
          <a:xfrm>
            <a:off x="1926360" y="3140640"/>
            <a:ext cx="914760" cy="0"/>
          </a:xfrm>
          <a:prstGeom prst="line">
            <a:avLst/>
          </a:prstGeom>
          <a:ln w="381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409" name="Line 11"/>
          <p:cNvSpPr/>
          <p:nvPr/>
        </p:nvSpPr>
        <p:spPr>
          <a:xfrm flipV="1">
            <a:off x="2883600" y="1540440"/>
            <a:ext cx="762480" cy="1599840"/>
          </a:xfrm>
          <a:prstGeom prst="line">
            <a:avLst/>
          </a:prstGeom>
          <a:ln w="38160">
            <a:solidFill>
              <a:srgbClr val="000000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410" name="Line 12"/>
          <p:cNvSpPr/>
          <p:nvPr/>
        </p:nvSpPr>
        <p:spPr>
          <a:xfrm flipH="1">
            <a:off x="3111840" y="3292560"/>
            <a:ext cx="823320" cy="0"/>
          </a:xfrm>
          <a:prstGeom prst="line">
            <a:avLst/>
          </a:prstGeom>
          <a:ln w="381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411" name="Freeform 13"/>
          <p:cNvSpPr/>
          <p:nvPr/>
        </p:nvSpPr>
        <p:spPr>
          <a:xfrm>
            <a:off x="2658600" y="3290400"/>
            <a:ext cx="585360" cy="733680"/>
          </a:xfrm>
          <a:custGeom>
            <a:avLst/>
            <a:gdLst/>
            <a:ahLst/>
            <a:rect l="0" t="0" r="r" b="b"/>
            <a:pathLst>
              <a:path w="1626" h="2038">
                <a:moveTo>
                  <a:pt x="1280" y="8"/>
                </a:moveTo>
                <a:cubicBezTo>
                  <a:pt x="727" y="0"/>
                  <a:pt x="1328" y="530"/>
                  <a:pt x="998" y="650"/>
                </a:cubicBezTo>
                <a:cubicBezTo>
                  <a:pt x="176" y="949"/>
                  <a:pt x="1625" y="1034"/>
                  <a:pt x="766" y="1266"/>
                </a:cubicBezTo>
                <a:cubicBezTo>
                  <a:pt x="0" y="1476"/>
                  <a:pt x="1017" y="1363"/>
                  <a:pt x="1023" y="1626"/>
                </a:cubicBezTo>
                <a:lnTo>
                  <a:pt x="741" y="1779"/>
                </a:lnTo>
                <a:lnTo>
                  <a:pt x="844" y="2037"/>
                </a:lnTo>
                <a:lnTo>
                  <a:pt x="844" y="2012"/>
                </a:lnTo>
              </a:path>
            </a:pathLst>
          </a:custGeom>
          <a:ln w="36720">
            <a:solidFill>
              <a:srgbClr val="000000"/>
            </a:solidFill>
            <a:round/>
          </a:ln>
        </p:spPr>
      </p:sp>
      <p:sp>
        <p:nvSpPr>
          <p:cNvPr id="412" name="CustomShape 14"/>
          <p:cNvSpPr/>
          <p:nvPr/>
        </p:nvSpPr>
        <p:spPr>
          <a:xfrm>
            <a:off x="2655000" y="2912040"/>
            <a:ext cx="686160" cy="5331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1464" y="4340"/>
                </a:moveTo>
                <a:lnTo>
                  <a:pt x="9722" y="1887"/>
                </a:lnTo>
                <a:lnTo>
                  <a:pt x="8548" y="6383"/>
                </a:lnTo>
                <a:lnTo>
                  <a:pt x="4503" y="3626"/>
                </a:lnTo>
                <a:lnTo>
                  <a:pt x="5373" y="7816"/>
                </a:lnTo>
                <a:lnTo>
                  <a:pt x="1174" y="8270"/>
                </a:lnTo>
                <a:lnTo>
                  <a:pt x="3934" y="11592"/>
                </a:lnTo>
                <a:lnTo>
                  <a:pt x="0" y="12875"/>
                </a:lnTo>
                <a:lnTo>
                  <a:pt x="3329" y="15372"/>
                </a:lnTo>
                <a:lnTo>
                  <a:pt x="1283" y="17824"/>
                </a:lnTo>
                <a:lnTo>
                  <a:pt x="4804" y="18239"/>
                </a:lnTo>
                <a:lnTo>
                  <a:pt x="4918" y="21600"/>
                </a:lnTo>
                <a:lnTo>
                  <a:pt x="7525" y="18125"/>
                </a:lnTo>
                <a:lnTo>
                  <a:pt x="8698" y="19712"/>
                </a:lnTo>
                <a:lnTo>
                  <a:pt x="9871" y="17371"/>
                </a:lnTo>
                <a:lnTo>
                  <a:pt x="11614" y="18844"/>
                </a:lnTo>
                <a:lnTo>
                  <a:pt x="12178" y="15937"/>
                </a:lnTo>
                <a:lnTo>
                  <a:pt x="14943" y="17371"/>
                </a:lnTo>
                <a:lnTo>
                  <a:pt x="14640" y="14348"/>
                </a:lnTo>
                <a:lnTo>
                  <a:pt x="18878" y="15632"/>
                </a:lnTo>
                <a:lnTo>
                  <a:pt x="16382" y="12311"/>
                </a:lnTo>
                <a:lnTo>
                  <a:pt x="18270" y="11292"/>
                </a:lnTo>
                <a:lnTo>
                  <a:pt x="16986" y="9404"/>
                </a:lnTo>
                <a:lnTo>
                  <a:pt x="21600" y="6646"/>
                </a:lnTo>
                <a:lnTo>
                  <a:pt x="16382" y="6533"/>
                </a:lnTo>
                <a:lnTo>
                  <a:pt x="18005" y="3172"/>
                </a:lnTo>
                <a:lnTo>
                  <a:pt x="14524" y="5778"/>
                </a:lnTo>
                <a:lnTo>
                  <a:pt x="14789" y="0"/>
                </a:lnTo>
                <a:lnTo>
                  <a:pt x="11464" y="4340"/>
                </a:lnTo>
                <a:close/>
              </a:path>
            </a:pathLst>
          </a:custGeom>
          <a:solidFill>
            <a:srgbClr val="f5fd55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413" name="TextShape 15"/>
          <p:cNvSpPr txBox="1"/>
          <p:nvPr/>
        </p:nvSpPr>
        <p:spPr>
          <a:xfrm>
            <a:off x="503640" y="5027760"/>
            <a:ext cx="9071640" cy="17305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One of the jets is absorbed by the medium</a:t>
            </a:r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The quark or gluon has equilibrated with the medium</a:t>
            </a:r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hlinkClick r:id="rId4"/>
              </a:rPr>
              <a:t>Phys. Rev. Lett. 105, 252303 (2010)</a:t>
            </a:r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414" name="" descr=""/>
          <p:cNvPicPr/>
          <p:nvPr/>
        </p:nvPicPr>
        <p:blipFill>
          <a:blip r:embed="rId5"/>
          <a:stretch/>
        </p:blipFill>
        <p:spPr>
          <a:xfrm>
            <a:off x="5716800" y="1599480"/>
            <a:ext cx="3658680" cy="3016800"/>
          </a:xfrm>
          <a:prstGeom prst="rect">
            <a:avLst/>
          </a:prstGeom>
          <a:ln>
            <a:noFill/>
          </a:ln>
        </p:spPr>
      </p:pic>
    </p:spTree>
  </p:cSld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TextShape 1"/>
          <p:cNvSpPr txBox="1"/>
          <p:nvPr/>
        </p:nvSpPr>
        <p:spPr>
          <a:xfrm>
            <a:off x="504000" y="121320"/>
            <a:ext cx="9071640" cy="7959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Take home messages</a:t>
            </a:r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16" name="TextShape 2"/>
          <p:cNvSpPr txBox="1"/>
          <p:nvPr/>
        </p:nvSpPr>
        <p:spPr>
          <a:xfrm>
            <a:off x="1547640" y="1553040"/>
            <a:ext cx="4550400" cy="55047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If we get nuclear matter dense enough, we make a new phase of matter</a:t>
            </a:r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This quark gluon plasma is similar to what was present in the early universe</a:t>
            </a:r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We can produce a QGP in high energy heavy ion collisions</a:t>
            </a:r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417" name="" descr=""/>
          <p:cNvPicPr/>
          <p:nvPr/>
        </p:nvPicPr>
        <p:blipFill>
          <a:blip r:embed="rId1"/>
          <a:srcRect l="22504" t="16366" r="22504" b="16366"/>
          <a:stretch/>
        </p:blipFill>
        <p:spPr>
          <a:xfrm>
            <a:off x="6795360" y="5943600"/>
            <a:ext cx="1829520" cy="1535760"/>
          </a:xfrm>
          <a:prstGeom prst="rect">
            <a:avLst/>
          </a:prstGeom>
          <a:ln>
            <a:noFill/>
          </a:ln>
        </p:spPr>
      </p:pic>
      <p:pic>
        <p:nvPicPr>
          <p:cNvPr id="418" name="" descr=""/>
          <p:cNvPicPr/>
          <p:nvPr/>
        </p:nvPicPr>
        <p:blipFill>
          <a:blip r:embed="rId2"/>
          <a:stretch/>
        </p:blipFill>
        <p:spPr>
          <a:xfrm>
            <a:off x="6923520" y="2286000"/>
            <a:ext cx="1371960" cy="3455280"/>
          </a:xfrm>
          <a:prstGeom prst="rect">
            <a:avLst/>
          </a:prstGeom>
          <a:ln>
            <a:noFill/>
          </a:ln>
        </p:spPr>
      </p:pic>
      <p:pic>
        <p:nvPicPr>
          <p:cNvPr id="419" name="" descr=""/>
          <p:cNvPicPr/>
          <p:nvPr/>
        </p:nvPicPr>
        <p:blipFill>
          <a:blip r:embed="rId3"/>
          <a:stretch/>
        </p:blipFill>
        <p:spPr>
          <a:xfrm>
            <a:off x="6485400" y="917280"/>
            <a:ext cx="2230920" cy="16912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39" dur="indefinite" restart="never" nodeType="tmRoot">
          <p:childTnLst>
            <p:seq>
              <p:cTn id="140" nodeType="mainSeq">
                <p:childTnLst>
                  <p:par>
                    <p:cTn id="141" fill="freeze">
                      <p:stCondLst>
                        <p:cond delay="indefinite"/>
                      </p:stCondLst>
                      <p:childTnLst>
                        <p:par>
                          <p:cTn id="142" fill="freeze">
                            <p:stCondLst>
                              <p:cond delay="0"/>
                            </p:stCondLst>
                            <p:childTnLst>
                              <p:par>
                                <p:cTn id="14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>
                                            <p:txEl>
                                              <p:pRg st="0" end="6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freeze">
                      <p:stCondLst>
                        <p:cond delay="indefinite"/>
                      </p:stCondLst>
                      <p:childTnLst>
                        <p:par>
                          <p:cTn id="148" fill="freeze">
                            <p:stCondLst>
                              <p:cond delay="0"/>
                            </p:stCondLst>
                            <p:childTnLst>
                              <p:par>
                                <p:cTn id="14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>
                                            <p:txEl>
                                              <p:pRg st="69" end="14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freeze">
                      <p:stCondLst>
                        <p:cond delay="indefinite"/>
                      </p:stCondLst>
                      <p:childTnLst>
                        <p:par>
                          <p:cTn id="154" fill="freeze">
                            <p:stCondLst>
                              <p:cond delay="0"/>
                            </p:stCondLst>
                            <p:childTnLst>
                              <p:par>
                                <p:cTn id="15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>
                                            <p:txEl>
                                              <p:pRg st="146" end="20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TextShape 1"/>
          <p:cNvSpPr txBox="1"/>
          <p:nvPr/>
        </p:nvSpPr>
        <p:spPr>
          <a:xfrm>
            <a:off x="621000" y="18000"/>
            <a:ext cx="9071640" cy="10792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What I spend my time doing</a:t>
            </a:r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21" name="TextShape 2"/>
          <p:cNvSpPr txBox="1"/>
          <p:nvPr/>
        </p:nvSpPr>
        <p:spPr>
          <a:xfrm>
            <a:off x="-9720" y="957240"/>
            <a:ext cx="7327440" cy="61272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Programming (c++) - analyzing data</a:t>
            </a:r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Writing and giving talks – 3 research talks, 1 seminar, 2 posters, 1 software tutorial, and lots of talks (&gt;30) at internal meetings in 2010</a:t>
            </a:r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Hardware work:  assembling &amp; testing the detector</a:t>
            </a:r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Working with graduate students</a:t>
            </a:r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Outreach: blogging for ALICE, giving tours of PHENIX to the public...</a:t>
            </a:r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Writing papers and conference proceedings</a:t>
            </a:r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Reviewing the work of my collaborators</a:t>
            </a:r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Running our journal club</a:t>
            </a:r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Reading papers</a:t>
            </a:r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Taking shifts – including being on call 24/7</a:t>
            </a:r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Teaching</a:t>
            </a:r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Advising undergraduate students</a:t>
            </a:r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Supervising/mentoring students &amp; post docs on research</a:t>
            </a:r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Reviewing papers, proposals</a:t>
            </a:r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422" name="" descr=""/>
          <p:cNvPicPr/>
          <p:nvPr/>
        </p:nvPicPr>
        <p:blipFill>
          <a:blip r:embed="rId1"/>
          <a:stretch/>
        </p:blipFill>
        <p:spPr>
          <a:xfrm>
            <a:off x="7317360" y="950040"/>
            <a:ext cx="2743920" cy="2019960"/>
          </a:xfrm>
          <a:prstGeom prst="rect">
            <a:avLst/>
          </a:prstGeom>
          <a:ln>
            <a:noFill/>
          </a:ln>
        </p:spPr>
      </p:pic>
      <p:pic>
        <p:nvPicPr>
          <p:cNvPr id="423" name="" descr=""/>
          <p:cNvPicPr/>
          <p:nvPr/>
        </p:nvPicPr>
        <p:blipFill>
          <a:blip r:embed="rId2"/>
          <a:stretch/>
        </p:blipFill>
        <p:spPr>
          <a:xfrm>
            <a:off x="7299000" y="5015160"/>
            <a:ext cx="1637280" cy="2285280"/>
          </a:xfrm>
          <a:prstGeom prst="rect">
            <a:avLst/>
          </a:prstGeom>
          <a:ln>
            <a:noFill/>
          </a:ln>
        </p:spPr>
      </p:pic>
      <p:pic>
        <p:nvPicPr>
          <p:cNvPr id="424" name="" descr=""/>
          <p:cNvPicPr/>
          <p:nvPr/>
        </p:nvPicPr>
        <p:blipFill>
          <a:blip r:embed="rId3"/>
          <a:stretch/>
        </p:blipFill>
        <p:spPr>
          <a:xfrm>
            <a:off x="7317360" y="2970720"/>
            <a:ext cx="2743920" cy="2057040"/>
          </a:xfrm>
          <a:prstGeom prst="rect">
            <a:avLst/>
          </a:prstGeom>
          <a:ln>
            <a:noFill/>
          </a:ln>
        </p:spPr>
      </p:pic>
      <p:pic>
        <p:nvPicPr>
          <p:cNvPr id="425" name="" descr=""/>
          <p:cNvPicPr/>
          <p:nvPr/>
        </p:nvPicPr>
        <p:blipFill>
          <a:blip r:embed="rId4"/>
          <a:stretch/>
        </p:blipFill>
        <p:spPr>
          <a:xfrm>
            <a:off x="8672760" y="4997520"/>
            <a:ext cx="1436400" cy="2285280"/>
          </a:xfrm>
          <a:prstGeom prst="rect">
            <a:avLst/>
          </a:prstGeom>
          <a:ln>
            <a:noFill/>
          </a:ln>
        </p:spPr>
      </p:pic>
    </p:spTree>
  </p:cSld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6" name="" descr=""/>
          <p:cNvPicPr/>
          <p:nvPr/>
        </p:nvPicPr>
        <p:blipFill>
          <a:blip r:embed="rId1"/>
          <a:stretch/>
        </p:blipFill>
        <p:spPr>
          <a:xfrm>
            <a:off x="0" y="720"/>
            <a:ext cx="10079640" cy="7559280"/>
          </a:xfrm>
          <a:prstGeom prst="rect">
            <a:avLst/>
          </a:prstGeom>
          <a:ln>
            <a:noFill/>
          </a:ln>
        </p:spPr>
      </p:pic>
    </p:spTree>
  </p:cSld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7" name="" descr=""/>
          <p:cNvPicPr/>
          <p:nvPr/>
        </p:nvPicPr>
        <p:blipFill>
          <a:blip r:embed="rId1"/>
          <a:stretch/>
        </p:blipFill>
        <p:spPr>
          <a:xfrm>
            <a:off x="360" y="0"/>
            <a:ext cx="10079640" cy="7559640"/>
          </a:xfrm>
          <a:prstGeom prst="rect">
            <a:avLst/>
          </a:prstGeom>
          <a:ln>
            <a:noFill/>
          </a:ln>
        </p:spPr>
      </p:pic>
    </p:spTree>
  </p:cSld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TextShape 1"/>
          <p:cNvSpPr txBox="1"/>
          <p:nvPr/>
        </p:nvSpPr>
        <p:spPr>
          <a:xfrm>
            <a:off x="-36000" y="-107640"/>
            <a:ext cx="7546320" cy="10339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Evolution of the Universe</a:t>
            </a:r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76" name="" descr=""/>
          <p:cNvPicPr/>
          <p:nvPr/>
        </p:nvPicPr>
        <p:blipFill>
          <a:blip r:embed="rId1"/>
          <a:stretch/>
        </p:blipFill>
        <p:spPr>
          <a:xfrm>
            <a:off x="405720" y="998640"/>
            <a:ext cx="2359800" cy="5941800"/>
          </a:xfrm>
          <a:prstGeom prst="rect">
            <a:avLst/>
          </a:prstGeom>
          <a:ln>
            <a:noFill/>
          </a:ln>
        </p:spPr>
      </p:pic>
      <p:sp>
        <p:nvSpPr>
          <p:cNvPr id="177" name="CustomShape 2"/>
          <p:cNvSpPr/>
          <p:nvPr/>
        </p:nvSpPr>
        <p:spPr>
          <a:xfrm>
            <a:off x="720" y="50760"/>
            <a:ext cx="10080000" cy="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78" name="CustomShape 3"/>
          <p:cNvSpPr/>
          <p:nvPr/>
        </p:nvSpPr>
        <p:spPr>
          <a:xfrm>
            <a:off x="3332160" y="6632280"/>
            <a:ext cx="180720" cy="847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/>
          <a:p>
            <a:pPr algn="ctr"/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/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9" name="CustomShape 4"/>
          <p:cNvSpPr/>
          <p:nvPr/>
        </p:nvSpPr>
        <p:spPr>
          <a:xfrm>
            <a:off x="720" y="50760"/>
            <a:ext cx="10080000" cy="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80" name="CustomShape 5"/>
          <p:cNvSpPr/>
          <p:nvPr/>
        </p:nvSpPr>
        <p:spPr>
          <a:xfrm>
            <a:off x="2784240" y="1025640"/>
            <a:ext cx="534960" cy="5879880"/>
          </a:xfrm>
          <a:custGeom>
            <a:avLst/>
            <a:gdLst/>
            <a:ahLst/>
            <a:rect l="0" t="0" r="r" b="b"/>
            <a:pathLst>
              <a:path w="1488" h="16335">
                <a:moveTo>
                  <a:pt x="345" y="0"/>
                </a:moveTo>
                <a:lnTo>
                  <a:pt x="345" y="14322"/>
                </a:lnTo>
                <a:lnTo>
                  <a:pt x="0" y="14322"/>
                </a:lnTo>
                <a:lnTo>
                  <a:pt x="743" y="16334"/>
                </a:lnTo>
                <a:lnTo>
                  <a:pt x="1487" y="14322"/>
                </a:lnTo>
                <a:lnTo>
                  <a:pt x="1141" y="14322"/>
                </a:lnTo>
                <a:lnTo>
                  <a:pt x="1141" y="0"/>
                </a:lnTo>
                <a:lnTo>
                  <a:pt x="345" y="0"/>
                </a:lnTo>
              </a:path>
            </a:pathLst>
          </a:custGeom>
          <a:gradFill>
            <a:gsLst>
              <a:gs pos="0">
                <a:srgbClr val="e58000"/>
              </a:gs>
              <a:gs pos="100000">
                <a:srgbClr val="000080"/>
              </a:gs>
            </a:gsLst>
            <a:path path="circle"/>
          </a:gradFill>
          <a:ln w="1260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81" name="CustomShape 6"/>
          <p:cNvSpPr/>
          <p:nvPr/>
        </p:nvSpPr>
        <p:spPr>
          <a:xfrm>
            <a:off x="4757400" y="1466280"/>
            <a:ext cx="4493520" cy="12279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3816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/>
          <a:p>
            <a:pPr algn="ctr"/>
            <a:r>
              <a:rPr b="1" lang="en-US" sz="4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The universe gets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/>
            <a:r>
              <a:rPr b="1" lang="en-US" sz="4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cooler!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2" name="CustomShape 7"/>
          <p:cNvSpPr/>
          <p:nvPr/>
        </p:nvSpPr>
        <p:spPr>
          <a:xfrm>
            <a:off x="3180240" y="5641920"/>
            <a:ext cx="1260000" cy="705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10</a:t>
            </a:r>
            <a:r>
              <a:rPr b="0" lang="en-US" sz="1800" spc="-1" strike="noStrike" baseline="3000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6</a:t>
            </a: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yrs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3" name="CustomShape 8"/>
          <p:cNvSpPr/>
          <p:nvPr/>
        </p:nvSpPr>
        <p:spPr>
          <a:xfrm>
            <a:off x="3180240" y="5239800"/>
            <a:ext cx="1260000" cy="402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3 min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4" name="CustomShape 9"/>
          <p:cNvSpPr/>
          <p:nvPr/>
        </p:nvSpPr>
        <p:spPr>
          <a:xfrm>
            <a:off x="3180240" y="4534200"/>
            <a:ext cx="1260000" cy="705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6 sec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5" name="CustomShape 10"/>
          <p:cNvSpPr/>
          <p:nvPr/>
        </p:nvSpPr>
        <p:spPr>
          <a:xfrm>
            <a:off x="3180240" y="3828960"/>
            <a:ext cx="1260000" cy="705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</a:t>
            </a:r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Times New Roman"/>
              </a:rPr>
              <a:t>·</a:t>
            </a:r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10</a:t>
            </a:r>
            <a:r>
              <a:rPr b="1" lang="en-US" sz="1800" spc="-1" strike="noStrike" baseline="3000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-6</a:t>
            </a:r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sec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6" name="CustomShape 11"/>
          <p:cNvSpPr/>
          <p:nvPr/>
        </p:nvSpPr>
        <p:spPr>
          <a:xfrm>
            <a:off x="3180240" y="3123360"/>
            <a:ext cx="1260000" cy="705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2 10</a:t>
            </a:r>
            <a:r>
              <a:rPr b="0" lang="en-US" sz="1800" spc="-1" strike="noStrike" baseline="3000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-10</a:t>
            </a: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sec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7" name="CustomShape 12"/>
          <p:cNvSpPr/>
          <p:nvPr/>
        </p:nvSpPr>
        <p:spPr>
          <a:xfrm>
            <a:off x="3180240" y="2418480"/>
            <a:ext cx="1260000" cy="704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10</a:t>
            </a:r>
            <a:r>
              <a:rPr b="0" lang="en-US" sz="1800" spc="-1" strike="noStrike" baseline="3000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-35</a:t>
            </a: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sec 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8" name="CustomShape 13"/>
          <p:cNvSpPr/>
          <p:nvPr/>
        </p:nvSpPr>
        <p:spPr>
          <a:xfrm>
            <a:off x="3180240" y="1713240"/>
            <a:ext cx="1260000" cy="705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10</a:t>
            </a:r>
            <a:r>
              <a:rPr b="0" lang="en-US" sz="1800" spc="-1" strike="noStrike" baseline="3000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-35</a:t>
            </a: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sec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9" name="CustomShape 14"/>
          <p:cNvSpPr/>
          <p:nvPr/>
        </p:nvSpPr>
        <p:spPr>
          <a:xfrm>
            <a:off x="3180240" y="6347520"/>
            <a:ext cx="1260000" cy="704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10</a:t>
            </a:r>
            <a:r>
              <a:rPr b="0" lang="en-US" sz="1800" spc="-1" strike="noStrike" baseline="3000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9</a:t>
            </a: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yrs ?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0" name="CustomShape 15"/>
          <p:cNvSpPr/>
          <p:nvPr/>
        </p:nvSpPr>
        <p:spPr>
          <a:xfrm>
            <a:off x="3180240" y="1008000"/>
            <a:ext cx="1260000" cy="705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10</a:t>
            </a:r>
            <a:r>
              <a:rPr b="0" lang="en-US" sz="1800" spc="-1" strike="noStrike" baseline="3000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-44</a:t>
            </a: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sec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1" name="Line 16"/>
          <p:cNvSpPr/>
          <p:nvPr/>
        </p:nvSpPr>
        <p:spPr>
          <a:xfrm>
            <a:off x="3180240" y="1008000"/>
            <a:ext cx="1260000" cy="0"/>
          </a:xfrm>
          <a:prstGeom prst="line">
            <a:avLst/>
          </a:prstGeom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92" name="Line 17"/>
          <p:cNvSpPr/>
          <p:nvPr/>
        </p:nvSpPr>
        <p:spPr>
          <a:xfrm>
            <a:off x="3180240" y="7052400"/>
            <a:ext cx="1260000" cy="0"/>
          </a:xfrm>
          <a:prstGeom prst="line">
            <a:avLst/>
          </a:prstGeom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93" name="Line 18"/>
          <p:cNvSpPr/>
          <p:nvPr/>
        </p:nvSpPr>
        <p:spPr>
          <a:xfrm>
            <a:off x="4440240" y="1008000"/>
            <a:ext cx="2099880" cy="0"/>
          </a:xfrm>
          <a:prstGeom prst="line">
            <a:avLst/>
          </a:prstGeom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94" name="Line 19"/>
          <p:cNvSpPr/>
          <p:nvPr/>
        </p:nvSpPr>
        <p:spPr>
          <a:xfrm>
            <a:off x="3180240" y="1008000"/>
            <a:ext cx="0" cy="704880"/>
          </a:xfrm>
          <a:prstGeom prst="line">
            <a:avLst/>
          </a:prstGeom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95" name="Line 20"/>
          <p:cNvSpPr/>
          <p:nvPr/>
        </p:nvSpPr>
        <p:spPr>
          <a:xfrm>
            <a:off x="6540120" y="1008000"/>
            <a:ext cx="2688120" cy="0"/>
          </a:xfrm>
          <a:prstGeom prst="line">
            <a:avLst/>
          </a:prstGeom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96" name="Line 21"/>
          <p:cNvSpPr/>
          <p:nvPr/>
        </p:nvSpPr>
        <p:spPr>
          <a:xfrm>
            <a:off x="9228240" y="1008000"/>
            <a:ext cx="1091880" cy="0"/>
          </a:xfrm>
          <a:prstGeom prst="line">
            <a:avLst/>
          </a:prstGeom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97" name="Line 22"/>
          <p:cNvSpPr/>
          <p:nvPr/>
        </p:nvSpPr>
        <p:spPr>
          <a:xfrm>
            <a:off x="10319760" y="1008000"/>
            <a:ext cx="0" cy="704880"/>
          </a:xfrm>
          <a:prstGeom prst="line">
            <a:avLst/>
          </a:prstGeom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98" name="Line 23"/>
          <p:cNvSpPr/>
          <p:nvPr/>
        </p:nvSpPr>
        <p:spPr>
          <a:xfrm>
            <a:off x="3180240" y="1713240"/>
            <a:ext cx="0" cy="704880"/>
          </a:xfrm>
          <a:prstGeom prst="line">
            <a:avLst/>
          </a:prstGeom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99" name="Line 24"/>
          <p:cNvSpPr/>
          <p:nvPr/>
        </p:nvSpPr>
        <p:spPr>
          <a:xfrm>
            <a:off x="10319760" y="1713240"/>
            <a:ext cx="0" cy="704880"/>
          </a:xfrm>
          <a:prstGeom prst="line">
            <a:avLst/>
          </a:prstGeom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00" name="Line 25"/>
          <p:cNvSpPr/>
          <p:nvPr/>
        </p:nvSpPr>
        <p:spPr>
          <a:xfrm>
            <a:off x="3180240" y="2418480"/>
            <a:ext cx="0" cy="704880"/>
          </a:xfrm>
          <a:prstGeom prst="line">
            <a:avLst/>
          </a:prstGeom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01" name="Line 26"/>
          <p:cNvSpPr/>
          <p:nvPr/>
        </p:nvSpPr>
        <p:spPr>
          <a:xfrm>
            <a:off x="10319760" y="2418480"/>
            <a:ext cx="0" cy="704880"/>
          </a:xfrm>
          <a:prstGeom prst="line">
            <a:avLst/>
          </a:prstGeom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02" name="Line 27"/>
          <p:cNvSpPr/>
          <p:nvPr/>
        </p:nvSpPr>
        <p:spPr>
          <a:xfrm>
            <a:off x="3180240" y="3123360"/>
            <a:ext cx="0" cy="704880"/>
          </a:xfrm>
          <a:prstGeom prst="line">
            <a:avLst/>
          </a:prstGeom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03" name="Line 28"/>
          <p:cNvSpPr/>
          <p:nvPr/>
        </p:nvSpPr>
        <p:spPr>
          <a:xfrm>
            <a:off x="10319760" y="3123360"/>
            <a:ext cx="0" cy="704880"/>
          </a:xfrm>
          <a:prstGeom prst="line">
            <a:avLst/>
          </a:prstGeom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04" name="Line 29"/>
          <p:cNvSpPr/>
          <p:nvPr/>
        </p:nvSpPr>
        <p:spPr>
          <a:xfrm>
            <a:off x="3180240" y="3828960"/>
            <a:ext cx="0" cy="1410840"/>
          </a:xfrm>
          <a:prstGeom prst="line">
            <a:avLst/>
          </a:prstGeom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05" name="Line 30"/>
          <p:cNvSpPr/>
          <p:nvPr/>
        </p:nvSpPr>
        <p:spPr>
          <a:xfrm>
            <a:off x="10319760" y="3828960"/>
            <a:ext cx="0" cy="1410840"/>
          </a:xfrm>
          <a:prstGeom prst="line">
            <a:avLst/>
          </a:prstGeom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06" name="Line 31"/>
          <p:cNvSpPr/>
          <p:nvPr/>
        </p:nvSpPr>
        <p:spPr>
          <a:xfrm>
            <a:off x="3180240" y="5239800"/>
            <a:ext cx="0" cy="402480"/>
          </a:xfrm>
          <a:prstGeom prst="line">
            <a:avLst/>
          </a:prstGeom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07" name="Line 32"/>
          <p:cNvSpPr/>
          <p:nvPr/>
        </p:nvSpPr>
        <p:spPr>
          <a:xfrm>
            <a:off x="10319760" y="5239800"/>
            <a:ext cx="0" cy="402480"/>
          </a:xfrm>
          <a:prstGeom prst="line">
            <a:avLst/>
          </a:prstGeom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08" name="Line 33"/>
          <p:cNvSpPr/>
          <p:nvPr/>
        </p:nvSpPr>
        <p:spPr>
          <a:xfrm>
            <a:off x="3180240" y="5641920"/>
            <a:ext cx="0" cy="704880"/>
          </a:xfrm>
          <a:prstGeom prst="line">
            <a:avLst/>
          </a:prstGeom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09" name="Line 34"/>
          <p:cNvSpPr/>
          <p:nvPr/>
        </p:nvSpPr>
        <p:spPr>
          <a:xfrm>
            <a:off x="10319760" y="5641920"/>
            <a:ext cx="0" cy="704880"/>
          </a:xfrm>
          <a:prstGeom prst="line">
            <a:avLst/>
          </a:prstGeom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10" name="Line 35"/>
          <p:cNvSpPr/>
          <p:nvPr/>
        </p:nvSpPr>
        <p:spPr>
          <a:xfrm>
            <a:off x="3180240" y="6347520"/>
            <a:ext cx="0" cy="704880"/>
          </a:xfrm>
          <a:prstGeom prst="line">
            <a:avLst/>
          </a:prstGeom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11" name="Line 36"/>
          <p:cNvSpPr/>
          <p:nvPr/>
        </p:nvSpPr>
        <p:spPr>
          <a:xfrm>
            <a:off x="10319760" y="6347520"/>
            <a:ext cx="0" cy="704880"/>
          </a:xfrm>
          <a:prstGeom prst="line">
            <a:avLst/>
          </a:prstGeom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12" name="Line 37"/>
          <p:cNvSpPr/>
          <p:nvPr/>
        </p:nvSpPr>
        <p:spPr>
          <a:xfrm>
            <a:off x="4440240" y="7052400"/>
            <a:ext cx="2099880" cy="0"/>
          </a:xfrm>
          <a:prstGeom prst="line">
            <a:avLst/>
          </a:prstGeom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13" name="Line 38"/>
          <p:cNvSpPr/>
          <p:nvPr/>
        </p:nvSpPr>
        <p:spPr>
          <a:xfrm>
            <a:off x="6540120" y="7052400"/>
            <a:ext cx="2688120" cy="0"/>
          </a:xfrm>
          <a:prstGeom prst="line">
            <a:avLst/>
          </a:prstGeom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14" name="Line 39"/>
          <p:cNvSpPr/>
          <p:nvPr/>
        </p:nvSpPr>
        <p:spPr>
          <a:xfrm>
            <a:off x="9228240" y="7052400"/>
            <a:ext cx="1091880" cy="0"/>
          </a:xfrm>
          <a:prstGeom prst="line">
            <a:avLst/>
          </a:prstGeom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15" name="TextShape 40"/>
          <p:cNvSpPr txBox="1"/>
          <p:nvPr/>
        </p:nvSpPr>
        <p:spPr>
          <a:xfrm>
            <a:off x="5090040" y="2782440"/>
            <a:ext cx="4285440" cy="24591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US" sz="3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Reheating matter?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3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Need temperatures around </a:t>
            </a:r>
            <a:r>
              <a:rPr b="0" lang="en-US" sz="3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1.5·10</a:t>
            </a:r>
            <a:r>
              <a:rPr b="0" lang="en-US" sz="3000" spc="-1" strike="noStrike" baseline="3000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12</a:t>
            </a:r>
            <a:r>
              <a:rPr b="0" lang="en-US" sz="3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K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3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~10</a:t>
            </a:r>
            <a:r>
              <a:rPr b="0" lang="en-US" sz="3000" spc="-1" strike="noStrike" baseline="10100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6</a:t>
            </a:r>
            <a:r>
              <a:rPr b="0" lang="en-US" sz="3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times hotter than the core of the sun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8" name="" descr=""/>
          <p:cNvPicPr/>
          <p:nvPr/>
        </p:nvPicPr>
        <p:blipFill>
          <a:blip r:embed="rId1"/>
          <a:stretch/>
        </p:blipFill>
        <p:spPr>
          <a:xfrm>
            <a:off x="0" y="0"/>
            <a:ext cx="10079640" cy="7559280"/>
          </a:xfrm>
          <a:prstGeom prst="rect">
            <a:avLst/>
          </a:prstGeom>
          <a:ln>
            <a:noFill/>
          </a:ln>
        </p:spPr>
      </p:pic>
    </p:spTree>
  </p:cSld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9" name="" descr=""/>
          <p:cNvPicPr/>
          <p:nvPr/>
        </p:nvPicPr>
        <p:blipFill>
          <a:blip r:embed="rId1"/>
          <a:stretch/>
        </p:blipFill>
        <p:spPr>
          <a:xfrm>
            <a:off x="2352240" y="360"/>
            <a:ext cx="5669280" cy="7559640"/>
          </a:xfrm>
          <a:prstGeom prst="rect">
            <a:avLst/>
          </a:prstGeom>
          <a:ln>
            <a:noFill/>
          </a:ln>
        </p:spPr>
      </p:pic>
    </p:spTree>
  </p:cSld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" name="" descr=""/>
          <p:cNvPicPr/>
          <p:nvPr/>
        </p:nvPicPr>
        <p:blipFill>
          <a:blip r:embed="rId1"/>
          <a:stretch/>
        </p:blipFill>
        <p:spPr>
          <a:xfrm>
            <a:off x="2194560" y="0"/>
            <a:ext cx="5669280" cy="7559640"/>
          </a:xfrm>
          <a:prstGeom prst="rect">
            <a:avLst/>
          </a:prstGeom>
          <a:ln>
            <a:noFill/>
          </a:ln>
        </p:spPr>
      </p:pic>
    </p:spTree>
  </p:cSld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1" name="" descr=""/>
          <p:cNvPicPr/>
          <p:nvPr/>
        </p:nvPicPr>
        <p:blipFill>
          <a:blip r:embed="rId1"/>
          <a:stretch/>
        </p:blipFill>
        <p:spPr>
          <a:xfrm>
            <a:off x="0" y="360"/>
            <a:ext cx="10079640" cy="7559640"/>
          </a:xfrm>
          <a:prstGeom prst="rect">
            <a:avLst/>
          </a:prstGeom>
          <a:ln>
            <a:noFill/>
          </a:ln>
        </p:spPr>
      </p:pic>
    </p:spTree>
  </p:cSld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2" name="" descr=""/>
          <p:cNvPicPr/>
          <p:nvPr/>
        </p:nvPicPr>
        <p:blipFill>
          <a:blip r:embed="rId1"/>
          <a:stretch/>
        </p:blipFill>
        <p:spPr>
          <a:xfrm>
            <a:off x="78840" y="123480"/>
            <a:ext cx="9785160" cy="6825960"/>
          </a:xfrm>
          <a:prstGeom prst="rect">
            <a:avLst/>
          </a:prstGeom>
          <a:ln>
            <a:noFill/>
          </a:ln>
        </p:spPr>
      </p:pic>
    </p:spTree>
  </p:cSld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3" name="" descr=""/>
          <p:cNvPicPr/>
          <p:nvPr/>
        </p:nvPicPr>
        <p:blipFill>
          <a:blip r:embed="rId1"/>
          <a:stretch/>
        </p:blipFill>
        <p:spPr>
          <a:xfrm>
            <a:off x="53640" y="360"/>
            <a:ext cx="10079640" cy="7559640"/>
          </a:xfrm>
          <a:prstGeom prst="rect">
            <a:avLst/>
          </a:prstGeom>
          <a:ln>
            <a:noFill/>
          </a:ln>
        </p:spPr>
      </p:pic>
    </p:spTree>
  </p:cSld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4" name="" descr=""/>
          <p:cNvPicPr/>
          <p:nvPr/>
        </p:nvPicPr>
        <p:blipFill>
          <a:blip r:embed="rId1"/>
          <a:stretch/>
        </p:blipFill>
        <p:spPr>
          <a:xfrm rot="5400000">
            <a:off x="1220760" y="884880"/>
            <a:ext cx="7772400" cy="5824800"/>
          </a:xfrm>
          <a:prstGeom prst="rect">
            <a:avLst/>
          </a:prstGeom>
          <a:ln>
            <a:noFill/>
          </a:ln>
        </p:spPr>
      </p:pic>
    </p:spTree>
  </p:cSld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5" name="" descr=""/>
          <p:cNvPicPr/>
          <p:nvPr/>
        </p:nvPicPr>
        <p:blipFill>
          <a:blip r:embed="rId1"/>
          <a:stretch/>
        </p:blipFill>
        <p:spPr>
          <a:xfrm>
            <a:off x="17640" y="0"/>
            <a:ext cx="10079640" cy="7559640"/>
          </a:xfrm>
          <a:prstGeom prst="rect">
            <a:avLst/>
          </a:prstGeom>
          <a:ln>
            <a:noFill/>
          </a:ln>
        </p:spPr>
      </p:pic>
    </p:spTree>
  </p:cSld>
</p:sld>
</file>

<file path=ppt/slides/slide3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6" name="" descr=""/>
          <p:cNvPicPr/>
          <p:nvPr/>
        </p:nvPicPr>
        <p:blipFill>
          <a:blip r:embed="rId1"/>
          <a:stretch/>
        </p:blipFill>
        <p:spPr>
          <a:xfrm>
            <a:off x="4439520" y="-2880"/>
            <a:ext cx="5669280" cy="7559640"/>
          </a:xfrm>
          <a:prstGeom prst="rect">
            <a:avLst/>
          </a:prstGeom>
          <a:ln>
            <a:noFill/>
          </a:ln>
        </p:spPr>
      </p:pic>
      <p:pic>
        <p:nvPicPr>
          <p:cNvPr id="437" name="" descr=""/>
          <p:cNvPicPr/>
          <p:nvPr/>
        </p:nvPicPr>
        <p:blipFill>
          <a:blip r:embed="rId2"/>
          <a:stretch/>
        </p:blipFill>
        <p:spPr>
          <a:xfrm>
            <a:off x="-365760" y="0"/>
            <a:ext cx="5669280" cy="7559640"/>
          </a:xfrm>
          <a:prstGeom prst="rect">
            <a:avLst/>
          </a:prstGeom>
          <a:ln>
            <a:noFill/>
          </a:ln>
        </p:spPr>
      </p:pic>
    </p:spTree>
  </p:cSld>
</p:sld>
</file>

<file path=ppt/slides/slide3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8" name="" descr=""/>
          <p:cNvPicPr/>
          <p:nvPr/>
        </p:nvPicPr>
        <p:blipFill>
          <a:blip r:embed="rId1"/>
          <a:stretch/>
        </p:blipFill>
        <p:spPr>
          <a:xfrm>
            <a:off x="360" y="0"/>
            <a:ext cx="10079640" cy="7559640"/>
          </a:xfrm>
          <a:prstGeom prst="rect">
            <a:avLst/>
          </a:prstGeom>
          <a:ln>
            <a:noFill/>
          </a:ln>
        </p:spPr>
      </p:pic>
    </p:spTree>
  </p:cSld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" descr=""/>
          <p:cNvPicPr/>
          <p:nvPr/>
        </p:nvPicPr>
        <p:blipFill>
          <a:blip r:embed="rId1"/>
          <a:stretch/>
        </p:blipFill>
        <p:spPr>
          <a:xfrm>
            <a:off x="685440" y="1526760"/>
            <a:ext cx="8690400" cy="4871880"/>
          </a:xfrm>
          <a:prstGeom prst="rect">
            <a:avLst/>
          </a:prstGeom>
          <a:ln>
            <a:noFill/>
          </a:ln>
        </p:spPr>
      </p:pic>
      <p:sp>
        <p:nvSpPr>
          <p:cNvPr id="217" name="TextShape 1"/>
          <p:cNvSpPr txBox="1"/>
          <p:nvPr/>
        </p:nvSpPr>
        <p:spPr>
          <a:xfrm>
            <a:off x="-36000" y="-159480"/>
            <a:ext cx="10116000" cy="11372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4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Nucleons – the proton and neutron</a:t>
            </a:r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18" name="" descr=""/>
          <p:cNvPicPr/>
          <p:nvPr/>
        </p:nvPicPr>
        <p:blipFill>
          <a:blip r:embed="rId2"/>
          <a:stretch/>
        </p:blipFill>
        <p:spPr>
          <a:xfrm>
            <a:off x="864000" y="1729080"/>
            <a:ext cx="3950640" cy="3948120"/>
          </a:xfrm>
          <a:prstGeom prst="rect">
            <a:avLst/>
          </a:prstGeom>
          <a:ln>
            <a:noFill/>
          </a:ln>
        </p:spPr>
      </p:pic>
      <p:sp>
        <p:nvSpPr>
          <p:cNvPr id="219" name="TextShape 2"/>
          <p:cNvSpPr txBox="1"/>
          <p:nvPr/>
        </p:nvSpPr>
        <p:spPr>
          <a:xfrm>
            <a:off x="1672560" y="5509800"/>
            <a:ext cx="2743920" cy="7959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US" sz="5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Neutron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20" name="" descr=""/>
          <p:cNvPicPr/>
          <p:nvPr/>
        </p:nvPicPr>
        <p:blipFill>
          <a:blip r:embed="rId3"/>
          <a:stretch/>
        </p:blipFill>
        <p:spPr>
          <a:xfrm>
            <a:off x="5271840" y="1729080"/>
            <a:ext cx="3950640" cy="3948120"/>
          </a:xfrm>
          <a:prstGeom prst="rect">
            <a:avLst/>
          </a:prstGeom>
          <a:ln>
            <a:noFill/>
          </a:ln>
        </p:spPr>
      </p:pic>
      <p:sp>
        <p:nvSpPr>
          <p:cNvPr id="221" name="TextShape 3"/>
          <p:cNvSpPr txBox="1"/>
          <p:nvPr/>
        </p:nvSpPr>
        <p:spPr>
          <a:xfrm>
            <a:off x="6138000" y="5510160"/>
            <a:ext cx="2743920" cy="7959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US" sz="5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Proton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2" name="TextShape 4"/>
          <p:cNvSpPr txBox="1"/>
          <p:nvPr/>
        </p:nvSpPr>
        <p:spPr>
          <a:xfrm>
            <a:off x="675000" y="6352560"/>
            <a:ext cx="6553080" cy="3466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US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http://en.wikipedia.org/wiki/Image:Quark_structure_neutron.svg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3" name="TextShape 5"/>
          <p:cNvSpPr txBox="1"/>
          <p:nvPr/>
        </p:nvSpPr>
        <p:spPr>
          <a:xfrm>
            <a:off x="5354640" y="6398640"/>
            <a:ext cx="4123080" cy="3276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US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http://en.wikipedia.org/wiki/Image:Quark_structure_proton.svg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21" dur="indefinite" restart="never" nodeType="tmRoot">
          <p:childTnLst>
            <p:seq>
              <p:cTn id="22" nodeType="mainSeq">
                <p:childTnLst>
                  <p:par>
                    <p:cTn id="23" fill="freeze">
                      <p:stCondLst>
                        <p:cond delay="0"/>
                      </p:stCondLst>
                      <p:childTnLst>
                        <p:par>
                          <p:cTn id="24" fill="freeze">
                            <p:stCondLst>
                              <p:cond delay="0"/>
                            </p:stCondLst>
                            <p:childTnLst>
                              <p:par>
                                <p:cTn id="2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9" name="" descr=""/>
          <p:cNvPicPr/>
          <p:nvPr/>
        </p:nvPicPr>
        <p:blipFill>
          <a:blip r:embed="rId1"/>
          <a:stretch/>
        </p:blipFill>
        <p:spPr>
          <a:xfrm rot="5400000">
            <a:off x="1261800" y="973440"/>
            <a:ext cx="7772400" cy="5824800"/>
          </a:xfrm>
          <a:prstGeom prst="rect">
            <a:avLst/>
          </a:prstGeom>
          <a:ln>
            <a:noFill/>
          </a:ln>
        </p:spPr>
      </p:pic>
    </p:spTree>
  </p:cSld>
</p:sld>
</file>

<file path=ppt/slides/slide4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" name="" descr=""/>
          <p:cNvPicPr/>
          <p:nvPr/>
        </p:nvPicPr>
        <p:blipFill>
          <a:blip r:embed="rId1"/>
          <a:stretch/>
        </p:blipFill>
        <p:spPr>
          <a:xfrm rot="5400000">
            <a:off x="232560" y="-1259640"/>
            <a:ext cx="10079640" cy="7559640"/>
          </a:xfrm>
          <a:prstGeom prst="rect">
            <a:avLst/>
          </a:prstGeom>
          <a:ln>
            <a:noFill/>
          </a:ln>
        </p:spPr>
      </p:pic>
    </p:spTree>
  </p:cSld>
</p:sld>
</file>

<file path=ppt/slides/slide4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1" name="" descr=""/>
          <p:cNvPicPr/>
          <p:nvPr/>
        </p:nvPicPr>
        <p:blipFill>
          <a:blip r:embed="rId1"/>
          <a:stretch/>
        </p:blipFill>
        <p:spPr>
          <a:xfrm>
            <a:off x="0" y="0"/>
            <a:ext cx="10079640" cy="7559640"/>
          </a:xfrm>
          <a:prstGeom prst="rect">
            <a:avLst/>
          </a:prstGeom>
          <a:ln>
            <a:noFill/>
          </a:ln>
        </p:spPr>
      </p:pic>
    </p:spTree>
  </p:cSld>
</p:sld>
</file>

<file path=ppt/slides/slide4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TextShape 1"/>
          <p:cNvSpPr txBox="1"/>
          <p:nvPr/>
        </p:nvSpPr>
        <p:spPr>
          <a:xfrm>
            <a:off x="504000" y="155880"/>
            <a:ext cx="9071640" cy="6267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Resources</a:t>
            </a:r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43" name="TextShape 2"/>
          <p:cNvSpPr txBox="1"/>
          <p:nvPr/>
        </p:nvSpPr>
        <p:spPr>
          <a:xfrm>
            <a:off x="0" y="914040"/>
            <a:ext cx="10080000" cy="61704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US LHC </a:t>
            </a: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hlinkClick r:id="rId1"/>
              </a:rPr>
              <a:t>blog</a:t>
            </a: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and Facebook </a:t>
            </a: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hlinkClick r:id="rId2"/>
              </a:rPr>
              <a:t>page</a:t>
            </a:r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Experiments</a:t>
            </a:r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864000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Relativistic Heavy Ion Collider:  </a:t>
            </a:r>
            <a:r>
              <a:rPr b="0" lang="en-US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hlinkClick r:id="rId3"/>
              </a:rPr>
              <a:t>STAR</a:t>
            </a:r>
            <a:r>
              <a:rPr b="0" lang="en-US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	</a:t>
            </a:r>
            <a:r>
              <a:rPr b="0" lang="en-US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hlinkClick r:id="rId4"/>
              </a:rPr>
              <a:t>PHENIX</a:t>
            </a:r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864000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Large Hadron Collider:</a:t>
            </a:r>
            <a:r>
              <a:rPr b="0" lang="en-US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	</a:t>
            </a:r>
            <a:r>
              <a:rPr b="0" lang="en-US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hlinkClick r:id="rId5"/>
              </a:rPr>
              <a:t>ALICE</a:t>
            </a:r>
            <a:r>
              <a:rPr b="0" lang="en-US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	</a:t>
            </a:r>
            <a:r>
              <a:rPr b="0" lang="en-US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hlinkClick r:id="rId6"/>
              </a:rPr>
              <a:t>ATLAS</a:t>
            </a:r>
            <a:r>
              <a:rPr b="0" lang="en-US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	</a:t>
            </a:r>
            <a:r>
              <a:rPr b="0" lang="en-US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hlinkClick r:id="rId7"/>
              </a:rPr>
              <a:t>CMS</a:t>
            </a:r>
            <a:r>
              <a:rPr b="0" lang="en-US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	</a:t>
            </a:r>
            <a:r>
              <a:rPr b="0" lang="en-US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hlinkClick r:id="rId8"/>
              </a:rPr>
              <a:t>LHCb</a:t>
            </a:r>
            <a:r>
              <a:rPr b="0" lang="en-US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b="0" lang="en-US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hlinkClick r:id="rId9"/>
              </a:rPr>
              <a:t>TOTEM</a:t>
            </a:r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Event displays and pretty pictures from </a:t>
            </a: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hlinkClick r:id="rId10"/>
              </a:rPr>
              <a:t>ALICE</a:t>
            </a:r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Really cool </a:t>
            </a: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hlinkClick r:id="rId11"/>
              </a:rPr>
              <a:t>ATLAS</a:t>
            </a: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event animation</a:t>
            </a:r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Links to articles in the press on </a:t>
            </a: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hlinkClick r:id="rId12"/>
              </a:rPr>
              <a:t>PHENIX</a:t>
            </a: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Scientific American </a:t>
            </a: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hlinkClick r:id="rId13"/>
              </a:rPr>
              <a:t>article</a:t>
            </a: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TextShape 1"/>
          <p:cNvSpPr txBox="1"/>
          <p:nvPr/>
        </p:nvSpPr>
        <p:spPr>
          <a:xfrm>
            <a:off x="1044000" y="-107640"/>
            <a:ext cx="7810920" cy="10339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37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How can we see “free” quarks?</a:t>
            </a:r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25" name="" descr=""/>
          <p:cNvPicPr/>
          <p:nvPr/>
        </p:nvPicPr>
        <p:blipFill>
          <a:blip r:embed="rId1"/>
          <a:stretch/>
        </p:blipFill>
        <p:spPr>
          <a:xfrm>
            <a:off x="2106360" y="914040"/>
            <a:ext cx="5945400" cy="6013800"/>
          </a:xfrm>
          <a:prstGeom prst="rect">
            <a:avLst/>
          </a:prstGeom>
          <a:ln>
            <a:noFill/>
          </a:ln>
        </p:spPr>
      </p:pic>
    </p:spTree>
  </p:cSld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TextShape 1"/>
          <p:cNvSpPr txBox="1"/>
          <p:nvPr/>
        </p:nvSpPr>
        <p:spPr>
          <a:xfrm>
            <a:off x="504000" y="-58680"/>
            <a:ext cx="9071640" cy="10116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Making a QGP in the laboratory</a:t>
            </a:r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27" name="" descr=""/>
          <p:cNvPicPr/>
          <p:nvPr/>
        </p:nvPicPr>
        <p:blipFill>
          <a:blip r:embed="rId1"/>
          <a:srcRect l="22504" t="16366" r="22504" b="16366"/>
          <a:stretch/>
        </p:blipFill>
        <p:spPr>
          <a:xfrm>
            <a:off x="347400" y="1080000"/>
            <a:ext cx="3016800" cy="2534400"/>
          </a:xfrm>
          <a:prstGeom prst="rect">
            <a:avLst/>
          </a:prstGeom>
          <a:ln>
            <a:noFill/>
          </a:ln>
        </p:spPr>
      </p:pic>
      <p:sp>
        <p:nvSpPr>
          <p:cNvPr id="228" name="TextShape 2"/>
          <p:cNvSpPr txBox="1"/>
          <p:nvPr/>
        </p:nvSpPr>
        <p:spPr>
          <a:xfrm>
            <a:off x="349200" y="908640"/>
            <a:ext cx="3016800" cy="41832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lIns="90000" rIns="90000" tIns="45000" bIns="45000"/>
          <a:p>
            <a:pPr algn="ctr"/>
            <a:r>
              <a:rPr b="0" lang="en-US" sz="2300" spc="-1" strike="noStrike">
                <a:solidFill>
                  <a:srgbClr val="cccccc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Relativistic pancakes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9" name="TextShape 3"/>
          <p:cNvSpPr txBox="1"/>
          <p:nvPr/>
        </p:nvSpPr>
        <p:spPr>
          <a:xfrm>
            <a:off x="8917920" y="2267640"/>
            <a:ext cx="180720" cy="430200"/>
          </a:xfrm>
          <a:prstGeom prst="rect">
            <a:avLst/>
          </a:prstGeom>
          <a:noFill/>
          <a:ln>
            <a:noFill/>
          </a:ln>
        </p:spPr>
      </p:sp>
      <p:pic>
        <p:nvPicPr>
          <p:cNvPr id="230" name="" descr=""/>
          <p:cNvPicPr/>
          <p:nvPr/>
        </p:nvPicPr>
        <p:blipFill>
          <a:blip r:embed="rId2"/>
          <a:srcRect l="22504" t="16366" r="22504" b="16366"/>
          <a:stretch/>
        </p:blipFill>
        <p:spPr>
          <a:xfrm>
            <a:off x="2397600" y="2756880"/>
            <a:ext cx="3016800" cy="2538000"/>
          </a:xfrm>
          <a:prstGeom prst="rect">
            <a:avLst/>
          </a:prstGeom>
          <a:ln>
            <a:noFill/>
          </a:ln>
        </p:spPr>
      </p:pic>
      <p:sp>
        <p:nvSpPr>
          <p:cNvPr id="231" name="TextShape 4"/>
          <p:cNvSpPr txBox="1"/>
          <p:nvPr/>
        </p:nvSpPr>
        <p:spPr>
          <a:xfrm>
            <a:off x="2399400" y="2598120"/>
            <a:ext cx="3016800" cy="44712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lIns="90000" rIns="90000" tIns="45000" bIns="45000"/>
          <a:p>
            <a:pPr algn="ctr"/>
            <a:r>
              <a:rPr b="0" lang="en-US" sz="2500" spc="-1" strike="noStrike">
                <a:solidFill>
                  <a:srgbClr val="cccccc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Quark soup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32" name="" descr=""/>
          <p:cNvPicPr/>
          <p:nvPr/>
        </p:nvPicPr>
        <p:blipFill>
          <a:blip r:embed="rId3"/>
          <a:stretch/>
        </p:blipFill>
        <p:spPr>
          <a:xfrm>
            <a:off x="5452200" y="2634120"/>
            <a:ext cx="2432880" cy="1828440"/>
          </a:xfrm>
          <a:prstGeom prst="rect">
            <a:avLst/>
          </a:prstGeom>
          <a:ln>
            <a:noFill/>
          </a:ln>
        </p:spPr>
      </p:pic>
      <p:pic>
        <p:nvPicPr>
          <p:cNvPr id="233" name="" descr=""/>
          <p:cNvPicPr/>
          <p:nvPr/>
        </p:nvPicPr>
        <p:blipFill>
          <a:blip r:embed="rId4"/>
          <a:stretch/>
        </p:blipFill>
        <p:spPr>
          <a:xfrm>
            <a:off x="3455280" y="952920"/>
            <a:ext cx="2469600" cy="1645560"/>
          </a:xfrm>
          <a:prstGeom prst="rect">
            <a:avLst/>
          </a:prstGeom>
          <a:ln>
            <a:noFill/>
          </a:ln>
        </p:spPr>
      </p:pic>
      <p:pic>
        <p:nvPicPr>
          <p:cNvPr id="234" name="" descr=""/>
          <p:cNvPicPr/>
          <p:nvPr/>
        </p:nvPicPr>
        <p:blipFill>
          <a:blip r:embed="rId5"/>
          <a:stretch/>
        </p:blipFill>
        <p:spPr>
          <a:xfrm>
            <a:off x="8232120" y="4655160"/>
            <a:ext cx="1527480" cy="2285280"/>
          </a:xfrm>
          <a:prstGeom prst="rect">
            <a:avLst/>
          </a:prstGeom>
          <a:ln>
            <a:noFill/>
          </a:ln>
        </p:spPr>
      </p:pic>
      <p:pic>
        <p:nvPicPr>
          <p:cNvPr id="235" name="" descr=""/>
          <p:cNvPicPr/>
          <p:nvPr/>
        </p:nvPicPr>
        <p:blipFill>
          <a:blip r:embed="rId6"/>
          <a:stretch/>
        </p:blipFill>
        <p:spPr>
          <a:xfrm>
            <a:off x="5141520" y="4498560"/>
            <a:ext cx="3018600" cy="2532240"/>
          </a:xfrm>
          <a:prstGeom prst="rect">
            <a:avLst/>
          </a:prstGeom>
          <a:ln>
            <a:noFill/>
          </a:ln>
        </p:spPr>
      </p:pic>
      <p:sp>
        <p:nvSpPr>
          <p:cNvPr id="236" name="TextShape 5"/>
          <p:cNvSpPr txBox="1"/>
          <p:nvPr/>
        </p:nvSpPr>
        <p:spPr>
          <a:xfrm>
            <a:off x="5115240" y="4511880"/>
            <a:ext cx="3018600" cy="7952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0" lang="en-US" sz="2200" spc="-1" strike="noStrike">
                <a:solidFill>
                  <a:srgbClr val="cccccc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Explosive hadron soda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27" dur="indefinite" restart="never" nodeType="tmRoot">
          <p:childTnLst>
            <p:seq>
              <p:cTn id="28" nodeType="mainSeq">
                <p:childTnLst>
                  <p:par>
                    <p:cTn id="29" fill="freeze">
                      <p:stCondLst>
                        <p:cond delay="indefinite"/>
                      </p:stCondLst>
                      <p:childTnLst>
                        <p:par>
                          <p:cTn id="30" fill="freeze">
                            <p:stCondLst>
                              <p:cond delay="0"/>
                            </p:stCondLst>
                            <p:childTnLst>
                              <p:par>
                                <p:cTn id="3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freeze">
                      <p:stCondLst>
                        <p:cond delay="indefinite"/>
                      </p:stCondLst>
                      <p:childTnLst>
                        <p:par>
                          <p:cTn id="34" fill="freeze">
                            <p:stCondLst>
                              <p:cond delay="0"/>
                            </p:stCondLst>
                            <p:childTnLst>
                              <p:par>
                                <p:cTn id="3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" descr=""/>
          <p:cNvPicPr/>
          <p:nvPr/>
        </p:nvPicPr>
        <p:blipFill>
          <a:blip r:embed="rId1"/>
          <a:stretch/>
        </p:blipFill>
        <p:spPr>
          <a:xfrm>
            <a:off x="-30960" y="-624240"/>
            <a:ext cx="10153080" cy="8711640"/>
          </a:xfrm>
          <a:prstGeom prst="rect">
            <a:avLst/>
          </a:prstGeom>
          <a:ln>
            <a:noFill/>
          </a:ln>
        </p:spPr>
      </p:pic>
      <p:sp>
        <p:nvSpPr>
          <p:cNvPr id="238" name="CustomShape 1"/>
          <p:cNvSpPr/>
          <p:nvPr/>
        </p:nvSpPr>
        <p:spPr>
          <a:xfrm>
            <a:off x="360" y="360"/>
            <a:ext cx="10080000" cy="7560000"/>
          </a:xfrm>
          <a:prstGeom prst="rect">
            <a:avLst/>
          </a:prstGeom>
          <a:noFill/>
          <a:ln>
            <a:solidFill>
              <a:srgbClr val="808080"/>
            </a:solidFill>
          </a:ln>
        </p:spPr>
        <p:style>
          <a:lnRef idx="0"/>
          <a:fillRef idx="0"/>
          <a:effectRef idx="0"/>
          <a:fontRef idx="minor"/>
        </p:style>
      </p:sp>
      <p:pic>
        <p:nvPicPr>
          <p:cNvPr id="239" name="" descr=""/>
          <p:cNvPicPr/>
          <p:nvPr/>
        </p:nvPicPr>
        <p:blipFill>
          <a:blip r:embed="rId2"/>
          <a:stretch/>
        </p:blipFill>
        <p:spPr>
          <a:xfrm>
            <a:off x="1829160" y="5052600"/>
            <a:ext cx="2286720" cy="1389600"/>
          </a:xfrm>
          <a:prstGeom prst="rect">
            <a:avLst/>
          </a:prstGeom>
          <a:ln>
            <a:noFill/>
          </a:ln>
        </p:spPr>
      </p:pic>
      <p:sp>
        <p:nvSpPr>
          <p:cNvPr id="240" name="TextShape 2"/>
          <p:cNvSpPr txBox="1"/>
          <p:nvPr/>
        </p:nvSpPr>
        <p:spPr>
          <a:xfrm>
            <a:off x="2129760" y="6351840"/>
            <a:ext cx="1371960" cy="5169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3000" spc="-1" strike="noStrike">
                <a:solidFill>
                  <a:srgbClr val="ffd7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ALICE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41" name="" descr=""/>
          <p:cNvPicPr/>
          <p:nvPr/>
        </p:nvPicPr>
        <p:blipFill>
          <a:blip r:embed="rId3"/>
          <a:stretch/>
        </p:blipFill>
        <p:spPr>
          <a:xfrm>
            <a:off x="3658680" y="692280"/>
            <a:ext cx="2286720" cy="1618200"/>
          </a:xfrm>
          <a:prstGeom prst="rect">
            <a:avLst/>
          </a:prstGeom>
          <a:ln>
            <a:noFill/>
          </a:ln>
        </p:spPr>
      </p:pic>
      <p:sp>
        <p:nvSpPr>
          <p:cNvPr id="242" name="TextShape 3"/>
          <p:cNvSpPr txBox="1"/>
          <p:nvPr/>
        </p:nvSpPr>
        <p:spPr>
          <a:xfrm>
            <a:off x="4115880" y="1889280"/>
            <a:ext cx="1372320" cy="5169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3000" spc="-1" strike="noStrike">
                <a:solidFill>
                  <a:srgbClr val="ffd7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CMS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43" name="" descr=""/>
          <p:cNvPicPr/>
          <p:nvPr/>
        </p:nvPicPr>
        <p:blipFill>
          <a:blip r:embed="rId4"/>
          <a:stretch/>
        </p:blipFill>
        <p:spPr>
          <a:xfrm>
            <a:off x="5259240" y="4739760"/>
            <a:ext cx="2286720" cy="1718640"/>
          </a:xfrm>
          <a:prstGeom prst="rect">
            <a:avLst/>
          </a:prstGeom>
          <a:ln>
            <a:noFill/>
          </a:ln>
        </p:spPr>
      </p:pic>
      <p:sp>
        <p:nvSpPr>
          <p:cNvPr id="244" name="TextShape 4"/>
          <p:cNvSpPr txBox="1"/>
          <p:nvPr/>
        </p:nvSpPr>
        <p:spPr>
          <a:xfrm>
            <a:off x="6174000" y="6065280"/>
            <a:ext cx="1829160" cy="8035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lang="en-US" sz="3000" spc="-1" strike="noStrike">
                <a:solidFill>
                  <a:srgbClr val="ffd7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ATLAS</a:t>
            </a:r>
            <a:r>
              <a:rPr b="1" lang="en-US" sz="3000" spc="-1" strike="noStrike">
                <a:solidFill>
                  <a:srgbClr val="ffd7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
</a:t>
            </a:r>
            <a:r>
              <a:rPr b="1" lang="en-US" sz="2000" spc="-1" strike="noStrike">
                <a:solidFill>
                  <a:srgbClr val="ffd7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LHCf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45" name="" descr=""/>
          <p:cNvPicPr/>
          <p:nvPr/>
        </p:nvPicPr>
        <p:blipFill>
          <a:blip r:embed="rId5"/>
          <a:stretch/>
        </p:blipFill>
        <p:spPr>
          <a:xfrm>
            <a:off x="7774560" y="2657520"/>
            <a:ext cx="2286720" cy="1709640"/>
          </a:xfrm>
          <a:prstGeom prst="rect">
            <a:avLst/>
          </a:prstGeom>
          <a:ln>
            <a:noFill/>
          </a:ln>
        </p:spPr>
      </p:pic>
      <p:sp>
        <p:nvSpPr>
          <p:cNvPr id="246" name="TextShape 5"/>
          <p:cNvSpPr txBox="1"/>
          <p:nvPr/>
        </p:nvSpPr>
        <p:spPr>
          <a:xfrm>
            <a:off x="8231760" y="4138560"/>
            <a:ext cx="1372320" cy="5169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3000" spc="-1" strike="noStrike">
                <a:solidFill>
                  <a:srgbClr val="ffd7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LHCb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7" name="Line 6"/>
          <p:cNvSpPr/>
          <p:nvPr/>
        </p:nvSpPr>
        <p:spPr>
          <a:xfrm>
            <a:off x="4802040" y="4799160"/>
            <a:ext cx="2515320" cy="0"/>
          </a:xfrm>
          <a:prstGeom prst="line">
            <a:avLst/>
          </a:prstGeom>
          <a:ln w="54720">
            <a:solidFill>
              <a:srgbClr val="000000"/>
            </a:solidFill>
            <a:round/>
            <a:headEnd len="med" type="triangle" w="med"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48" name="Line 7"/>
          <p:cNvSpPr/>
          <p:nvPr/>
        </p:nvSpPr>
        <p:spPr>
          <a:xfrm>
            <a:off x="4766400" y="4763160"/>
            <a:ext cx="2515320" cy="0"/>
          </a:xfrm>
          <a:prstGeom prst="line">
            <a:avLst/>
          </a:prstGeom>
          <a:ln w="54720">
            <a:solidFill>
              <a:srgbClr val="ffffff"/>
            </a:solidFill>
            <a:round/>
            <a:headEnd len="med" type="triangle" w="med"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49" name="TextShape 8"/>
          <p:cNvSpPr txBox="1"/>
          <p:nvPr/>
        </p:nvSpPr>
        <p:spPr>
          <a:xfrm>
            <a:off x="5307840" y="4257360"/>
            <a:ext cx="1600920" cy="4471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25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1.4 miles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0" name="Line 9"/>
          <p:cNvSpPr/>
          <p:nvPr/>
        </p:nvSpPr>
        <p:spPr>
          <a:xfrm>
            <a:off x="1555560" y="3580560"/>
            <a:ext cx="7215120" cy="0"/>
          </a:xfrm>
          <a:prstGeom prst="line">
            <a:avLst/>
          </a:prstGeom>
          <a:ln w="54720">
            <a:solidFill>
              <a:srgbClr val="000000"/>
            </a:solidFill>
            <a:round/>
            <a:headEnd len="med" type="triangle" w="med"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51" name="Line 10"/>
          <p:cNvSpPr/>
          <p:nvPr/>
        </p:nvSpPr>
        <p:spPr>
          <a:xfrm>
            <a:off x="1489320" y="3549240"/>
            <a:ext cx="7215120" cy="0"/>
          </a:xfrm>
          <a:prstGeom prst="line">
            <a:avLst/>
          </a:prstGeom>
          <a:ln w="54720">
            <a:solidFill>
              <a:srgbClr val="ffffff"/>
            </a:solidFill>
            <a:round/>
            <a:headEnd len="med" type="triangle" w="med"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52" name="TextShape 11"/>
          <p:cNvSpPr txBox="1"/>
          <p:nvPr/>
        </p:nvSpPr>
        <p:spPr>
          <a:xfrm>
            <a:off x="4573440" y="2970720"/>
            <a:ext cx="2023920" cy="5169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3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5.3 miles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53" name="" descr=""/>
          <p:cNvPicPr/>
          <p:nvPr/>
        </p:nvPicPr>
        <p:blipFill>
          <a:blip r:embed="rId6"/>
          <a:stretch/>
        </p:blipFill>
        <p:spPr>
          <a:xfrm>
            <a:off x="8268120" y="-21240"/>
            <a:ext cx="1829520" cy="2440800"/>
          </a:xfrm>
          <a:prstGeom prst="rect">
            <a:avLst/>
          </a:prstGeom>
          <a:ln>
            <a:noFill/>
          </a:ln>
        </p:spPr>
      </p:pic>
      <p:pic>
        <p:nvPicPr>
          <p:cNvPr id="254" name="" descr=""/>
          <p:cNvPicPr/>
          <p:nvPr/>
        </p:nvPicPr>
        <p:blipFill>
          <a:blip r:embed="rId7"/>
          <a:stretch/>
        </p:blipFill>
        <p:spPr>
          <a:xfrm>
            <a:off x="-72000" y="-35640"/>
            <a:ext cx="2442240" cy="18284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7" dur="indefinite" restart="never" nodeType="tmRoot">
          <p:childTnLst>
            <p:seq>
              <p:cTn id="38" nodeType="mainSeq">
                <p:childTnLst>
                  <p:par>
                    <p:cTn id="39" fill="freeze">
                      <p:stCondLst>
                        <p:cond delay="indefinite"/>
                      </p:stCondLst>
                      <p:childTnLst>
                        <p:par>
                          <p:cTn id="40" fill="freeze">
                            <p:stCondLst>
                              <p:cond delay="0"/>
                            </p:stCondLst>
                            <p:childTnLst>
                              <p:par>
                                <p:cTn id="4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freeze">
                      <p:stCondLst>
                        <p:cond delay="indefinite"/>
                      </p:stCondLst>
                      <p:childTnLst>
                        <p:par>
                          <p:cTn id="44" fill="freeze">
                            <p:stCondLst>
                              <p:cond delay="0"/>
                            </p:stCondLst>
                            <p:childTnLst>
                              <p:par>
                                <p:cTn id="4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freeze">
                      <p:stCondLst>
                        <p:cond delay="indefinite"/>
                      </p:stCondLst>
                      <p:childTnLst>
                        <p:par>
                          <p:cTn id="48" fill="freeze">
                            <p:stCondLst>
                              <p:cond delay="0"/>
                            </p:stCondLst>
                            <p:childTnLst>
                              <p:par>
                                <p:cTn id="4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CustomShape 1"/>
          <p:cNvSpPr/>
          <p:nvPr/>
        </p:nvSpPr>
        <p:spPr>
          <a:xfrm>
            <a:off x="7223400" y="6883920"/>
            <a:ext cx="2352240" cy="5248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 algn="r">
              <a:lnSpc>
                <a:spcPct val="100000"/>
              </a:lnSpc>
            </a:pPr>
            <a:fld id="{75CEB27A-AC5E-480A-A6D8-BD9DB1ACE882}" type="slidenum">
              <a:rPr b="0" lang="en-US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&lt;number&gt;</a:t>
            </a:fld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56" name="Picture 4" descr=""/>
          <p:cNvPicPr/>
          <p:nvPr/>
        </p:nvPicPr>
        <p:blipFill>
          <a:blip r:embed="rId1"/>
          <a:srcRect l="0" t="0" r="4428" b="0"/>
          <a:stretch/>
        </p:blipFill>
        <p:spPr>
          <a:xfrm>
            <a:off x="0" y="387000"/>
            <a:ext cx="10080000" cy="7167960"/>
          </a:xfrm>
          <a:prstGeom prst="rect">
            <a:avLst/>
          </a:prstGeom>
          <a:ln>
            <a:noFill/>
          </a:ln>
        </p:spPr>
      </p:pic>
      <p:sp>
        <p:nvSpPr>
          <p:cNvPr id="257" name="CustomShape 2"/>
          <p:cNvSpPr/>
          <p:nvPr/>
        </p:nvSpPr>
        <p:spPr>
          <a:xfrm>
            <a:off x="6786360" y="651240"/>
            <a:ext cx="3293640" cy="22399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58" name="Picture 15" descr=""/>
          <p:cNvPicPr/>
          <p:nvPr/>
        </p:nvPicPr>
        <p:blipFill>
          <a:blip r:embed="rId2"/>
          <a:srcRect l="69835" t="6053" r="8465" b="71510"/>
          <a:stretch/>
        </p:blipFill>
        <p:spPr>
          <a:xfrm>
            <a:off x="6683400" y="223920"/>
            <a:ext cx="3396600" cy="2387160"/>
          </a:xfrm>
          <a:prstGeom prst="rect">
            <a:avLst/>
          </a:prstGeom>
          <a:ln>
            <a:noFill/>
          </a:ln>
        </p:spPr>
      </p:pic>
      <p:pic>
        <p:nvPicPr>
          <p:cNvPr id="259" name="Picture 16" descr=""/>
          <p:cNvPicPr/>
          <p:nvPr/>
        </p:nvPicPr>
        <p:blipFill>
          <a:blip r:embed="rId3"/>
          <a:srcRect l="94849" t="18722" r="0" b="70410"/>
          <a:stretch/>
        </p:blipFill>
        <p:spPr>
          <a:xfrm>
            <a:off x="9483120" y="1371960"/>
            <a:ext cx="589680" cy="845280"/>
          </a:xfrm>
          <a:prstGeom prst="rect">
            <a:avLst/>
          </a:prstGeom>
          <a:ln>
            <a:noFill/>
          </a:ln>
        </p:spPr>
      </p:pic>
      <p:pic>
        <p:nvPicPr>
          <p:cNvPr id="260" name="Picture 17" descr=""/>
          <p:cNvPicPr/>
          <p:nvPr/>
        </p:nvPicPr>
        <p:blipFill>
          <a:blip r:embed="rId4"/>
          <a:srcRect l="68113" t="0" r="13776" b="97307"/>
          <a:stretch/>
        </p:blipFill>
        <p:spPr>
          <a:xfrm>
            <a:off x="6534360" y="-5040"/>
            <a:ext cx="2600640" cy="262440"/>
          </a:xfrm>
          <a:prstGeom prst="rect">
            <a:avLst/>
          </a:prstGeom>
          <a:ln>
            <a:noFill/>
          </a:ln>
        </p:spPr>
      </p:pic>
      <p:pic>
        <p:nvPicPr>
          <p:cNvPr id="261" name="Picture 23" descr=""/>
          <p:cNvPicPr/>
          <p:nvPr/>
        </p:nvPicPr>
        <p:blipFill>
          <a:blip r:embed="rId5"/>
          <a:srcRect l="57578" t="26001" r="33317" b="68190"/>
          <a:stretch/>
        </p:blipFill>
        <p:spPr>
          <a:xfrm>
            <a:off x="6095160" y="2262960"/>
            <a:ext cx="960840" cy="416520"/>
          </a:xfrm>
          <a:prstGeom prst="rect">
            <a:avLst/>
          </a:prstGeom>
          <a:ln>
            <a:noFill/>
          </a:ln>
        </p:spPr>
      </p:pic>
      <p:sp>
        <p:nvSpPr>
          <p:cNvPr id="262" name="CustomShape 3"/>
          <p:cNvSpPr/>
          <p:nvPr/>
        </p:nvSpPr>
        <p:spPr>
          <a:xfrm>
            <a:off x="28080" y="21240"/>
            <a:ext cx="2245680" cy="9939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99"/>
          </a:solidFill>
          <a:ln w="381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2160" rIns="92160" tIns="46080" bIns="46080"/>
          <a:p>
            <a:r>
              <a:rPr b="1" lang="en-US" sz="176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Size</a:t>
            </a:r>
            <a:r>
              <a:rPr b="0" lang="en-US" sz="176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: </a:t>
            </a:r>
            <a:r>
              <a:rPr b="0" lang="en-US" sz="1760" spc="-1" strike="noStrike">
                <a:solidFill>
                  <a:srgbClr val="fc0128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16 x 26</a:t>
            </a:r>
            <a:r>
              <a:rPr b="0" lang="en-US" sz="176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meters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1" lang="en-US" sz="176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Weight</a:t>
            </a:r>
            <a:r>
              <a:rPr b="0" lang="en-US" sz="176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: </a:t>
            </a:r>
            <a:r>
              <a:rPr b="0" lang="en-US" sz="1760" spc="-1" strike="noStrike">
                <a:solidFill>
                  <a:srgbClr val="fc0128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10,000</a:t>
            </a:r>
            <a:r>
              <a:rPr b="0" lang="en-US" sz="176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tons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1" lang="en-US" sz="176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Detectors:</a:t>
            </a:r>
            <a:r>
              <a:rPr b="0" lang="en-US" sz="176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b="0" lang="en-US" sz="176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18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3" name="CustomShape 4"/>
          <p:cNvSpPr/>
          <p:nvPr/>
        </p:nvSpPr>
        <p:spPr>
          <a:xfrm>
            <a:off x="5737680" y="1106640"/>
            <a:ext cx="457560" cy="228600"/>
          </a:xfrm>
          <a:custGeom>
            <a:avLst/>
            <a:gdLst/>
            <a:ahLst/>
            <a:rect l="0" t="0" r="r" b="b"/>
            <a:pathLst>
              <a:path w="1273" h="637">
                <a:moveTo>
                  <a:pt x="106" y="0"/>
                </a:moveTo>
                <a:cubicBezTo>
                  <a:pt x="53" y="0"/>
                  <a:pt x="0" y="53"/>
                  <a:pt x="0" y="106"/>
                </a:cubicBezTo>
                <a:lnTo>
                  <a:pt x="0" y="530"/>
                </a:lnTo>
                <a:cubicBezTo>
                  <a:pt x="0" y="583"/>
                  <a:pt x="53" y="636"/>
                  <a:pt x="106" y="636"/>
                </a:cubicBezTo>
                <a:lnTo>
                  <a:pt x="1166" y="636"/>
                </a:lnTo>
                <a:cubicBezTo>
                  <a:pt x="1219" y="636"/>
                  <a:pt x="1272" y="583"/>
                  <a:pt x="1272" y="530"/>
                </a:cubicBezTo>
                <a:lnTo>
                  <a:pt x="1272" y="106"/>
                </a:lnTo>
                <a:cubicBezTo>
                  <a:pt x="1272" y="53"/>
                  <a:pt x="1219" y="0"/>
                  <a:pt x="1166" y="0"/>
                </a:cubicBezTo>
                <a:lnTo>
                  <a:pt x="106" y="0"/>
                </a:lnTo>
              </a:path>
            </a:pathLst>
          </a:custGeom>
          <a:noFill/>
          <a:ln w="5472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64" name="CustomShape 5"/>
          <p:cNvSpPr/>
          <p:nvPr/>
        </p:nvSpPr>
        <p:spPr>
          <a:xfrm>
            <a:off x="3272040" y="4369320"/>
            <a:ext cx="457200" cy="182880"/>
          </a:xfrm>
          <a:custGeom>
            <a:avLst/>
            <a:gdLst/>
            <a:ahLst/>
            <a:rect l="0" t="0" r="r" b="b"/>
            <a:pathLst>
              <a:path w="1272" h="510">
                <a:moveTo>
                  <a:pt x="84" y="0"/>
                </a:moveTo>
                <a:cubicBezTo>
                  <a:pt x="42" y="0"/>
                  <a:pt x="0" y="42"/>
                  <a:pt x="0" y="84"/>
                </a:cubicBezTo>
                <a:lnTo>
                  <a:pt x="0" y="424"/>
                </a:lnTo>
                <a:cubicBezTo>
                  <a:pt x="0" y="466"/>
                  <a:pt x="42" y="509"/>
                  <a:pt x="84" y="509"/>
                </a:cubicBezTo>
                <a:lnTo>
                  <a:pt x="1186" y="509"/>
                </a:lnTo>
                <a:cubicBezTo>
                  <a:pt x="1228" y="509"/>
                  <a:pt x="1271" y="466"/>
                  <a:pt x="1271" y="424"/>
                </a:cubicBezTo>
                <a:lnTo>
                  <a:pt x="1271" y="84"/>
                </a:lnTo>
                <a:cubicBezTo>
                  <a:pt x="1271" y="42"/>
                  <a:pt x="1228" y="0"/>
                  <a:pt x="1186" y="0"/>
                </a:cubicBezTo>
                <a:lnTo>
                  <a:pt x="84" y="0"/>
                </a:lnTo>
              </a:path>
            </a:pathLst>
          </a:custGeom>
          <a:noFill/>
          <a:ln w="5472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65" name="CustomShape 6"/>
          <p:cNvSpPr/>
          <p:nvPr/>
        </p:nvSpPr>
        <p:spPr>
          <a:xfrm>
            <a:off x="6135840" y="2285640"/>
            <a:ext cx="905040" cy="411480"/>
          </a:xfrm>
          <a:custGeom>
            <a:avLst/>
            <a:gdLst/>
            <a:ahLst/>
            <a:rect l="0" t="0" r="r" b="b"/>
            <a:pathLst>
              <a:path w="2515" h="1145">
                <a:moveTo>
                  <a:pt x="190" y="0"/>
                </a:moveTo>
                <a:cubicBezTo>
                  <a:pt x="95" y="0"/>
                  <a:pt x="0" y="95"/>
                  <a:pt x="0" y="190"/>
                </a:cubicBezTo>
                <a:lnTo>
                  <a:pt x="0" y="953"/>
                </a:lnTo>
                <a:cubicBezTo>
                  <a:pt x="0" y="1048"/>
                  <a:pt x="95" y="1144"/>
                  <a:pt x="190" y="1144"/>
                </a:cubicBezTo>
                <a:lnTo>
                  <a:pt x="2324" y="1144"/>
                </a:lnTo>
                <a:cubicBezTo>
                  <a:pt x="2419" y="1144"/>
                  <a:pt x="2514" y="1048"/>
                  <a:pt x="2514" y="953"/>
                </a:cubicBezTo>
                <a:lnTo>
                  <a:pt x="2514" y="190"/>
                </a:lnTo>
                <a:cubicBezTo>
                  <a:pt x="2514" y="95"/>
                  <a:pt x="2419" y="0"/>
                  <a:pt x="2324" y="0"/>
                </a:cubicBezTo>
                <a:lnTo>
                  <a:pt x="190" y="0"/>
                </a:lnTo>
              </a:path>
            </a:pathLst>
          </a:custGeom>
          <a:noFill/>
          <a:ln w="5472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66" name="CustomShape 7"/>
          <p:cNvSpPr/>
          <p:nvPr/>
        </p:nvSpPr>
        <p:spPr>
          <a:xfrm>
            <a:off x="8395560" y="-16920"/>
            <a:ext cx="731520" cy="274320"/>
          </a:xfrm>
          <a:custGeom>
            <a:avLst/>
            <a:gdLst/>
            <a:ahLst/>
            <a:rect l="0" t="0" r="r" b="b"/>
            <a:pathLst>
              <a:path w="2033" h="764">
                <a:moveTo>
                  <a:pt x="127" y="0"/>
                </a:moveTo>
                <a:cubicBezTo>
                  <a:pt x="63" y="0"/>
                  <a:pt x="0" y="63"/>
                  <a:pt x="0" y="127"/>
                </a:cubicBezTo>
                <a:lnTo>
                  <a:pt x="0" y="635"/>
                </a:lnTo>
                <a:cubicBezTo>
                  <a:pt x="0" y="699"/>
                  <a:pt x="63" y="763"/>
                  <a:pt x="127" y="763"/>
                </a:cubicBezTo>
                <a:lnTo>
                  <a:pt x="1905" y="763"/>
                </a:lnTo>
                <a:cubicBezTo>
                  <a:pt x="1968" y="763"/>
                  <a:pt x="2032" y="699"/>
                  <a:pt x="2032" y="635"/>
                </a:cubicBezTo>
                <a:lnTo>
                  <a:pt x="2032" y="127"/>
                </a:lnTo>
                <a:cubicBezTo>
                  <a:pt x="2032" y="63"/>
                  <a:pt x="1968" y="0"/>
                  <a:pt x="1905" y="0"/>
                </a:cubicBezTo>
                <a:lnTo>
                  <a:pt x="127" y="0"/>
                </a:lnTo>
              </a:path>
            </a:pathLst>
          </a:custGeom>
          <a:noFill/>
          <a:ln w="5472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67" name="CustomShape 8"/>
          <p:cNvSpPr/>
          <p:nvPr/>
        </p:nvSpPr>
        <p:spPr>
          <a:xfrm>
            <a:off x="7495560" y="-16920"/>
            <a:ext cx="731520" cy="274320"/>
          </a:xfrm>
          <a:custGeom>
            <a:avLst/>
            <a:gdLst/>
            <a:ahLst/>
            <a:rect l="0" t="0" r="r" b="b"/>
            <a:pathLst>
              <a:path w="2033" h="764">
                <a:moveTo>
                  <a:pt x="127" y="0"/>
                </a:moveTo>
                <a:cubicBezTo>
                  <a:pt x="63" y="0"/>
                  <a:pt x="0" y="63"/>
                  <a:pt x="0" y="127"/>
                </a:cubicBezTo>
                <a:lnTo>
                  <a:pt x="0" y="635"/>
                </a:lnTo>
                <a:cubicBezTo>
                  <a:pt x="0" y="699"/>
                  <a:pt x="63" y="763"/>
                  <a:pt x="127" y="763"/>
                </a:cubicBezTo>
                <a:lnTo>
                  <a:pt x="1905" y="763"/>
                </a:lnTo>
                <a:cubicBezTo>
                  <a:pt x="1968" y="763"/>
                  <a:pt x="2032" y="699"/>
                  <a:pt x="2032" y="635"/>
                </a:cubicBezTo>
                <a:lnTo>
                  <a:pt x="2032" y="127"/>
                </a:lnTo>
                <a:cubicBezTo>
                  <a:pt x="2032" y="63"/>
                  <a:pt x="1968" y="0"/>
                  <a:pt x="1905" y="0"/>
                </a:cubicBezTo>
                <a:lnTo>
                  <a:pt x="127" y="0"/>
                </a:lnTo>
              </a:path>
            </a:pathLst>
          </a:custGeom>
          <a:noFill/>
          <a:ln w="5472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68" name="CustomShape 9"/>
          <p:cNvSpPr/>
          <p:nvPr/>
        </p:nvSpPr>
        <p:spPr>
          <a:xfrm>
            <a:off x="6523560" y="-16920"/>
            <a:ext cx="731520" cy="274320"/>
          </a:xfrm>
          <a:custGeom>
            <a:avLst/>
            <a:gdLst/>
            <a:ahLst/>
            <a:rect l="0" t="0" r="r" b="b"/>
            <a:pathLst>
              <a:path w="2033" h="764">
                <a:moveTo>
                  <a:pt x="127" y="0"/>
                </a:moveTo>
                <a:cubicBezTo>
                  <a:pt x="63" y="0"/>
                  <a:pt x="0" y="63"/>
                  <a:pt x="0" y="127"/>
                </a:cubicBezTo>
                <a:lnTo>
                  <a:pt x="0" y="635"/>
                </a:lnTo>
                <a:cubicBezTo>
                  <a:pt x="0" y="699"/>
                  <a:pt x="63" y="763"/>
                  <a:pt x="127" y="763"/>
                </a:cubicBezTo>
                <a:lnTo>
                  <a:pt x="1905" y="763"/>
                </a:lnTo>
                <a:cubicBezTo>
                  <a:pt x="1968" y="763"/>
                  <a:pt x="2032" y="699"/>
                  <a:pt x="2032" y="635"/>
                </a:cubicBezTo>
                <a:lnTo>
                  <a:pt x="2032" y="127"/>
                </a:lnTo>
                <a:cubicBezTo>
                  <a:pt x="2032" y="63"/>
                  <a:pt x="1968" y="0"/>
                  <a:pt x="1905" y="0"/>
                </a:cubicBezTo>
                <a:lnTo>
                  <a:pt x="127" y="0"/>
                </a:lnTo>
              </a:path>
            </a:pathLst>
          </a:custGeom>
          <a:noFill/>
          <a:ln w="5472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69" name="CustomShape 10"/>
          <p:cNvSpPr/>
          <p:nvPr/>
        </p:nvSpPr>
        <p:spPr>
          <a:xfrm>
            <a:off x="1900440" y="6390720"/>
            <a:ext cx="457560" cy="228600"/>
          </a:xfrm>
          <a:custGeom>
            <a:avLst/>
            <a:gdLst/>
            <a:ahLst/>
            <a:rect l="0" t="0" r="r" b="b"/>
            <a:pathLst>
              <a:path w="1273" h="637">
                <a:moveTo>
                  <a:pt x="106" y="0"/>
                </a:moveTo>
                <a:cubicBezTo>
                  <a:pt x="53" y="0"/>
                  <a:pt x="0" y="53"/>
                  <a:pt x="0" y="106"/>
                </a:cubicBezTo>
                <a:lnTo>
                  <a:pt x="0" y="530"/>
                </a:lnTo>
                <a:cubicBezTo>
                  <a:pt x="0" y="583"/>
                  <a:pt x="53" y="636"/>
                  <a:pt x="106" y="636"/>
                </a:cubicBezTo>
                <a:lnTo>
                  <a:pt x="1166" y="636"/>
                </a:lnTo>
                <a:cubicBezTo>
                  <a:pt x="1219" y="636"/>
                  <a:pt x="1272" y="583"/>
                  <a:pt x="1272" y="530"/>
                </a:cubicBezTo>
                <a:lnTo>
                  <a:pt x="1272" y="106"/>
                </a:lnTo>
                <a:cubicBezTo>
                  <a:pt x="1272" y="53"/>
                  <a:pt x="1219" y="0"/>
                  <a:pt x="1166" y="0"/>
                </a:cubicBezTo>
                <a:lnTo>
                  <a:pt x="106" y="0"/>
                </a:lnTo>
              </a:path>
            </a:pathLst>
          </a:custGeom>
          <a:noFill/>
          <a:ln w="54720">
            <a:solidFill>
              <a:srgbClr val="6b4794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70" name="CustomShape 11"/>
          <p:cNvSpPr/>
          <p:nvPr/>
        </p:nvSpPr>
        <p:spPr>
          <a:xfrm>
            <a:off x="574560" y="2047320"/>
            <a:ext cx="640080" cy="228600"/>
          </a:xfrm>
          <a:custGeom>
            <a:avLst/>
            <a:gdLst/>
            <a:ahLst/>
            <a:rect l="0" t="0" r="r" b="b"/>
            <a:pathLst>
              <a:path w="1780" h="637">
                <a:moveTo>
                  <a:pt x="106" y="0"/>
                </a:moveTo>
                <a:cubicBezTo>
                  <a:pt x="53" y="0"/>
                  <a:pt x="0" y="53"/>
                  <a:pt x="0" y="106"/>
                </a:cubicBezTo>
                <a:lnTo>
                  <a:pt x="0" y="530"/>
                </a:lnTo>
                <a:cubicBezTo>
                  <a:pt x="0" y="583"/>
                  <a:pt x="53" y="636"/>
                  <a:pt x="106" y="636"/>
                </a:cubicBezTo>
                <a:lnTo>
                  <a:pt x="1673" y="636"/>
                </a:lnTo>
                <a:cubicBezTo>
                  <a:pt x="1726" y="636"/>
                  <a:pt x="1779" y="583"/>
                  <a:pt x="1779" y="530"/>
                </a:cubicBezTo>
                <a:lnTo>
                  <a:pt x="1779" y="106"/>
                </a:lnTo>
                <a:cubicBezTo>
                  <a:pt x="1779" y="53"/>
                  <a:pt x="1726" y="0"/>
                  <a:pt x="1673" y="0"/>
                </a:cubicBezTo>
                <a:lnTo>
                  <a:pt x="106" y="0"/>
                </a:lnTo>
              </a:path>
            </a:pathLst>
          </a:custGeom>
          <a:noFill/>
          <a:ln w="54720">
            <a:solidFill>
              <a:srgbClr val="6b4794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71" name="CustomShape 12"/>
          <p:cNvSpPr/>
          <p:nvPr/>
        </p:nvSpPr>
        <p:spPr>
          <a:xfrm>
            <a:off x="1189440" y="1824120"/>
            <a:ext cx="457200" cy="182880"/>
          </a:xfrm>
          <a:custGeom>
            <a:avLst/>
            <a:gdLst/>
            <a:ahLst/>
            <a:rect l="0" t="0" r="r" b="b"/>
            <a:pathLst>
              <a:path w="1272" h="510">
                <a:moveTo>
                  <a:pt x="84" y="0"/>
                </a:moveTo>
                <a:cubicBezTo>
                  <a:pt x="42" y="0"/>
                  <a:pt x="0" y="42"/>
                  <a:pt x="0" y="84"/>
                </a:cubicBezTo>
                <a:lnTo>
                  <a:pt x="0" y="424"/>
                </a:lnTo>
                <a:cubicBezTo>
                  <a:pt x="0" y="466"/>
                  <a:pt x="42" y="509"/>
                  <a:pt x="84" y="509"/>
                </a:cubicBezTo>
                <a:lnTo>
                  <a:pt x="1186" y="509"/>
                </a:lnTo>
                <a:cubicBezTo>
                  <a:pt x="1228" y="509"/>
                  <a:pt x="1271" y="466"/>
                  <a:pt x="1271" y="424"/>
                </a:cubicBezTo>
                <a:lnTo>
                  <a:pt x="1271" y="84"/>
                </a:lnTo>
                <a:cubicBezTo>
                  <a:pt x="1271" y="42"/>
                  <a:pt x="1228" y="0"/>
                  <a:pt x="1186" y="0"/>
                </a:cubicBezTo>
                <a:lnTo>
                  <a:pt x="84" y="0"/>
                </a:lnTo>
              </a:path>
            </a:pathLst>
          </a:custGeom>
          <a:noFill/>
          <a:ln w="54720">
            <a:solidFill>
              <a:srgbClr val="6b4794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72" name="CustomShape 13"/>
          <p:cNvSpPr/>
          <p:nvPr/>
        </p:nvSpPr>
        <p:spPr>
          <a:xfrm>
            <a:off x="19080" y="2895120"/>
            <a:ext cx="822960" cy="365760"/>
          </a:xfrm>
          <a:custGeom>
            <a:avLst/>
            <a:gdLst/>
            <a:ahLst/>
            <a:rect l="0" t="0" r="r" b="b"/>
            <a:pathLst>
              <a:path w="2288" h="1018">
                <a:moveTo>
                  <a:pt x="169" y="0"/>
                </a:moveTo>
                <a:cubicBezTo>
                  <a:pt x="84" y="0"/>
                  <a:pt x="0" y="84"/>
                  <a:pt x="0" y="169"/>
                </a:cubicBezTo>
                <a:lnTo>
                  <a:pt x="0" y="847"/>
                </a:lnTo>
                <a:cubicBezTo>
                  <a:pt x="0" y="932"/>
                  <a:pt x="84" y="1017"/>
                  <a:pt x="169" y="1017"/>
                </a:cubicBezTo>
                <a:lnTo>
                  <a:pt x="2117" y="1017"/>
                </a:lnTo>
                <a:cubicBezTo>
                  <a:pt x="2202" y="1017"/>
                  <a:pt x="2287" y="932"/>
                  <a:pt x="2287" y="847"/>
                </a:cubicBezTo>
                <a:lnTo>
                  <a:pt x="2287" y="169"/>
                </a:lnTo>
                <a:cubicBezTo>
                  <a:pt x="2287" y="84"/>
                  <a:pt x="2202" y="0"/>
                  <a:pt x="2117" y="0"/>
                </a:cubicBezTo>
                <a:lnTo>
                  <a:pt x="169" y="0"/>
                </a:lnTo>
              </a:path>
            </a:pathLst>
          </a:custGeom>
          <a:noFill/>
          <a:ln w="54720">
            <a:solidFill>
              <a:srgbClr val="008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73" name="CustomShape 14"/>
          <p:cNvSpPr/>
          <p:nvPr/>
        </p:nvSpPr>
        <p:spPr>
          <a:xfrm>
            <a:off x="9273240" y="4571640"/>
            <a:ext cx="822960" cy="365400"/>
          </a:xfrm>
          <a:custGeom>
            <a:avLst/>
            <a:gdLst/>
            <a:ahLst/>
            <a:rect l="0" t="0" r="r" b="b"/>
            <a:pathLst>
              <a:path w="2288" h="1017">
                <a:moveTo>
                  <a:pt x="169" y="0"/>
                </a:moveTo>
                <a:cubicBezTo>
                  <a:pt x="84" y="0"/>
                  <a:pt x="0" y="84"/>
                  <a:pt x="0" y="169"/>
                </a:cubicBezTo>
                <a:lnTo>
                  <a:pt x="0" y="846"/>
                </a:lnTo>
                <a:cubicBezTo>
                  <a:pt x="0" y="931"/>
                  <a:pt x="84" y="1016"/>
                  <a:pt x="169" y="1016"/>
                </a:cubicBezTo>
                <a:lnTo>
                  <a:pt x="2117" y="1016"/>
                </a:lnTo>
                <a:cubicBezTo>
                  <a:pt x="2202" y="1016"/>
                  <a:pt x="2287" y="931"/>
                  <a:pt x="2287" y="846"/>
                </a:cubicBezTo>
                <a:lnTo>
                  <a:pt x="2287" y="169"/>
                </a:lnTo>
                <a:cubicBezTo>
                  <a:pt x="2287" y="84"/>
                  <a:pt x="2202" y="0"/>
                  <a:pt x="2117" y="0"/>
                </a:cubicBezTo>
                <a:lnTo>
                  <a:pt x="169" y="0"/>
                </a:lnTo>
              </a:path>
            </a:pathLst>
          </a:custGeom>
          <a:noFill/>
          <a:ln w="54720">
            <a:solidFill>
              <a:srgbClr val="008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74" name="CustomShape 15"/>
          <p:cNvSpPr/>
          <p:nvPr/>
        </p:nvSpPr>
        <p:spPr>
          <a:xfrm>
            <a:off x="1045800" y="2688120"/>
            <a:ext cx="365760" cy="365760"/>
          </a:xfrm>
          <a:custGeom>
            <a:avLst/>
            <a:gdLst/>
            <a:ahLst/>
            <a:rect l="0" t="0" r="r" b="b"/>
            <a:pathLst>
              <a:path w="1018" h="1018">
                <a:moveTo>
                  <a:pt x="169" y="0"/>
                </a:moveTo>
                <a:cubicBezTo>
                  <a:pt x="84" y="0"/>
                  <a:pt x="0" y="84"/>
                  <a:pt x="0" y="169"/>
                </a:cubicBezTo>
                <a:lnTo>
                  <a:pt x="0" y="847"/>
                </a:lnTo>
                <a:cubicBezTo>
                  <a:pt x="0" y="932"/>
                  <a:pt x="84" y="1017"/>
                  <a:pt x="169" y="1017"/>
                </a:cubicBezTo>
                <a:lnTo>
                  <a:pt x="847" y="1017"/>
                </a:lnTo>
                <a:cubicBezTo>
                  <a:pt x="932" y="1017"/>
                  <a:pt x="1017" y="932"/>
                  <a:pt x="1017" y="847"/>
                </a:cubicBezTo>
                <a:lnTo>
                  <a:pt x="1017" y="169"/>
                </a:lnTo>
                <a:cubicBezTo>
                  <a:pt x="1017" y="84"/>
                  <a:pt x="932" y="0"/>
                  <a:pt x="847" y="0"/>
                </a:cubicBezTo>
                <a:lnTo>
                  <a:pt x="169" y="0"/>
                </a:lnTo>
              </a:path>
            </a:pathLst>
          </a:custGeom>
          <a:noFill/>
          <a:ln w="54720">
            <a:solidFill>
              <a:srgbClr val="008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75" name="CustomShape 16"/>
          <p:cNvSpPr/>
          <p:nvPr/>
        </p:nvSpPr>
        <p:spPr>
          <a:xfrm>
            <a:off x="1981800" y="1500120"/>
            <a:ext cx="548280" cy="182880"/>
          </a:xfrm>
          <a:custGeom>
            <a:avLst/>
            <a:gdLst/>
            <a:ahLst/>
            <a:rect l="0" t="0" r="r" b="b"/>
            <a:pathLst>
              <a:path w="1525" h="510">
                <a:moveTo>
                  <a:pt x="84" y="0"/>
                </a:moveTo>
                <a:cubicBezTo>
                  <a:pt x="42" y="0"/>
                  <a:pt x="0" y="42"/>
                  <a:pt x="0" y="84"/>
                </a:cubicBezTo>
                <a:lnTo>
                  <a:pt x="0" y="424"/>
                </a:lnTo>
                <a:cubicBezTo>
                  <a:pt x="0" y="466"/>
                  <a:pt x="42" y="509"/>
                  <a:pt x="84" y="509"/>
                </a:cubicBezTo>
                <a:lnTo>
                  <a:pt x="1439" y="509"/>
                </a:lnTo>
                <a:cubicBezTo>
                  <a:pt x="1481" y="509"/>
                  <a:pt x="1524" y="466"/>
                  <a:pt x="1524" y="424"/>
                </a:cubicBezTo>
                <a:lnTo>
                  <a:pt x="1524" y="84"/>
                </a:lnTo>
                <a:cubicBezTo>
                  <a:pt x="1524" y="42"/>
                  <a:pt x="1481" y="0"/>
                  <a:pt x="1439" y="0"/>
                </a:cubicBezTo>
                <a:lnTo>
                  <a:pt x="84" y="0"/>
                </a:lnTo>
              </a:path>
            </a:pathLst>
          </a:custGeom>
          <a:noFill/>
          <a:ln w="54720">
            <a:solidFill>
              <a:srgbClr val="008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76" name="CustomShape 17"/>
          <p:cNvSpPr/>
          <p:nvPr/>
        </p:nvSpPr>
        <p:spPr>
          <a:xfrm>
            <a:off x="793440" y="3803760"/>
            <a:ext cx="457200" cy="182880"/>
          </a:xfrm>
          <a:custGeom>
            <a:avLst/>
            <a:gdLst/>
            <a:ahLst/>
            <a:rect l="0" t="0" r="r" b="b"/>
            <a:pathLst>
              <a:path w="1272" h="510">
                <a:moveTo>
                  <a:pt x="84" y="0"/>
                </a:moveTo>
                <a:cubicBezTo>
                  <a:pt x="42" y="0"/>
                  <a:pt x="0" y="42"/>
                  <a:pt x="0" y="84"/>
                </a:cubicBezTo>
                <a:lnTo>
                  <a:pt x="0" y="424"/>
                </a:lnTo>
                <a:cubicBezTo>
                  <a:pt x="0" y="466"/>
                  <a:pt x="42" y="509"/>
                  <a:pt x="84" y="509"/>
                </a:cubicBezTo>
                <a:lnTo>
                  <a:pt x="1186" y="509"/>
                </a:lnTo>
                <a:cubicBezTo>
                  <a:pt x="1228" y="509"/>
                  <a:pt x="1271" y="466"/>
                  <a:pt x="1271" y="424"/>
                </a:cubicBezTo>
                <a:lnTo>
                  <a:pt x="1271" y="84"/>
                </a:lnTo>
                <a:cubicBezTo>
                  <a:pt x="1271" y="42"/>
                  <a:pt x="1228" y="0"/>
                  <a:pt x="1186" y="0"/>
                </a:cubicBezTo>
                <a:lnTo>
                  <a:pt x="84" y="0"/>
                </a:lnTo>
              </a:path>
            </a:pathLst>
          </a:custGeom>
          <a:noFill/>
          <a:ln w="54720">
            <a:solidFill>
              <a:srgbClr val="0000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77" name="CustomShape 18"/>
          <p:cNvSpPr/>
          <p:nvPr/>
        </p:nvSpPr>
        <p:spPr>
          <a:xfrm>
            <a:off x="793440" y="4092120"/>
            <a:ext cx="457200" cy="182880"/>
          </a:xfrm>
          <a:custGeom>
            <a:avLst/>
            <a:gdLst/>
            <a:ahLst/>
            <a:rect l="0" t="0" r="r" b="b"/>
            <a:pathLst>
              <a:path w="1272" h="510">
                <a:moveTo>
                  <a:pt x="84" y="0"/>
                </a:moveTo>
                <a:cubicBezTo>
                  <a:pt x="42" y="0"/>
                  <a:pt x="0" y="42"/>
                  <a:pt x="0" y="84"/>
                </a:cubicBezTo>
                <a:lnTo>
                  <a:pt x="0" y="424"/>
                </a:lnTo>
                <a:cubicBezTo>
                  <a:pt x="0" y="466"/>
                  <a:pt x="42" y="509"/>
                  <a:pt x="84" y="509"/>
                </a:cubicBezTo>
                <a:lnTo>
                  <a:pt x="1186" y="509"/>
                </a:lnTo>
                <a:cubicBezTo>
                  <a:pt x="1228" y="509"/>
                  <a:pt x="1271" y="466"/>
                  <a:pt x="1271" y="424"/>
                </a:cubicBezTo>
                <a:lnTo>
                  <a:pt x="1271" y="84"/>
                </a:lnTo>
                <a:cubicBezTo>
                  <a:pt x="1271" y="42"/>
                  <a:pt x="1228" y="0"/>
                  <a:pt x="1186" y="0"/>
                </a:cubicBezTo>
                <a:lnTo>
                  <a:pt x="84" y="0"/>
                </a:lnTo>
              </a:path>
            </a:pathLst>
          </a:custGeom>
          <a:noFill/>
          <a:ln w="54720">
            <a:solidFill>
              <a:srgbClr val="0000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78" name="CustomShape 19"/>
          <p:cNvSpPr/>
          <p:nvPr/>
        </p:nvSpPr>
        <p:spPr>
          <a:xfrm>
            <a:off x="8310240" y="4258440"/>
            <a:ext cx="822600" cy="365400"/>
          </a:xfrm>
          <a:custGeom>
            <a:avLst/>
            <a:gdLst/>
            <a:ahLst/>
            <a:rect l="0" t="0" r="r" b="b"/>
            <a:pathLst>
              <a:path w="2287" h="1017">
                <a:moveTo>
                  <a:pt x="169" y="0"/>
                </a:moveTo>
                <a:cubicBezTo>
                  <a:pt x="84" y="0"/>
                  <a:pt x="0" y="84"/>
                  <a:pt x="0" y="169"/>
                </a:cubicBezTo>
                <a:lnTo>
                  <a:pt x="0" y="846"/>
                </a:lnTo>
                <a:cubicBezTo>
                  <a:pt x="0" y="931"/>
                  <a:pt x="84" y="1016"/>
                  <a:pt x="169" y="1016"/>
                </a:cubicBezTo>
                <a:lnTo>
                  <a:pt x="2116" y="1016"/>
                </a:lnTo>
                <a:cubicBezTo>
                  <a:pt x="2201" y="1016"/>
                  <a:pt x="2286" y="931"/>
                  <a:pt x="2286" y="846"/>
                </a:cubicBezTo>
                <a:lnTo>
                  <a:pt x="2286" y="169"/>
                </a:lnTo>
                <a:cubicBezTo>
                  <a:pt x="2286" y="84"/>
                  <a:pt x="2201" y="0"/>
                  <a:pt x="2116" y="0"/>
                </a:cubicBezTo>
                <a:lnTo>
                  <a:pt x="169" y="0"/>
                </a:lnTo>
              </a:path>
            </a:pathLst>
          </a:custGeom>
          <a:noFill/>
          <a:ln w="54720">
            <a:solidFill>
              <a:srgbClr val="0000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79" name="CustomShape 20"/>
          <p:cNvSpPr/>
          <p:nvPr/>
        </p:nvSpPr>
        <p:spPr>
          <a:xfrm>
            <a:off x="5812200" y="1385640"/>
            <a:ext cx="731160" cy="365760"/>
          </a:xfrm>
          <a:custGeom>
            <a:avLst/>
            <a:gdLst/>
            <a:ahLst/>
            <a:rect l="0" t="0" r="r" b="b"/>
            <a:pathLst>
              <a:path w="2032" h="1018">
                <a:moveTo>
                  <a:pt x="169" y="0"/>
                </a:moveTo>
                <a:cubicBezTo>
                  <a:pt x="84" y="0"/>
                  <a:pt x="0" y="84"/>
                  <a:pt x="0" y="169"/>
                </a:cubicBezTo>
                <a:lnTo>
                  <a:pt x="0" y="847"/>
                </a:lnTo>
                <a:cubicBezTo>
                  <a:pt x="0" y="932"/>
                  <a:pt x="84" y="1017"/>
                  <a:pt x="169" y="1017"/>
                </a:cubicBezTo>
                <a:lnTo>
                  <a:pt x="1862" y="1017"/>
                </a:lnTo>
                <a:cubicBezTo>
                  <a:pt x="1946" y="1017"/>
                  <a:pt x="2031" y="932"/>
                  <a:pt x="2031" y="847"/>
                </a:cubicBezTo>
                <a:lnTo>
                  <a:pt x="2031" y="169"/>
                </a:lnTo>
                <a:cubicBezTo>
                  <a:pt x="2031" y="84"/>
                  <a:pt x="1946" y="0"/>
                  <a:pt x="1862" y="0"/>
                </a:cubicBezTo>
                <a:lnTo>
                  <a:pt x="169" y="0"/>
                </a:lnTo>
              </a:path>
            </a:pathLst>
          </a:custGeom>
          <a:noFill/>
          <a:ln w="54720">
            <a:solidFill>
              <a:srgbClr val="0000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80" name="CustomShape 21"/>
          <p:cNvSpPr/>
          <p:nvPr/>
        </p:nvSpPr>
        <p:spPr>
          <a:xfrm>
            <a:off x="9475920" y="1397520"/>
            <a:ext cx="548280" cy="228600"/>
          </a:xfrm>
          <a:custGeom>
            <a:avLst/>
            <a:gdLst/>
            <a:ahLst/>
            <a:rect l="0" t="0" r="r" b="b"/>
            <a:pathLst>
              <a:path w="1525" h="637">
                <a:moveTo>
                  <a:pt x="105" y="0"/>
                </a:moveTo>
                <a:cubicBezTo>
                  <a:pt x="52" y="0"/>
                  <a:pt x="0" y="53"/>
                  <a:pt x="0" y="106"/>
                </a:cubicBezTo>
                <a:lnTo>
                  <a:pt x="0" y="530"/>
                </a:lnTo>
                <a:cubicBezTo>
                  <a:pt x="0" y="583"/>
                  <a:pt x="52" y="636"/>
                  <a:pt x="105" y="636"/>
                </a:cubicBezTo>
                <a:lnTo>
                  <a:pt x="1418" y="636"/>
                </a:lnTo>
                <a:cubicBezTo>
                  <a:pt x="1471" y="636"/>
                  <a:pt x="1524" y="583"/>
                  <a:pt x="1524" y="530"/>
                </a:cubicBezTo>
                <a:lnTo>
                  <a:pt x="1524" y="106"/>
                </a:lnTo>
                <a:cubicBezTo>
                  <a:pt x="1524" y="53"/>
                  <a:pt x="1471" y="0"/>
                  <a:pt x="1418" y="0"/>
                </a:cubicBezTo>
                <a:lnTo>
                  <a:pt x="105" y="0"/>
                </a:lnTo>
              </a:path>
            </a:pathLst>
          </a:custGeom>
          <a:noFill/>
          <a:ln w="54720">
            <a:solidFill>
              <a:srgbClr val="0000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81" name="CustomShape 22"/>
          <p:cNvSpPr/>
          <p:nvPr/>
        </p:nvSpPr>
        <p:spPr>
          <a:xfrm>
            <a:off x="9475920" y="1685520"/>
            <a:ext cx="548280" cy="274320"/>
          </a:xfrm>
          <a:custGeom>
            <a:avLst/>
            <a:gdLst/>
            <a:ahLst/>
            <a:rect l="0" t="0" r="r" b="b"/>
            <a:pathLst>
              <a:path w="1525" h="764">
                <a:moveTo>
                  <a:pt x="127" y="0"/>
                </a:moveTo>
                <a:cubicBezTo>
                  <a:pt x="63" y="0"/>
                  <a:pt x="0" y="63"/>
                  <a:pt x="0" y="127"/>
                </a:cubicBezTo>
                <a:lnTo>
                  <a:pt x="0" y="635"/>
                </a:lnTo>
                <a:cubicBezTo>
                  <a:pt x="0" y="699"/>
                  <a:pt x="63" y="763"/>
                  <a:pt x="127" y="763"/>
                </a:cubicBezTo>
                <a:lnTo>
                  <a:pt x="1396" y="763"/>
                </a:lnTo>
                <a:cubicBezTo>
                  <a:pt x="1460" y="763"/>
                  <a:pt x="1524" y="699"/>
                  <a:pt x="1524" y="635"/>
                </a:cubicBezTo>
                <a:lnTo>
                  <a:pt x="1524" y="127"/>
                </a:lnTo>
                <a:cubicBezTo>
                  <a:pt x="1524" y="63"/>
                  <a:pt x="1460" y="0"/>
                  <a:pt x="1396" y="0"/>
                </a:cubicBezTo>
                <a:lnTo>
                  <a:pt x="127" y="0"/>
                </a:lnTo>
              </a:path>
            </a:pathLst>
          </a:custGeom>
          <a:noFill/>
          <a:ln w="54720">
            <a:solidFill>
              <a:srgbClr val="0000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82" name="CustomShape 23"/>
          <p:cNvSpPr/>
          <p:nvPr/>
        </p:nvSpPr>
        <p:spPr>
          <a:xfrm>
            <a:off x="9475920" y="1937520"/>
            <a:ext cx="548280" cy="273960"/>
          </a:xfrm>
          <a:custGeom>
            <a:avLst/>
            <a:gdLst/>
            <a:ahLst/>
            <a:rect l="0" t="0" r="r" b="b"/>
            <a:pathLst>
              <a:path w="1525" h="763">
                <a:moveTo>
                  <a:pt x="127" y="0"/>
                </a:moveTo>
                <a:cubicBezTo>
                  <a:pt x="63" y="0"/>
                  <a:pt x="0" y="63"/>
                  <a:pt x="0" y="127"/>
                </a:cubicBezTo>
                <a:lnTo>
                  <a:pt x="0" y="635"/>
                </a:lnTo>
                <a:cubicBezTo>
                  <a:pt x="0" y="698"/>
                  <a:pt x="63" y="762"/>
                  <a:pt x="127" y="762"/>
                </a:cubicBezTo>
                <a:lnTo>
                  <a:pt x="1397" y="762"/>
                </a:lnTo>
                <a:cubicBezTo>
                  <a:pt x="1460" y="762"/>
                  <a:pt x="1524" y="698"/>
                  <a:pt x="1524" y="635"/>
                </a:cubicBezTo>
                <a:lnTo>
                  <a:pt x="1524" y="127"/>
                </a:lnTo>
                <a:cubicBezTo>
                  <a:pt x="1524" y="63"/>
                  <a:pt x="1460" y="0"/>
                  <a:pt x="1397" y="0"/>
                </a:cubicBezTo>
                <a:lnTo>
                  <a:pt x="127" y="0"/>
                </a:lnTo>
              </a:path>
            </a:pathLst>
          </a:custGeom>
          <a:noFill/>
          <a:ln w="54720">
            <a:solidFill>
              <a:srgbClr val="0000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83" name="CustomShape 24"/>
          <p:cNvSpPr/>
          <p:nvPr/>
        </p:nvSpPr>
        <p:spPr>
          <a:xfrm>
            <a:off x="3007440" y="6975360"/>
            <a:ext cx="457200" cy="182520"/>
          </a:xfrm>
          <a:custGeom>
            <a:avLst/>
            <a:gdLst/>
            <a:ahLst/>
            <a:rect l="0" t="0" r="r" b="b"/>
            <a:pathLst>
              <a:path w="1272" h="509">
                <a:moveTo>
                  <a:pt x="84" y="0"/>
                </a:moveTo>
                <a:cubicBezTo>
                  <a:pt x="42" y="0"/>
                  <a:pt x="0" y="42"/>
                  <a:pt x="0" y="84"/>
                </a:cubicBezTo>
                <a:lnTo>
                  <a:pt x="0" y="423"/>
                </a:lnTo>
                <a:cubicBezTo>
                  <a:pt x="0" y="465"/>
                  <a:pt x="42" y="508"/>
                  <a:pt x="84" y="508"/>
                </a:cubicBezTo>
                <a:lnTo>
                  <a:pt x="1186" y="508"/>
                </a:lnTo>
                <a:cubicBezTo>
                  <a:pt x="1228" y="508"/>
                  <a:pt x="1271" y="465"/>
                  <a:pt x="1271" y="423"/>
                </a:cubicBezTo>
                <a:lnTo>
                  <a:pt x="1271" y="84"/>
                </a:lnTo>
                <a:cubicBezTo>
                  <a:pt x="1271" y="42"/>
                  <a:pt x="1228" y="0"/>
                  <a:pt x="1186" y="0"/>
                </a:cubicBezTo>
                <a:lnTo>
                  <a:pt x="84" y="0"/>
                </a:lnTo>
              </a:path>
            </a:pathLst>
          </a:custGeom>
          <a:noFill/>
          <a:ln w="54720">
            <a:solidFill>
              <a:srgbClr val="0000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84" name="TextShape 25"/>
          <p:cNvSpPr txBox="1"/>
          <p:nvPr/>
        </p:nvSpPr>
        <p:spPr>
          <a:xfrm>
            <a:off x="48600" y="4631760"/>
            <a:ext cx="9784440" cy="17967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3000" spc="-1" strike="noStrike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Trigger detectors:</a:t>
            </a:r>
            <a:r>
              <a:rPr b="1" lang="en-US" sz="2500" spc="-1" strike="noStrike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b="1" lang="en-US" sz="25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When do we have a collision?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1" lang="en-US" sz="30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Tracking detectors:</a:t>
            </a:r>
            <a:r>
              <a:rPr b="1" lang="en-US" sz="25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b="1" lang="en-US" sz="25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Where did the particle go?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1" lang="en-US" sz="3000" spc="-1" strike="noStrike">
                <a:solidFill>
                  <a:srgbClr val="6b4794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Identification detectors:</a:t>
            </a:r>
            <a:r>
              <a:rPr b="1" lang="en-US" sz="2500" spc="-1" strike="noStrike">
                <a:solidFill>
                  <a:srgbClr val="6b4794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b="1" lang="en-US" sz="25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What kind of particle is it?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1" lang="en-US" sz="3000" spc="-1" strike="noStrike">
                <a:solidFill>
                  <a:srgbClr val="008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Calorimeters:</a:t>
            </a:r>
            <a:r>
              <a:rPr b="1" lang="en-US" sz="2500" spc="-1" strike="noStrike">
                <a:solidFill>
                  <a:srgbClr val="008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</a:t>
            </a:r>
            <a:r>
              <a:rPr b="1" lang="en-US" sz="25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How much energy does the particle have?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53" dur="indefinite" restart="never" nodeType="tmRoot">
          <p:childTnLst>
            <p:seq>
              <p:cTn id="54" nodeType="mainSeq">
                <p:childTnLst>
                  <p:par>
                    <p:cTn id="55" fill="freeze">
                      <p:stCondLst>
                        <p:cond delay="indefinite"/>
                      </p:stCondLst>
                      <p:childTnLst>
                        <p:par>
                          <p:cTn id="56" fill="freeze">
                            <p:stCondLst>
                              <p:cond delay="0"/>
                            </p:stCondLst>
                            <p:childTnLst>
                              <p:par>
                                <p:cTn id="5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>
                                            <p:txEl>
                                              <p:pRg st="0" end="4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freeze">
                      <p:stCondLst>
                        <p:cond delay="indefinite"/>
                      </p:stCondLst>
                      <p:childTnLst>
                        <p:par>
                          <p:cTn id="62" fill="freeze">
                            <p:stCondLst>
                              <p:cond delay="0"/>
                            </p:stCondLst>
                            <p:childTnLst>
                              <p:par>
                                <p:cTn id="6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>
                                            <p:txEl>
                                              <p:pRg st="48" end="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freeze">
                      <p:stCondLst>
                        <p:cond delay="indefinite"/>
                      </p:stCondLst>
                      <p:childTnLst>
                        <p:par>
                          <p:cTn id="68" fill="freeze">
                            <p:stCondLst>
                              <p:cond delay="0"/>
                            </p:stCondLst>
                            <p:childTnLst>
                              <p:par>
                                <p:cTn id="6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>
                                            <p:txEl>
                                              <p:pRg st="95" end="15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freeze">
                      <p:stCondLst>
                        <p:cond delay="indefinite"/>
                      </p:stCondLst>
                      <p:childTnLst>
                        <p:par>
                          <p:cTn id="74" fill="freeze">
                            <p:stCondLst>
                              <p:cond delay="0"/>
                            </p:stCondLst>
                            <p:childTnLst>
                              <p:par>
                                <p:cTn id="7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>
                                            <p:txEl>
                                              <p:pRg st="150" end="20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" name="" descr=""/>
          <p:cNvPicPr/>
          <p:nvPr/>
        </p:nvPicPr>
        <p:blipFill>
          <a:blip r:embed="rId1"/>
          <a:stretch/>
        </p:blipFill>
        <p:spPr>
          <a:xfrm>
            <a:off x="36360" y="1856880"/>
            <a:ext cx="10079640" cy="3888720"/>
          </a:xfrm>
          <a:prstGeom prst="rect">
            <a:avLst/>
          </a:prstGeom>
          <a:ln>
            <a:noFill/>
          </a:ln>
        </p:spPr>
      </p:pic>
    </p:spTree>
  </p:cSld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4901</TotalTime>
  <Application>LibreOffice/5.1.6.2$Linux_X86_64 LibreOffice_project/10m0$Build-2</Applicat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2013-11-17T16:43:05Z</dcterms:created>
  <dc:creator>Christine Nattrass</dc:creator>
  <dc:description/>
  <dc:language>en-US</dc:language>
  <cp:lastModifiedBy/>
  <dcterms:modified xsi:type="dcterms:W3CDTF">2018-03-03T09:51:39Z</dcterms:modified>
  <cp:revision>50</cp:revision>
  <dc:subject/>
  <dc:title/>
</cp:coreProperties>
</file>