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_rels/presentation.xml.rels" ContentType="application/vnd.openxmlformats-package.relationships+xml"/>
  <Override PartName="/ppt/embeddings/spreadsheet1.xlsx" ContentType="application/vnd.openxmlformats-officedocument.spreadsheetml.sheet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3.xml" ContentType="application/vnd.openxmlformats-officedocument.presentationml.slide+xml"/>
  <Override PartName="/ppt/slides/_rels/slide36.xml.rels" ContentType="application/vnd.openxmlformats-package.relationships+xml"/>
  <Override PartName="/ppt/slides/_rels/slide35.xml.rels" ContentType="application/vnd.openxmlformats-package.relationships+xml"/>
  <Override PartName="/ppt/slides/_rels/slide32.xml.rels" ContentType="application/vnd.openxmlformats-package.relationships+xml"/>
  <Override PartName="/ppt/slides/_rels/slide29.xml.rels" ContentType="application/vnd.openxmlformats-package.relationships+xml"/>
  <Override PartName="/ppt/slides/_rels/slide24.xml.rels" ContentType="application/vnd.openxmlformats-package.relationships+xml"/>
  <Override PartName="/ppt/slides/_rels/slide31.xml.rels" ContentType="application/vnd.openxmlformats-package.relationships+xml"/>
  <Override PartName="/ppt/slides/_rels/slide28.xml.rels" ContentType="application/vnd.openxmlformats-package.relationships+xml"/>
  <Override PartName="/ppt/slides/_rels/slide23.xml.rels" ContentType="application/vnd.openxmlformats-package.relationships+xml"/>
  <Override PartName="/ppt/slides/_rels/slide26.xml.rels" ContentType="application/vnd.openxmlformats-package.relationships+xml"/>
  <Override PartName="/ppt/slides/_rels/slide21.xml.rels" ContentType="application/vnd.openxmlformats-package.relationships+xml"/>
  <Override PartName="/ppt/slides/_rels/slide19.xml.rels" ContentType="application/vnd.openxmlformats-package.relationships+xml"/>
  <Override PartName="/ppt/slides/_rels/slide18.xml.rels" ContentType="application/vnd.openxmlformats-package.relationships+xml"/>
  <Override PartName="/ppt/slides/_rels/slide14.xml.rels" ContentType="application/vnd.openxmlformats-package.relationships+xml"/>
  <Override PartName="/ppt/slides/_rels/slide25.xml.rels" ContentType="application/vnd.openxmlformats-package.relationshi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27.xml.rels" ContentType="application/vnd.openxmlformats-package.relationships+xml"/>
  <Override PartName="/ppt/slides/_rels/slide15.xml.rels" ContentType="application/vnd.openxmlformats-package.relationships+xml"/>
  <Override PartName="/ppt/slides/_rels/slide20.xml.rels" ContentType="application/vnd.openxmlformats-package.relationships+xml"/>
  <Override PartName="/ppt/slides/_rels/slide30.xml.rels" ContentType="application/vnd.openxmlformats-package.relationships+xml"/>
  <Override PartName="/ppt/slides/_rels/slide11.xml.rels" ContentType="application/vnd.openxmlformats-package.relationships+xml"/>
  <Override PartName="/ppt/slides/_rels/slide9.xml.rels" ContentType="application/vnd.openxmlformats-package.relationships+xml"/>
  <Override PartName="/ppt/slides/_rels/slide8.xml.rels" ContentType="application/vnd.openxmlformats-package.relationships+xml"/>
  <Override PartName="/ppt/slides/_rels/slide16.xml.rels" ContentType="application/vnd.openxmlformats-package.relationships+xml"/>
  <Override PartName="/ppt/slides/_rels/slide10.xml.rels" ContentType="application/vnd.openxmlformats-package.relationships+xml"/>
  <Override PartName="/ppt/slides/_rels/slide22.xml.rels" ContentType="application/vnd.openxmlformats-package.relationships+xml"/>
  <Override PartName="/ppt/slides/_rels/slide7.xml.rels" ContentType="application/vnd.openxmlformats-package.relationships+xml"/>
  <Override PartName="/ppt/slides/_rels/slide5.xml.rels" ContentType="application/vnd.openxmlformats-package.relationships+xml"/>
  <Override PartName="/ppt/slides/_rels/slide4.xml.rels" ContentType="application/vnd.openxmlformats-package.relationships+xml"/>
  <Override PartName="/ppt/slides/_rels/slide17.xml.rels" ContentType="application/vnd.openxmlformats-package.relationships+xml"/>
  <Override PartName="/ppt/slides/_rels/slide3.xml.rels" ContentType="application/vnd.openxmlformats-package.relationships+xml"/>
  <Override PartName="/ppt/slides/_rels/slide33.xml.rels" ContentType="application/vnd.openxmlformats-package.relationships+xml"/>
  <Override PartName="/ppt/slides/_rels/slide6.xml.rels" ContentType="application/vnd.openxmlformats-package.relationships+xml"/>
  <Override PartName="/ppt/slides/_rels/slide34.xml.rels" ContentType="application/vnd.openxmlformats-package.relationships+xml"/>
  <Override PartName="/ppt/slides/_rels/slide2.xml.rels" ContentType="application/vnd.openxmlformats-package.relationships+xml"/>
  <Override PartName="/ppt/slides/_rels/slide1.xml.rels" ContentType="application/vnd.openxmlformats-package.relationships+xml"/>
  <Override PartName="/ppt/slides/slide32.xml" ContentType="application/vnd.openxmlformats-officedocument.presentationml.slide+xml"/>
  <Override PartName="/ppt/slides/slide29.xml" ContentType="application/vnd.openxmlformats-officedocument.presentationml.slide+xml"/>
  <Override PartName="/ppt/slides/slide25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23.xml" ContentType="application/vnd.openxmlformats-officedocument.presentationml.slide+xml"/>
  <Override PartName="/ppt/slides/slide26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3.xml" ContentType="application/vnd.openxmlformats-officedocument.presentationml.slide+xml"/>
  <Override PartName="/ppt/slides/slide11.xml" ContentType="application/vnd.openxmlformats-officedocument.presentationml.slide+xml"/>
  <Override PartName="/ppt/slides/slide28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2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34.xml" ContentType="application/vnd.openxmlformats-officedocument.presentationml.slide+xml"/>
  <Override PartName="/ppt/slides/slide7.xml" ContentType="application/vnd.openxmlformats-officedocument.presentationml.slide+xml"/>
  <Override PartName="/ppt/slides/slide24.xml" ContentType="application/vnd.openxmlformats-officedocument.presentationml.slide+xml"/>
  <Override PartName="/ppt/slides/slide5.xml" ContentType="application/vnd.openxmlformats-officedocument.presentationml.slide+xml"/>
  <Override PartName="/ppt/slides/slide14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7.xml" ContentType="application/vnd.openxmlformats-officedocument.presentationml.slide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Layouts/slideLayout2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_rels/slideLayout23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.xml.rels" ContentType="application/vnd.openxmlformats-package.relationships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1.xml" ContentType="application/vnd.openxmlformats-officedocument.theme+xml"/>
  <Override PartName="/ppt/media/image75.jpeg" ContentType="image/jpeg"/>
  <Override PartName="/ppt/media/image76.jpeg" ContentType="image/jpeg"/>
  <Override PartName="/ppt/media/image74.jpeg" ContentType="image/jpeg"/>
  <Override PartName="/ppt/media/image73.jpeg" ContentType="image/jpeg"/>
  <Override PartName="/ppt/media/image72.jpeg" ContentType="image/jpeg"/>
  <Override PartName="/ppt/media/image71.jpeg" ContentType="image/jpeg"/>
  <Override PartName="/ppt/media/image70.jpeg" ContentType="image/jpeg"/>
  <Override PartName="/ppt/media/image69.jpeg" ContentType="image/jpeg"/>
  <Override PartName="/ppt/media/image68.jpeg" ContentType="image/jpeg"/>
  <Override PartName="/ppt/media/image67.jpeg" ContentType="image/jpeg"/>
  <Override PartName="/ppt/media/image65.png" ContentType="image/png"/>
  <Override PartName="/ppt/media/image64.png" ContentType="image/png"/>
  <Override PartName="/ppt/media/image63.png" ContentType="image/png"/>
  <Override PartName="/ppt/media/image60.png" ContentType="image/png"/>
  <Override PartName="/ppt/media/image59.png" ContentType="image/png"/>
  <Override PartName="/ppt/media/image58.png" ContentType="image/png"/>
  <Override PartName="/ppt/media/image57.png" ContentType="image/png"/>
  <Override PartName="/ppt/media/image53.png" ContentType="image/png"/>
  <Override PartName="/ppt/media/image52.png" ContentType="image/png"/>
  <Override PartName="/ppt/media/image56.png" ContentType="image/png"/>
  <Override PartName="/ppt/media/image51.png" ContentType="image/png"/>
  <Override PartName="/ppt/media/image45.png" ContentType="image/png"/>
  <Override PartName="/ppt/media/image44.png" ContentType="image/png"/>
  <Override PartName="/ppt/media/image43.png" ContentType="image/png"/>
  <Override PartName="/ppt/media/image41.png" ContentType="image/png"/>
  <Override PartName="/ppt/media/image38.png" ContentType="image/png"/>
  <Override PartName="/ppt/media/image36.png" ContentType="image/png"/>
  <Override PartName="/ppt/media/image35.jpeg" ContentType="image/jpeg"/>
  <Override PartName="/ppt/media/image49.png" ContentType="image/png"/>
  <Override PartName="/ppt/media/image33.jpeg" ContentType="image/jpeg"/>
  <Override PartName="/ppt/media/image30.jpeg" ContentType="image/jpeg"/>
  <Override PartName="/ppt/media/image62.png" ContentType="image/png"/>
  <Override PartName="/ppt/media/image28.jpeg" ContentType="image/jpeg"/>
  <Override PartName="/ppt/media/image50.png" ContentType="image/png"/>
  <Override PartName="/ppt/media/image25.jpeg" ContentType="image/jpeg"/>
  <Override PartName="/ppt/media/image42.jpeg" ContentType="image/jpeg"/>
  <Override PartName="/ppt/media/image39.png" ContentType="image/png"/>
  <Override PartName="/ppt/media/image31.jpeg" ContentType="image/jpeg"/>
  <Override PartName="/ppt/media/image23.png" ContentType="image/png"/>
  <Override PartName="/ppt/media/image22.png" ContentType="image/png"/>
  <Override PartName="/ppt/media/image55.png" ContentType="image/png"/>
  <Override PartName="/ppt/media/image37.png" ContentType="image/png"/>
  <Override PartName="/ppt/media/image24.png" ContentType="image/png"/>
  <Override PartName="/ppt/media/image21.png" ContentType="image/png"/>
  <Override PartName="/ppt/media/image54.png" ContentType="image/png"/>
  <Override PartName="/ppt/media/image61.png" ContentType="image/png"/>
  <Override PartName="/ppt/media/image29.jpeg" ContentType="image/jpeg"/>
  <Override PartName="/ppt/media/image20.png" ContentType="image/png"/>
  <Override PartName="/ppt/media/image19.png" ContentType="image/png"/>
  <Override PartName="/ppt/media/image18.jpeg" ContentType="image/jpeg"/>
  <Override PartName="/ppt/media/image13.png" ContentType="image/png"/>
  <Override PartName="/ppt/media/image46.png" ContentType="image/png"/>
  <Override PartName="/ppt/media/image16.png" ContentType="image/png"/>
  <Override PartName="/ppt/media/image17.png" ContentType="image/png"/>
  <Override PartName="/ppt/media/image14.png" ContentType="image/png"/>
  <Override PartName="/ppt/media/image12.emf" ContentType="image/x-emf"/>
  <Override PartName="/ppt/media/image10.png" ContentType="image/png"/>
  <Override PartName="/ppt/media/image66.png" ContentType="image/png"/>
  <Override PartName="/ppt/media/image32.jpeg" ContentType="image/jpeg"/>
  <Override PartName="/ppt/media/image48.png" ContentType="image/png"/>
  <Override PartName="/ppt/media/image9.png" ContentType="image/png"/>
  <Override PartName="/ppt/media/image15.png" ContentType="image/png"/>
  <Override PartName="/ppt/media/image8.png" ContentType="image/png"/>
  <Override PartName="/ppt/media/image11.emf" ContentType="image/x-emf"/>
  <Override PartName="/ppt/media/image40.png" ContentType="image/png"/>
  <Override PartName="/ppt/media/image26.jpeg" ContentType="image/jpeg"/>
  <Override PartName="/ppt/media/image34.png" ContentType="image/png"/>
  <Override PartName="/ppt/media/image6.png" ContentType="image/png"/>
  <Override PartName="/ppt/media/image27.jpeg" ContentType="image/jpeg"/>
  <Override PartName="/ppt/media/image5.png" ContentType="image/png"/>
  <Override PartName="/ppt/media/image7.png" ContentType="image/png"/>
  <Override PartName="/ppt/media/image4.png" ContentType="image/png"/>
  <Override PartName="/ppt/media/image3.png" ContentType="image/png"/>
  <Override PartName="/ppt/media/image47.png" ContentType="image/png"/>
  <Override PartName="/ppt/media/image2.png" ContentType="image/png"/>
  <Override PartName="/ppt/media/image1.png" ContentType="image/png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presentation.xml" ContentType="application/vnd.openxmlformats-officedocument.presentationml.presentation.main+xml"/>
</Types>
</file>

<file path=_rels/.rels><?xml version="1.0" encoding="UTF-8"?>
<Relationships xmlns="http://schemas.openxmlformats.org/package/2006/relationships"><Relationship Id="rId1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</p:sldIdLst>
  <p:sldSz cx="10080625" cy="7559675"/>
  <p:notesSz cx="7772400" cy="100584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4.png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ver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20912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8870040" cy="20912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fourObj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5049000" y="4059000"/>
            <a:ext cx="4328280" cy="20912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504000" y="4059000"/>
            <a:ext cx="4328280" cy="20912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8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pic>
        <p:nvPicPr>
          <p:cNvPr descr="" id="39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5902560" y="4058640"/>
            <a:ext cx="2620800" cy="2091240"/>
          </a:xfrm>
          <a:prstGeom prst="rect">
            <a:avLst/>
          </a:prstGeom>
          <a:ln>
            <a:noFill/>
          </a:ln>
        </p:spPr>
      </p:pic>
      <p:pic>
        <p:nvPicPr>
          <p:cNvPr descr="" id="40" name=""/>
          <p:cNvPicPr/>
          <p:nvPr/>
        </p:nvPicPr>
        <p:blipFill>
          <a:blip r:embed="rId3"/>
          <a:stretch>
            <a:fillRect/>
          </a:stretch>
        </p:blipFill>
        <p:spPr>
          <a:xfrm>
            <a:off x="1357560" y="4058640"/>
            <a:ext cx="2620800" cy="209124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8870040" cy="43851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nly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252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4328280" cy="20912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8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8870040" cy="43851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AndTwoObj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5049000" y="4059000"/>
            <a:ext cx="4328280" cy="20912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Over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8869680" cy="20912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ver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20912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8870040" cy="20912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fourObj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5049000" y="4059000"/>
            <a:ext cx="4328280" cy="20912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504000" y="4059000"/>
            <a:ext cx="4328280" cy="20912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pic>
        <p:nvPicPr>
          <p:cNvPr descr="" id="78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5902560" y="4058640"/>
            <a:ext cx="2620800" cy="2091240"/>
          </a:xfrm>
          <a:prstGeom prst="rect">
            <a:avLst/>
          </a:prstGeom>
          <a:ln>
            <a:noFill/>
          </a:ln>
        </p:spPr>
      </p:pic>
      <p:pic>
        <p:nvPicPr>
          <p:cNvPr descr="" id="79" name=""/>
          <p:cNvPicPr/>
          <p:nvPr/>
        </p:nvPicPr>
        <p:blipFill>
          <a:blip r:embed="rId3"/>
          <a:stretch>
            <a:fillRect/>
          </a:stretch>
        </p:blipFill>
        <p:spPr>
          <a:xfrm>
            <a:off x="1357560" y="4058640"/>
            <a:ext cx="2620800" cy="209124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nly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252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4328280" cy="20912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AndTwoObj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5049000" y="4059000"/>
            <a:ext cx="4328280" cy="20912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Over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7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8869680" cy="20912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/>
              <a:t>Click to edit the title text format</a:t>
            </a:r>
            <a:endParaRPr/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25000"/>
              <a:buFont typeface="StarSymbol"/>
              <a:buChar char=""/>
            </a:pPr>
            <a:r>
              <a:rPr lang="en-US"/>
              <a:t>Click to edit the outline text format</a:t>
            </a:r>
            <a:endParaRPr/>
          </a:p>
          <a:p>
            <a:pPr lvl="1">
              <a:buSzPct val="25000"/>
              <a:buFont typeface="StarSymbol"/>
              <a:buChar char=""/>
            </a:pPr>
            <a:r>
              <a:rPr lang="en-US"/>
              <a:t>Second Outline Level</a:t>
            </a:r>
            <a:endParaRPr/>
          </a:p>
          <a:p>
            <a:pPr lvl="2">
              <a:buSzPct val="25000"/>
              <a:buFont typeface="StarSymbol"/>
              <a:buChar char=""/>
            </a:pPr>
            <a:r>
              <a:rPr lang="en-US"/>
              <a:t>Third Outline Level</a:t>
            </a:r>
            <a:endParaRPr/>
          </a:p>
          <a:p>
            <a:pPr lvl="3">
              <a:buSzPct val="25000"/>
              <a:buFont typeface="StarSymbol"/>
              <a:buChar char=""/>
            </a:pPr>
            <a:r>
              <a:rPr lang="en-US"/>
              <a:t>Fourth Outline Level</a:t>
            </a:r>
            <a:endParaRPr/>
          </a:p>
          <a:p>
            <a:pPr lvl="4">
              <a:buSzPct val="25000"/>
              <a:buFont typeface="StarSymbol"/>
              <a:buChar char=""/>
            </a:pPr>
            <a:r>
              <a:rPr lang="en-US"/>
              <a:t>Fifth Outline Level</a:t>
            </a:r>
            <a:endParaRPr/>
          </a:p>
          <a:p>
            <a:pPr lvl="5">
              <a:buSzPct val="25000"/>
              <a:buFont typeface="StarSymbol"/>
              <a:buChar char=""/>
            </a:pPr>
            <a:r>
              <a:rPr lang="en-US"/>
              <a:t>Sixth Outline Level</a:t>
            </a:r>
            <a:endParaRPr/>
          </a:p>
          <a:p>
            <a:pPr lvl="6">
              <a:buSzPct val="25000"/>
              <a:buFont typeface="StarSymbol"/>
              <a:buChar char=""/>
            </a:pPr>
            <a:r>
              <a:rPr lang="en-US"/>
              <a:t>Seventh Outline Level</a:t>
            </a:r>
            <a:endParaRPr/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bIns="0" lIns="0" rIns="0" tIns="0" wrap="none"/>
          <a:p>
            <a:r>
              <a:rPr lang="en-US" sz="1400"/>
              <a:t>&lt;date/time&gt;</a:t>
            </a:r>
            <a:endParaRPr/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bIns="0" lIns="0" rIns="0" tIns="0" wrap="none"/>
          <a:p>
            <a:pPr algn="ctr"/>
            <a:r>
              <a:rPr lang="en-US" sz="1400"/>
              <a:t>&lt;footer&gt;</a:t>
            </a:r>
            <a:endParaRPr/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</p:spPr>
        <p:txBody>
          <a:bodyPr bIns="0" lIns="0" rIns="0" tIns="0" wrap="none"/>
          <a:p>
            <a:pPr algn="r"/>
            <a:fld id="{AFB57F74-FE80-4B7C-91DE-6CE01BAACD37}" type="slidenum">
              <a:rPr lang="en-US" sz="1400"/>
              <a:t>&lt;number&gt;</a:t>
            </a:fld>
            <a:endParaRPr/>
          </a:p>
        </p:txBody>
      </p:sp>
      <p:sp>
        <p:nvSpPr>
          <p:cNvPr id="5" name="TextShape 6"/>
          <p:cNvSpPr txBox="1"/>
          <p:nvPr/>
        </p:nvSpPr>
        <p:spPr>
          <a:xfrm>
            <a:off x="6134400" y="7256880"/>
            <a:ext cx="4012560" cy="426600"/>
          </a:xfrm>
          <a:prstGeom prst="rect">
            <a:avLst/>
          </a:prstGeom>
        </p:spPr>
        <p:txBody>
          <a:bodyPr bIns="45000" lIns="90000" rIns="90000" tIns="45000" wrap="none"/>
          <a:p>
            <a:pPr algn="r"/>
            <a:fld id="{F89709BD-6A15-4BF3-80E6-CFE6BA6BD5E1}" type="slidenum">
              <a:rPr lang="en-US">
                <a:latin typeface="Times New Roman"/>
              </a:rPr>
              <a:t>&lt;number&gt;</a:t>
            </a:fld>
            <a:endParaRPr/>
          </a:p>
        </p:txBody>
      </p:sp>
      <p:sp>
        <p:nvSpPr>
          <p:cNvPr id="6" name="TextShape 7"/>
          <p:cNvSpPr txBox="1"/>
          <p:nvPr/>
        </p:nvSpPr>
        <p:spPr>
          <a:xfrm>
            <a:off x="-16560" y="7259760"/>
            <a:ext cx="5852160" cy="34632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lang="en-US"/>
              <a:t>Christine Nattrass(UTK), Science Cafe, 9 April 2013</a:t>
            </a:r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503640" y="300960"/>
            <a:ext cx="9071640" cy="12621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/>
              <a:t>Click to edit the title text format</a:t>
            </a:r>
            <a:endParaRPr/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503640" y="1768680"/>
            <a:ext cx="9071640" cy="438480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25000"/>
              <a:buFont typeface="StarSymbol"/>
              <a:buChar char=""/>
            </a:pPr>
            <a:r>
              <a:rPr lang="en-US"/>
              <a:t>Click to edit the outline text format</a:t>
            </a:r>
            <a:endParaRPr/>
          </a:p>
          <a:p>
            <a:pPr lvl="1">
              <a:buSzPct val="25000"/>
              <a:buFont typeface="StarSymbol"/>
              <a:buChar char=""/>
            </a:pPr>
            <a:r>
              <a:rPr lang="en-US"/>
              <a:t>Second Outline Level</a:t>
            </a:r>
            <a:endParaRPr/>
          </a:p>
          <a:p>
            <a:pPr lvl="2">
              <a:buSzPct val="25000"/>
              <a:buFont typeface="StarSymbol"/>
              <a:buChar char=""/>
            </a:pPr>
            <a:r>
              <a:rPr lang="en-US"/>
              <a:t>Third Outline Level</a:t>
            </a:r>
            <a:endParaRPr/>
          </a:p>
          <a:p>
            <a:pPr lvl="3">
              <a:buSzPct val="25000"/>
              <a:buFont typeface="StarSymbol"/>
              <a:buChar char=""/>
            </a:pPr>
            <a:r>
              <a:rPr lang="en-US"/>
              <a:t>Fourth Outline Level</a:t>
            </a:r>
            <a:endParaRPr/>
          </a:p>
          <a:p>
            <a:pPr lvl="4">
              <a:buSzPct val="25000"/>
              <a:buFont typeface="StarSymbol"/>
              <a:buChar char=""/>
            </a:pPr>
            <a:r>
              <a:rPr lang="en-US"/>
              <a:t>Fifth Outline Level</a:t>
            </a:r>
            <a:endParaRPr/>
          </a:p>
          <a:p>
            <a:pPr lvl="5">
              <a:buSzPct val="25000"/>
              <a:buFont typeface="StarSymbol"/>
              <a:buChar char=""/>
            </a:pPr>
            <a:r>
              <a:rPr lang="en-US"/>
              <a:t>Sixth Outline Level</a:t>
            </a:r>
            <a:endParaRPr/>
          </a:p>
          <a:p>
            <a:pPr lvl="6">
              <a:buSzPct val="25000"/>
              <a:buFont typeface="StarSymbol"/>
              <a:buChar char=""/>
            </a:pPr>
            <a:r>
              <a:rPr lang="en-US"/>
              <a:t>Seventh Outline Level</a:t>
            </a:r>
            <a:endParaRPr/>
          </a:p>
        </p:txBody>
      </p:sp>
      <p:sp>
        <p:nvSpPr>
          <p:cNvPr id="43" name="PlaceHolder 3"/>
          <p:cNvSpPr>
            <a:spLocks noGrp="1"/>
          </p:cNvSpPr>
          <p:nvPr>
            <p:ph type="dt"/>
          </p:nvPr>
        </p:nvSpPr>
        <p:spPr>
          <a:xfrm>
            <a:off x="503640" y="6886800"/>
            <a:ext cx="2348280" cy="521280"/>
          </a:xfrm>
          <a:prstGeom prst="rect">
            <a:avLst/>
          </a:prstGeom>
        </p:spPr>
        <p:txBody>
          <a:bodyPr bIns="0" lIns="0" rIns="0" tIns="0" wrap="none"/>
          <a:p>
            <a:r>
              <a:rPr lang="en-US" sz="1400"/>
              <a:t>&lt;date/time&gt;</a:t>
            </a:r>
            <a:endParaRPr/>
          </a:p>
        </p:txBody>
      </p:sp>
      <p:sp>
        <p:nvSpPr>
          <p:cNvPr id="44" name="PlaceHolder 4"/>
          <p:cNvSpPr>
            <a:spLocks noGrp="1"/>
          </p:cNvSpPr>
          <p:nvPr>
            <p:ph type="ftr"/>
          </p:nvPr>
        </p:nvSpPr>
        <p:spPr>
          <a:xfrm>
            <a:off x="3447000" y="6886800"/>
            <a:ext cx="3195000" cy="521280"/>
          </a:xfrm>
          <a:prstGeom prst="rect">
            <a:avLst/>
          </a:prstGeom>
        </p:spPr>
        <p:txBody>
          <a:bodyPr bIns="0" lIns="0" rIns="0" tIns="0" wrap="none"/>
          <a:p>
            <a:pPr algn="ctr"/>
            <a:r>
              <a:rPr lang="en-US" sz="1400"/>
              <a:t>&lt;footer&gt;</a:t>
            </a:r>
            <a:endParaRPr/>
          </a:p>
        </p:txBody>
      </p:sp>
      <p:sp>
        <p:nvSpPr>
          <p:cNvPr id="45" name="PlaceHolder 5"/>
          <p:cNvSpPr>
            <a:spLocks noGrp="1"/>
          </p:cNvSpPr>
          <p:nvPr>
            <p:ph type="sldNum"/>
          </p:nvPr>
        </p:nvSpPr>
        <p:spPr>
          <a:xfrm>
            <a:off x="7226640" y="6886800"/>
            <a:ext cx="2348280" cy="521280"/>
          </a:xfrm>
          <a:prstGeom prst="rect">
            <a:avLst/>
          </a:prstGeom>
        </p:spPr>
        <p:txBody>
          <a:bodyPr bIns="0" lIns="0" rIns="0" tIns="0" wrap="none"/>
          <a:p>
            <a:pPr algn="r"/>
            <a:fld id="{18EB8841-C7FB-4D6E-8F49-BF51AEA408BA}" type="slidenum">
              <a:rPr lang="en-US" sz="1400"/>
              <a:t>&lt;number&gt;</a:t>
            </a:fld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4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33.jpeg"/><Relationship Id="rId2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slideLayout" Target="../slideLayouts/slideLayout5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35.jpeg"/><Relationship Id="rId2" Type="http://schemas.openxmlformats.org/officeDocument/2006/relationships/slideLayout" Target="../slideLayouts/slideLayout5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package" Target="../embeddings/spreadsheet1.xlsx"/><Relationship Id="rId2" Type="http://schemas.openxmlformats.org/officeDocument/2006/relationships/image" Target="../media/image36.png"/><Relationship Id="rId3" Type="http://schemas.openxmlformats.org/officeDocument/2006/relationships/image" Target="../media/image37.png"/><Relationship Id="rId4" Type="http://schemas.openxmlformats.org/officeDocument/2006/relationships/slideLayout" Target="../slideLayouts/slideLayout5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image" Target="../media/image39.png"/><Relationship Id="rId3" Type="http://schemas.openxmlformats.org/officeDocument/2006/relationships/slideLayout" Target="../slideLayouts/slideLayout5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40.png"/><Relationship Id="rId2" Type="http://schemas.openxmlformats.org/officeDocument/2006/relationships/slideLayout" Target="../slideLayouts/slideLayout5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image" Target="../media/image42.jpeg"/><Relationship Id="rId3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slideLayout" Target="../slideLayouts/slideLayout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image" Target="../media/image44.png"/><Relationship Id="rId3" Type="http://schemas.openxmlformats.org/officeDocument/2006/relationships/image" Target="../media/image45.png"/><Relationship Id="rId4" Type="http://schemas.openxmlformats.org/officeDocument/2006/relationships/slideLayout" Target="../slideLayouts/slideLayout5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46.png"/><Relationship Id="rId2" Type="http://schemas.openxmlformats.org/officeDocument/2006/relationships/image" Target="../media/image47.png"/><Relationship Id="rId3" Type="http://schemas.openxmlformats.org/officeDocument/2006/relationships/image" Target="../media/image48.png"/><Relationship Id="rId4" Type="http://schemas.openxmlformats.org/officeDocument/2006/relationships/slideLayout" Target="../slideLayouts/slideLayout5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49.png"/><Relationship Id="rId2" Type="http://schemas.openxmlformats.org/officeDocument/2006/relationships/image" Target="../media/image50.png"/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slideLayout" Target="../slideLayouts/slideLayout5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54.png"/><Relationship Id="rId2" Type="http://schemas.openxmlformats.org/officeDocument/2006/relationships/image" Target="../media/image55.png"/><Relationship Id="rId3" Type="http://schemas.openxmlformats.org/officeDocument/2006/relationships/slideLayout" Target="../slideLayouts/slideLayout3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56.png"/><Relationship Id="rId2" Type="http://schemas.openxmlformats.org/officeDocument/2006/relationships/image" Target="../media/image57.png"/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slideLayout" Target="../slideLayouts/slideLayout3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60.png"/><Relationship Id="rId2" Type="http://schemas.openxmlformats.org/officeDocument/2006/relationships/image" Target="../media/image61.png"/><Relationship Id="rId3" Type="http://schemas.openxmlformats.org/officeDocument/2006/relationships/image" Target="../media/image62.png"/><Relationship Id="rId4" Type="http://schemas.openxmlformats.org/officeDocument/2006/relationships/hyperlink" Target="http://arxiv.org/abs/arXiv:1011.6182" TargetMode="External"/><Relationship Id="rId5" Type="http://schemas.openxmlformats.org/officeDocument/2006/relationships/image" Target="../media/image63.png"/><Relationship Id="rId6" Type="http://schemas.openxmlformats.org/officeDocument/2006/relationships/slideLayout" Target="../slideLayouts/slideLayout3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64.png"/><Relationship Id="rId2" Type="http://schemas.openxmlformats.org/officeDocument/2006/relationships/image" Target="../media/image65.png"/><Relationship Id="rId3" Type="http://schemas.openxmlformats.org/officeDocument/2006/relationships/image" Target="../media/image66.png"/><Relationship Id="rId4" Type="http://schemas.openxmlformats.org/officeDocument/2006/relationships/slideLayout" Target="../slideLayouts/slideLayout3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67.jpeg"/><Relationship Id="rId2" Type="http://schemas.openxmlformats.org/officeDocument/2006/relationships/image" Target="../media/image68.jpeg"/><Relationship Id="rId3" Type="http://schemas.openxmlformats.org/officeDocument/2006/relationships/image" Target="../media/image69.jpeg"/><Relationship Id="rId4" Type="http://schemas.openxmlformats.org/officeDocument/2006/relationships/image" Target="../media/image70.jpeg"/><Relationship Id="rId5" Type="http://schemas.openxmlformats.org/officeDocument/2006/relationships/slideLayout" Target="../slideLayouts/slideLayout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5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71.jpeg"/><Relationship Id="rId2" Type="http://schemas.openxmlformats.org/officeDocument/2006/relationships/slideLayout" Target="../slideLayouts/slideLayout1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72.jpeg"/><Relationship Id="rId2" Type="http://schemas.openxmlformats.org/officeDocument/2006/relationships/slideLayout" Target="../slideLayouts/slideLayout1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73.jpeg"/><Relationship Id="rId2" Type="http://schemas.openxmlformats.org/officeDocument/2006/relationships/slideLayout" Target="../slideLayouts/slideLayout1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74.jpeg"/><Relationship Id="rId2" Type="http://schemas.openxmlformats.org/officeDocument/2006/relationships/slideLayout" Target="../slideLayouts/slideLayout1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75.jpeg"/><Relationship Id="rId2" Type="http://schemas.openxmlformats.org/officeDocument/2006/relationships/slideLayout" Target="../slideLayouts/slideLayout1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76.jpeg"/><Relationship Id="rId2" Type="http://schemas.openxmlformats.org/officeDocument/2006/relationships/slideLayout" Target="../slideLayouts/slideLayout1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hyperlink" Target="http://blogs.uslhc.us/" TargetMode="External"/><Relationship Id="rId2" Type="http://schemas.openxmlformats.org/officeDocument/2006/relationships/hyperlink" Target="http://www.facebook.com/uslhc" TargetMode="External"/><Relationship Id="rId3" Type="http://schemas.openxmlformats.org/officeDocument/2006/relationships/hyperlink" Target="http://www.star.bnl.gov/" TargetMode="External"/><Relationship Id="rId4" Type="http://schemas.openxmlformats.org/officeDocument/2006/relationships/hyperlink" Target="http://www.phenix.bnl.gov/" TargetMode="External"/><Relationship Id="rId5" Type="http://schemas.openxmlformats.org/officeDocument/2006/relationships/hyperlink" Target="http://aliceinfo.cern.ch/" TargetMode="External"/><Relationship Id="rId6" Type="http://schemas.openxmlformats.org/officeDocument/2006/relationships/hyperlink" Target="http://atlas.ch/" TargetMode="External"/><Relationship Id="rId7" Type="http://schemas.openxmlformats.org/officeDocument/2006/relationships/hyperlink" Target="http://cms.web.cern.ch/cms/" TargetMode="External"/><Relationship Id="rId8" Type="http://schemas.openxmlformats.org/officeDocument/2006/relationships/hyperlink" Target="http://lhcb-public.web.cern.ch/lhcb-public/" TargetMode="External"/><Relationship Id="rId9" Type="http://schemas.openxmlformats.org/officeDocument/2006/relationships/hyperlink" Target="http://totem.web.cern.ch/Totem/" TargetMode="External"/><Relationship Id="rId10" Type="http://schemas.openxmlformats.org/officeDocument/2006/relationships/hyperlink" Target="http://aliceinfo.cern.ch/Public/Welcome.html" TargetMode="External"/><Relationship Id="rId11" Type="http://schemas.openxmlformats.org/officeDocument/2006/relationships/hyperlink" Target="http://www.atlas.ch/multimedia/html-nc/animation-heavy-ion-event.html" TargetMode="External"/><Relationship Id="rId12" Type="http://schemas.openxmlformats.org/officeDocument/2006/relationships/hyperlink" Target="http://www.phenix.bnl.gov/headlines.html" TargetMode="External"/><Relationship Id="rId13" Type="http://schemas.openxmlformats.org/officeDocument/2006/relationships/hyperlink" Target="http://www.scientificamerican.com/article.cfm?id=the-first-few-microsecond-2006-05&amp;page=1" TargetMode="External"/><Relationship Id="rId14" Type="http://schemas.openxmlformats.org/officeDocument/2006/relationships/slideLayout" Target="../slideLayouts/slideLayout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emf"/><Relationship Id="rId3" Type="http://schemas.openxmlformats.org/officeDocument/2006/relationships/image" Target="../media/image12.emf"/><Relationship Id="rId4" Type="http://schemas.openxmlformats.org/officeDocument/2006/relationships/slideLayout" Target="../slideLayouts/slideLayout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jpeg"/><Relationship Id="rId6" Type="http://schemas.openxmlformats.org/officeDocument/2006/relationships/image" Target="../media/image19.png"/><Relationship Id="rId7" Type="http://schemas.openxmlformats.org/officeDocument/2006/relationships/slideLayout" Target="../slideLayouts/slideLayout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jpeg"/><Relationship Id="rId7" Type="http://schemas.openxmlformats.org/officeDocument/2006/relationships/image" Target="../media/image26.jpeg"/><Relationship Id="rId8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image" Target="../media/image28.jpeg"/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5" Type="http://schemas.openxmlformats.org/officeDocument/2006/relationships/image" Target="../media/image31.jpeg"/><Relationship Id="rId6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32.jpeg"/><Relationship Id="rId2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80" name=""/>
          <p:cNvPicPr/>
          <p:nvPr/>
        </p:nvPicPr>
        <p:blipFill>
          <a:blip r:embed="rId1"/>
          <a:srcRect b="0" l="0" r="2985" t="3973"/>
          <a:stretch>
            <a:fillRect/>
          </a:stretch>
        </p:blipFill>
        <p:spPr>
          <a:xfrm>
            <a:off x="3544200" y="3034440"/>
            <a:ext cx="2972520" cy="2211840"/>
          </a:xfrm>
          <a:prstGeom prst="rect">
            <a:avLst/>
          </a:prstGeom>
          <a:ln>
            <a:noFill/>
          </a:ln>
        </p:spPr>
      </p:pic>
      <p:sp>
        <p:nvSpPr>
          <p:cNvPr id="81" name="TextShape 1"/>
          <p:cNvSpPr txBox="1"/>
          <p:nvPr/>
        </p:nvSpPr>
        <p:spPr>
          <a:xfrm>
            <a:off x="799920" y="1228320"/>
            <a:ext cx="8461080" cy="1641960"/>
          </a:xfrm>
          <a:prstGeom prst="rect">
            <a:avLst/>
          </a:prstGeom>
        </p:spPr>
        <p:txBody>
          <a:bodyPr bIns="45000" lIns="90000" rIns="90000" tIns="45000" wrap="none"/>
          <a:p>
            <a:pPr algn="ctr"/>
            <a:r>
              <a:rPr b="1" i="1" lang="en-US" sz="5000">
                <a:solidFill>
                  <a:srgbClr val="ffffff"/>
                </a:solidFill>
                <a:latin typeface="Times New Roman"/>
              </a:rPr>
              <a:t>The little bang: understanding the quark gluon plasma</a:t>
            </a:r>
            <a:r>
              <a:rPr b="1" i="1" lang="en-US" sz="6000">
                <a:solidFill>
                  <a:srgbClr val="ffffff"/>
                </a:solidFill>
                <a:latin typeface="Times New Roman"/>
              </a:rPr>
              <a:t> </a:t>
            </a:r>
            <a:endParaRPr/>
          </a:p>
        </p:txBody>
      </p:sp>
      <p:sp>
        <p:nvSpPr>
          <p:cNvPr id="82" name="TextShape 2"/>
          <p:cNvSpPr txBox="1"/>
          <p:nvPr/>
        </p:nvSpPr>
        <p:spPr>
          <a:xfrm>
            <a:off x="2514960" y="5484240"/>
            <a:ext cx="5030640" cy="795240"/>
          </a:xfrm>
          <a:prstGeom prst="rect">
            <a:avLst/>
          </a:prstGeom>
        </p:spPr>
        <p:txBody>
          <a:bodyPr bIns="45000" lIns="90000" rIns="90000" tIns="45000" wrap="none"/>
          <a:p>
            <a:pPr algn="ctr"/>
            <a:r>
              <a:rPr b="1" i="1" lang="en-US" sz="2500">
                <a:solidFill>
                  <a:srgbClr val="00b8ff"/>
                </a:solidFill>
                <a:latin typeface="Times New Roman"/>
              </a:rPr>
              <a:t>Christine Nattrass</a:t>
            </a:r>
            <a:endParaRPr/>
          </a:p>
          <a:p>
            <a:pPr algn="ctr"/>
            <a:r>
              <a:rPr b="1" i="1" lang="en-US" sz="2500">
                <a:solidFill>
                  <a:srgbClr val="00b8ff"/>
                </a:solidFill>
                <a:latin typeface="Times New Roman"/>
              </a:rPr>
              <a:t>University of Tennessee at Knoxville</a:t>
            </a:r>
            <a:endParaRPr/>
          </a:p>
        </p:txBody>
      </p:sp>
    </p:spTree>
  </p:cSld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99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0079640" cy="7559280"/>
          </a:xfrm>
          <a:prstGeom prst="rect">
            <a:avLst/>
          </a:prstGeom>
          <a:ln>
            <a:noFill/>
          </a:ln>
        </p:spPr>
      </p:pic>
    </p:spTree>
  </p:cSld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TextShape 1"/>
          <p:cNvSpPr txBox="1"/>
          <p:nvPr/>
        </p:nvSpPr>
        <p:spPr>
          <a:xfrm>
            <a:off x="503640" y="66960"/>
            <a:ext cx="9071640" cy="62244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/>
              <a:t>p+p collisions</a:t>
            </a:r>
            <a:endParaRPr/>
          </a:p>
        </p:txBody>
      </p:sp>
      <p:pic>
        <p:nvPicPr>
          <p:cNvPr descr="" id="201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1319400" y="1186920"/>
            <a:ext cx="7622280" cy="5712840"/>
          </a:xfrm>
          <a:prstGeom prst="rect">
            <a:avLst/>
          </a:prstGeom>
          <a:ln>
            <a:noFill/>
          </a:ln>
        </p:spPr>
      </p:pic>
    </p:spTree>
  </p:cSld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TextShape 1"/>
          <p:cNvSpPr txBox="1"/>
          <p:nvPr/>
        </p:nvSpPr>
        <p:spPr>
          <a:xfrm>
            <a:off x="529200" y="0"/>
            <a:ext cx="9071640" cy="91404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/>
              <a:t>Pb+Pb collisions</a:t>
            </a:r>
            <a:endParaRPr/>
          </a:p>
        </p:txBody>
      </p:sp>
      <p:sp>
        <p:nvSpPr>
          <p:cNvPr id="203" name="TextShape 2"/>
          <p:cNvSpPr txBox="1"/>
          <p:nvPr/>
        </p:nvSpPr>
        <p:spPr>
          <a:xfrm>
            <a:off x="9591480" y="7205040"/>
            <a:ext cx="457200" cy="346320"/>
          </a:xfrm>
          <a:prstGeom prst="rect">
            <a:avLst/>
          </a:prstGeom>
        </p:spPr>
        <p:txBody>
          <a:bodyPr bIns="45000" lIns="90000" rIns="90000" tIns="45000" wrap="none"/>
          <a:p>
            <a:pPr algn="r"/>
            <a:r>
              <a:rPr b="1" i="1" lang="en-US"/>
              <a:t>5</a:t>
            </a:r>
            <a:endParaRPr/>
          </a:p>
        </p:txBody>
      </p:sp>
      <p:pic>
        <p:nvPicPr>
          <p:cNvPr descr="" id="204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-89280" y="1530000"/>
            <a:ext cx="10244520" cy="4597920"/>
          </a:xfrm>
          <a:prstGeom prst="rect">
            <a:avLst/>
          </a:prstGeom>
          <a:ln>
            <a:noFill/>
          </a:ln>
        </p:spPr>
      </p:pic>
    </p:spTree>
  </p:cSld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TextShape 1"/>
          <p:cNvSpPr txBox="1"/>
          <p:nvPr/>
        </p:nvSpPr>
        <p:spPr>
          <a:xfrm>
            <a:off x="-35640" y="93960"/>
            <a:ext cx="9071640" cy="7516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/>
              <a:t>The ALICE Collaboration</a:t>
            </a:r>
            <a:endParaRPr/>
          </a:p>
        </p:txBody>
      </p:sp>
      <p:graphicFrame>
        <p:nvGraphicFramePr>
          <p:cNvPr id="206" name="Object 2"/>
          <p:cNvGraphicFramePr/>
          <p:nvPr/>
        </p:nvGraphicFramePr>
        <p:xfrm>
          <a:off x="5655960" y="1669680"/>
          <a:ext cx="4423680" cy="4056480"/>
        </p:xfrm>
        <a:graphic>
          <a:graphicData uri="http://schemas.openxmlformats.org/presentationml/2006/ole">
            <p:oleObj name="Spreadsheet" r:id="rId1">
              <p:embed/>
              <p:pic>
                <p:nvPicPr>
                  <p:cNvPr descr="" id="207" name="Object 2"/>
                  <p:cNvPicPr/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5655960" y="1669680"/>
                    <a:ext cx="4423680" cy="4056480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</p:oleObj>
          </a:graphicData>
        </a:graphic>
      </p:graphicFrame>
      <p:pic>
        <p:nvPicPr>
          <p:cNvPr descr="" id="208" name=""/>
          <p:cNvPicPr/>
          <p:nvPr/>
        </p:nvPicPr>
        <p:blipFill>
          <a:blip r:embed="rId3"/>
          <a:stretch>
            <a:fillRect/>
          </a:stretch>
        </p:blipFill>
        <p:spPr>
          <a:xfrm>
            <a:off x="12240" y="3950640"/>
            <a:ext cx="5669280" cy="3136320"/>
          </a:xfrm>
          <a:prstGeom prst="rect">
            <a:avLst/>
          </a:prstGeom>
          <a:ln>
            <a:noFill/>
          </a:ln>
        </p:spPr>
      </p:pic>
      <p:graphicFrame>
        <p:nvGraphicFramePr>
          <p:cNvPr id="209" name="Table 3"/>
          <p:cNvGraphicFramePr/>
          <p:nvPr/>
        </p:nvGraphicFramePr>
        <p:xfrm>
          <a:off x="-383040" y="1186560"/>
          <a:ext cx="5138280" cy="2453760"/>
        </p:xfrm>
        <a:graphic>
          <a:graphicData uri="http://schemas.openxmlformats.org/drawingml/2006/table">
            <a:tbl>
              <a:tblPr/>
              <a:tblGrid>
                <a:gridCol w="2568600"/>
                <a:gridCol w="2570040"/>
              </a:tblGrid>
              <a:tr h="1005480">
                <a:tc>
                  <a:txBody>
                    <a:bodyPr bIns="36000" lIns="36000" rIns="36000" tIns="36000" wrap="none"/>
                    <a:p>
                      <a:pPr algn="r"/>
                      <a:r>
                        <a:rPr lang="en-US" sz="2200">
                          <a:latin typeface="Times New Roman"/>
                        </a:rPr>
                        <a:t>~1000  </a:t>
                      </a:r>
                      <a:endParaRPr/>
                    </a:p>
                  </a:txBody>
                  <a:tcPr/>
                </a:tc>
                <a:tc>
                  <a:txBody>
                    <a:bodyPr bIns="36000" lIns="36000" rIns="36000" tIns="36000" wrap="none"/>
                    <a:p>
                      <a:r>
                        <a:rPr lang="en-US" sz="2200">
                          <a:latin typeface="Times New Roman"/>
                        </a:rPr>
                        <a:t>Members</a:t>
                      </a:r>
                      <a:r>
                        <a:rPr lang="en-US" sz="2200">
                          <a:latin typeface="Times New Roman"/>
                        </a:rPr>
                        <a:t>
</a:t>
                      </a:r>
                      <a:r>
                        <a:rPr lang="en-US" sz="2200">
                          <a:latin typeface="Times New Roman"/>
                        </a:rPr>
                        <a:t>63% from CERN member states</a:t>
                      </a:r>
                      <a:endParaRPr/>
                    </a:p>
                  </a:txBody>
                  <a:tcPr/>
                </a:tc>
              </a:tr>
              <a:tr h="383400">
                <a:tc>
                  <a:txBody>
                    <a:bodyPr bIns="36000" lIns="36000" rIns="36000" tIns="36000" wrap="none"/>
                    <a:p>
                      <a:pPr algn="r"/>
                      <a:r>
                        <a:rPr lang="en-US" sz="2200">
                          <a:latin typeface="Times New Roman"/>
                        </a:rPr>
                        <a:t>~30  </a:t>
                      </a:r>
                      <a:endParaRPr/>
                    </a:p>
                  </a:txBody>
                  <a:tcPr/>
                </a:tc>
                <a:tc>
                  <a:txBody>
                    <a:bodyPr bIns="36000" lIns="36000" rIns="36000" tIns="36000" wrap="none"/>
                    <a:p>
                      <a:r>
                        <a:rPr lang="en-US" sz="2200">
                          <a:latin typeface="Times New Roman"/>
                        </a:rPr>
                        <a:t>Countries</a:t>
                      </a:r>
                      <a:endParaRPr/>
                    </a:p>
                  </a:txBody>
                  <a:tcPr/>
                </a:tc>
              </a:tr>
              <a:tr h="383400">
                <a:tc>
                  <a:txBody>
                    <a:bodyPr bIns="36000" lIns="36000" rIns="36000" tIns="36000" wrap="none"/>
                    <a:p>
                      <a:pPr algn="r"/>
                      <a:r>
                        <a:rPr lang="en-US" sz="2200">
                          <a:latin typeface="Times New Roman"/>
                        </a:rPr>
                        <a:t>~100  </a:t>
                      </a:r>
                      <a:endParaRPr/>
                    </a:p>
                  </a:txBody>
                  <a:tcPr/>
                </a:tc>
                <a:tc>
                  <a:txBody>
                    <a:bodyPr bIns="36000" lIns="36000" rIns="36000" tIns="36000" wrap="none"/>
                    <a:p>
                      <a:r>
                        <a:rPr lang="en-US" sz="2200">
                          <a:latin typeface="Times New Roman"/>
                        </a:rPr>
                        <a:t>Institutes</a:t>
                      </a:r>
                      <a:endParaRPr/>
                    </a:p>
                  </a:txBody>
                  <a:tcPr/>
                </a:tc>
              </a:tr>
              <a:tr h="694440">
                <a:tc>
                  <a:txBody>
                    <a:bodyPr bIns="36000" lIns="36000" rIns="36000" tIns="36000" wrap="none"/>
                    <a:p>
                      <a:pPr algn="r"/>
                      <a:r>
                        <a:rPr lang="en-US" sz="2200">
                          <a:latin typeface="Times New Roman"/>
                        </a:rPr>
                        <a:t>~$150 million</a:t>
                      </a:r>
                      <a:endParaRPr/>
                    </a:p>
                  </a:txBody>
                  <a:tcPr/>
                </a:tc>
                <a:tc>
                  <a:txBody>
                    <a:bodyPr bIns="36000" lIns="36000" rIns="36000" tIns="36000" wrap="none"/>
                    <a:p>
                      <a:r>
                        <a:rPr lang="en-US" sz="2200">
                          <a:latin typeface="Times New Roman"/>
                        </a:rPr>
                        <a:t> </a:t>
                      </a:r>
                      <a:r>
                        <a:rPr lang="en-US" sz="2200">
                          <a:latin typeface="Times New Roman"/>
                        </a:rPr>
                        <a:t>Capital cost</a:t>
                      </a:r>
                      <a:endParaRPr/>
                    </a:p>
                    <a:p>
                      <a:r>
                        <a:rPr lang="en-US" sz="2200">
                          <a:latin typeface="Times New Roman"/>
                        </a:rPr>
                        <a:t>(+magnet)</a:t>
                      </a:r>
                      <a:endParaRPr/>
                    </a:p>
                  </a:txBody>
                  <a:tcPr/>
                </a:tc>
              </a:tr>
            </a:tbl>
          </a:graphicData>
        </a:graphic>
      </p:graphicFrame>
    </p:spTree>
  </p:cSld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TextShape 1"/>
          <p:cNvSpPr txBox="1"/>
          <p:nvPr/>
        </p:nvSpPr>
        <p:spPr>
          <a:xfrm>
            <a:off x="504000" y="-41400"/>
            <a:ext cx="9071640" cy="62244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/>
              <a:t>Scales</a:t>
            </a:r>
            <a:endParaRPr/>
          </a:p>
        </p:txBody>
      </p:sp>
      <p:sp>
        <p:nvSpPr>
          <p:cNvPr id="211" name="TextShape 2"/>
          <p:cNvSpPr txBox="1"/>
          <p:nvPr/>
        </p:nvSpPr>
        <p:spPr>
          <a:xfrm>
            <a:off x="274320" y="185040"/>
            <a:ext cx="9805680" cy="685584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25000"/>
              <a:buFont typeface="StarSymbol"/>
              <a:buChar char=""/>
            </a:pPr>
            <a:endParaRPr/>
          </a:p>
          <a:p>
            <a:pPr>
              <a:buSzPct val="25000"/>
              <a:buFont typeface="StarSymbol"/>
              <a:buChar char=""/>
            </a:pPr>
            <a:r>
              <a:rPr lang="en-US"/>
              <a:t>Time: ~10</a:t>
            </a:r>
            <a:r>
              <a:rPr lang="en-US"/>
              <a:t>-23</a:t>
            </a:r>
            <a:r>
              <a:rPr lang="en-US"/>
              <a:t> seconds</a:t>
            </a:r>
            <a:endParaRPr/>
          </a:p>
          <a:p>
            <a:pPr lvl="1">
              <a:buSzPct val="25000"/>
              <a:buFont typeface="StarSymbol"/>
              <a:buChar char=""/>
            </a:pPr>
            <a:r>
              <a:rPr lang="en-US"/>
              <a:t>1 minute for us ~ 1,000,000 lifetimes of the universe for QGP</a:t>
            </a:r>
            <a:endParaRPr/>
          </a:p>
          <a:p>
            <a:pPr>
              <a:buSzPct val="25000"/>
              <a:buFont typeface="StarSymbol"/>
              <a:buChar char=""/>
            </a:pPr>
            <a:r>
              <a:rPr lang="en-US"/>
              <a:t>Energy: 1 TeV ~ 10 trillionths (10</a:t>
            </a:r>
            <a:r>
              <a:rPr lang="en-US"/>
              <a:t>-11</a:t>
            </a:r>
            <a:r>
              <a:rPr lang="en-US"/>
              <a:t>) of a Calorie</a:t>
            </a:r>
            <a:endParaRPr/>
          </a:p>
          <a:p>
            <a:pPr lvl="1">
              <a:buSzPct val="25000"/>
              <a:buFont typeface="StarSymbol"/>
              <a:buChar char=""/>
            </a:pPr>
            <a:r>
              <a:rPr lang="en-US"/>
              <a:t>About the amount of energy if two </a:t>
            </a:r>
            <a:r>
              <a:rPr lang="en-US"/>
              <a:t>mosquitoes</a:t>
            </a:r>
            <a:r>
              <a:rPr lang="en-US"/>
              <a:t> collide</a:t>
            </a:r>
            <a:endParaRPr/>
          </a:p>
          <a:p>
            <a:pPr lvl="1">
              <a:buSzPct val="25000"/>
              <a:buFont typeface="StarSymbol"/>
              <a:buChar char=""/>
            </a:pPr>
            <a:r>
              <a:rPr lang="en-US"/>
              <a:t>About 1 trillionth of a candy bar</a:t>
            </a:r>
            <a:endParaRPr/>
          </a:p>
          <a:p>
            <a:pPr>
              <a:buSzPct val="25000"/>
              <a:buFont typeface="StarSymbol"/>
              <a:buChar char=""/>
            </a:pPr>
            <a:r>
              <a:rPr lang="en-US"/>
              <a:t>Energy density: ~6-8 GeV/fm</a:t>
            </a:r>
            <a:r>
              <a:rPr lang="en-US"/>
              <a:t>3</a:t>
            </a:r>
            <a:endParaRPr/>
          </a:p>
          <a:p>
            <a:pPr lvl="1">
              <a:buSzPct val="25000"/>
              <a:buFont typeface="StarSymbol"/>
              <a:buChar char=""/>
            </a:pPr>
            <a:r>
              <a:rPr lang="en-US"/>
              <a:t>10</a:t>
            </a:r>
            <a:r>
              <a:rPr lang="en-US"/>
              <a:t>35</a:t>
            </a:r>
            <a:r>
              <a:rPr lang="en-US"/>
              <a:t> times that of a candy bar (~trillion trillion trillion candy bars)</a:t>
            </a:r>
            <a:endParaRPr/>
          </a:p>
          <a:p>
            <a:pPr lvl="1">
              <a:buSzPct val="25000"/>
              <a:buFont typeface="StarSymbol"/>
              <a:buChar char=""/>
            </a:pPr>
            <a:r>
              <a:rPr lang="en-US"/>
              <a:t>About the energy density if you packed the energy that could be released from a million kg of fuel for a nuclear power plant into a cube with each side the width of a hair</a:t>
            </a:r>
            <a:endParaRPr/>
          </a:p>
          <a:p>
            <a:pPr>
              <a:buSzPct val="25000"/>
              <a:buFont typeface="StarSymbol"/>
              <a:buChar char=""/>
            </a:pPr>
            <a:r>
              <a:rPr lang="en-US"/>
              <a:t>Temperature: ~1.5 billion Kelvin</a:t>
            </a:r>
            <a:endParaRPr/>
          </a:p>
          <a:p>
            <a:pPr lvl="1">
              <a:buSzPct val="25000"/>
              <a:buFont typeface="StarSymbol"/>
              <a:buChar char=""/>
            </a:pPr>
            <a:r>
              <a:rPr lang="en-US"/>
              <a:t>A million times hotter than the core of the sun</a:t>
            </a:r>
            <a:endParaRPr/>
          </a:p>
        </p:txBody>
      </p:sp>
    </p:spTree>
  </p:cSld>
  <p:timing>
    <p:tnLst>
      <p:par>
        <p:cTn dur="indefinite" id="79" nodeType="tmRoot" restart="never">
          <p:childTnLst>
            <p:seq>
              <p:cTn id="80" nodeType="mainSeq">
                <p:childTnLst>
                  <p:par>
                    <p:cTn fill="freeze" id="81">
                      <p:stCondLst>
                        <p:cond delay="indefinite"/>
                      </p:stCondLst>
                      <p:childTnLst>
                        <p:par>
                          <p:cTn fill="freeze" id="82">
                            <p:stCondLst>
                              <p:cond delay="0"/>
                            </p:stCondLst>
                            <p:childTnLst>
                              <p:par>
                                <p:cTn fill="hold" id="83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8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>
                                            <p:txEl>
                                              <p:pRg end="22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85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8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>
                                            <p:txEl>
                                              <p:pRg end="84" st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freeze" id="87">
                      <p:stCondLst>
                        <p:cond delay="indefinite"/>
                      </p:stCondLst>
                      <p:childTnLst>
                        <p:par>
                          <p:cTn fill="freeze" id="88">
                            <p:stCondLst>
                              <p:cond delay="0"/>
                            </p:stCondLst>
                            <p:childTnLst>
                              <p:par>
                                <p:cTn fill="hold" id="89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>
                                            <p:txEl>
                                              <p:pRg end="136" st="8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91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9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>
                                            <p:txEl>
                                              <p:pRg end="189" st="13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93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9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>
                                            <p:txEl>
                                              <p:pRg end="223" st="18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freeze" id="95">
                      <p:stCondLst>
                        <p:cond delay="indefinite"/>
                      </p:stCondLst>
                      <p:childTnLst>
                        <p:par>
                          <p:cTn fill="freeze" id="96">
                            <p:stCondLst>
                              <p:cond delay="0"/>
                            </p:stCondLst>
                            <p:childTnLst>
                              <p:par>
                                <p:cTn fill="hold" id="97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9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>
                                            <p:txEl>
                                              <p:pRg end="252" st="2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99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>
                                            <p:txEl>
                                              <p:pRg end="324" st="25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101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>
                                            <p:txEl>
                                              <p:pRg end="496" st="3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freeze" id="103">
                      <p:stCondLst>
                        <p:cond delay="indefinite"/>
                      </p:stCondLst>
                      <p:childTnLst>
                        <p:par>
                          <p:cTn fill="freeze" id="104">
                            <p:stCondLst>
                              <p:cond delay="0"/>
                            </p:stCondLst>
                            <p:childTnLst>
                              <p:par>
                                <p:cTn fill="hold" id="105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>
                                            <p:txEl>
                                              <p:pRg end="529" st="49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107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>
                                            <p:txEl>
                                              <p:pRg end="577" st="52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TextShape 1"/>
          <p:cNvSpPr txBox="1"/>
          <p:nvPr/>
        </p:nvSpPr>
        <p:spPr>
          <a:xfrm>
            <a:off x="504000" y="-41400"/>
            <a:ext cx="9071640" cy="62244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/>
              <a:t>Scales</a:t>
            </a:r>
            <a:endParaRPr/>
          </a:p>
        </p:txBody>
      </p:sp>
      <p:sp>
        <p:nvSpPr>
          <p:cNvPr id="213" name="TextShape 2"/>
          <p:cNvSpPr txBox="1"/>
          <p:nvPr/>
        </p:nvSpPr>
        <p:spPr>
          <a:xfrm>
            <a:off x="274320" y="1005840"/>
            <a:ext cx="9805680" cy="603504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25000"/>
              <a:buFont typeface="StarSymbol"/>
              <a:buChar char=""/>
            </a:pPr>
            <a:r>
              <a:rPr lang="en-US"/>
              <a:t>Number of particles: ~2000-3000</a:t>
            </a:r>
            <a:endParaRPr/>
          </a:p>
          <a:p>
            <a:pPr lvl="1">
              <a:buSzPct val="25000"/>
              <a:buFont typeface="StarSymbol"/>
              <a:buChar char=""/>
            </a:pPr>
            <a:r>
              <a:rPr lang="en-US"/>
              <a:t>Same number as in 1 </a:t>
            </a:r>
            <a:r>
              <a:rPr lang="en-US">
                <a:latin typeface="Times New Roman"/>
                <a:ea typeface="Times New Roman"/>
              </a:rPr>
              <a:t>μ</a:t>
            </a:r>
            <a:r>
              <a:rPr lang="en-US"/>
              <a:t>m</a:t>
            </a:r>
            <a:r>
              <a:rPr lang="en-US"/>
              <a:t>3  </a:t>
            </a:r>
            <a:r>
              <a:rPr lang="en-US"/>
              <a:t>= 1/16 in</a:t>
            </a:r>
            <a:r>
              <a:rPr lang="en-US"/>
              <a:t>3 </a:t>
            </a:r>
            <a:r>
              <a:rPr lang="en-US"/>
              <a:t>of air</a:t>
            </a:r>
            <a:endParaRPr/>
          </a:p>
          <a:p>
            <a:pPr>
              <a:buSzPct val="25000"/>
              <a:buFont typeface="StarSymbol"/>
              <a:buChar char=""/>
            </a:pPr>
            <a:r>
              <a:rPr lang="en-US"/>
              <a:t>Size of QGP:  1 fm</a:t>
            </a:r>
            <a:r>
              <a:rPr lang="en-US"/>
              <a:t>3</a:t>
            </a:r>
            <a:r>
              <a:rPr lang="en-US"/>
              <a:t> = 10</a:t>
            </a:r>
            <a:r>
              <a:rPr lang="en-US"/>
              <a:t>-45</a:t>
            </a:r>
            <a:r>
              <a:rPr lang="en-US"/>
              <a:t> m</a:t>
            </a:r>
            <a:r>
              <a:rPr lang="en-US"/>
              <a:t>3</a:t>
            </a:r>
            <a:endParaRPr/>
          </a:p>
          <a:p>
            <a:pPr lvl="1">
              <a:buSzPct val="25000"/>
              <a:buFont typeface="StarSymbol"/>
              <a:buChar char=""/>
            </a:pPr>
            <a:r>
              <a:rPr lang="en-US"/>
              <a:t>If this room were the size of the solar system, the QGP could fit in 1 cm</a:t>
            </a:r>
            <a:r>
              <a:rPr lang="en-US"/>
              <a:t>3</a:t>
            </a:r>
            <a:endParaRPr/>
          </a:p>
          <a:p>
            <a:pPr>
              <a:buSzPct val="25000"/>
              <a:buFont typeface="StarSymbol"/>
              <a:buChar char=""/>
            </a:pPr>
            <a:r>
              <a:rPr lang="en-US"/>
              <a:t>Data volume: PB ~ 1,000,000 GB</a:t>
            </a:r>
            <a:endParaRPr/>
          </a:p>
          <a:p>
            <a:pPr>
              <a:buSzPct val="25000"/>
              <a:buFont typeface="StarSymbol"/>
              <a:buChar char=""/>
            </a:pPr>
            <a:r>
              <a:rPr lang="en-US"/>
              <a:t>Data rates:  ~1 PB/month written to disk, a few GB/second</a:t>
            </a:r>
            <a:endParaRPr/>
          </a:p>
        </p:txBody>
      </p:sp>
    </p:spTree>
  </p:cSld>
  <p:timing>
    <p:tnLst>
      <p:par>
        <p:cTn dur="indefinite" id="109" nodeType="tmRoot" restart="never">
          <p:childTnLst>
            <p:seq>
              <p:cTn id="110" nodeType="mainSeq">
                <p:childTnLst>
                  <p:par>
                    <p:cTn fill="freeze" id="111">
                      <p:stCondLst>
                        <p:cond delay="indefinite"/>
                      </p:stCondLst>
                      <p:childTnLst>
                        <p:par>
                          <p:cTn fill="freeze" id="112">
                            <p:stCondLst>
                              <p:cond delay="0"/>
                            </p:stCondLst>
                            <p:childTnLst>
                              <p:par>
                                <p:cTn fill="hold" id="113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end="32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115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end="75" st="3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freeze" id="117">
                      <p:stCondLst>
                        <p:cond delay="indefinite"/>
                      </p:stCondLst>
                      <p:childTnLst>
                        <p:par>
                          <p:cTn fill="freeze" id="118">
                            <p:stCondLst>
                              <p:cond delay="0"/>
                            </p:stCondLst>
                            <p:childTnLst>
                              <p:par>
                                <p:cTn fill="hold" id="119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end="106" st="7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121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end="181" st="10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freeze" id="123">
                      <p:stCondLst>
                        <p:cond delay="indefinite"/>
                      </p:stCondLst>
                      <p:childTnLst>
                        <p:par>
                          <p:cTn fill="freeze" id="124">
                            <p:stCondLst>
                              <p:cond delay="0"/>
                            </p:stCondLst>
                            <p:childTnLst>
                              <p:par>
                                <p:cTn fill="hold" id="125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end="212" st="18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freeze" id="127">
                      <p:stCondLst>
                        <p:cond delay="indefinite"/>
                      </p:stCondLst>
                      <p:childTnLst>
                        <p:par>
                          <p:cTn fill="freeze" id="128">
                            <p:stCondLst>
                              <p:cond delay="0"/>
                            </p:stCondLst>
                            <p:childTnLst>
                              <p:par>
                                <p:cTn fill="hold" id="129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3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end="270" st="2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TextShape 1"/>
          <p:cNvSpPr txBox="1"/>
          <p:nvPr/>
        </p:nvSpPr>
        <p:spPr>
          <a:xfrm>
            <a:off x="548640" y="2933640"/>
            <a:ext cx="9071640" cy="1280160"/>
          </a:xfrm>
          <a:prstGeom prst="rect">
            <a:avLst/>
          </a:prstGeom>
        </p:spPr>
        <p:txBody>
          <a:bodyPr anchor="ctr" bIns="9000" lIns="9000" rIns="9000" tIns="9000" wrap="none"/>
          <a:p>
            <a:pPr algn="ctr"/>
            <a:r>
              <a:rPr lang="en-US"/>
              <a:t>Measuring temperature</a:t>
            </a:r>
            <a:endParaRPr/>
          </a:p>
        </p:txBody>
      </p:sp>
    </p:spTree>
  </p:cSld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/>
              <a:t>Thermal photons</a:t>
            </a:r>
            <a:endParaRPr/>
          </a:p>
        </p:txBody>
      </p:sp>
      <p:pic>
        <p:nvPicPr>
          <p:cNvPr descr="" id="216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457200" y="1763280"/>
            <a:ext cx="9144000" cy="5010840"/>
          </a:xfrm>
          <a:prstGeom prst="rect">
            <a:avLst/>
          </a:prstGeom>
          <a:ln>
            <a:noFill/>
          </a:ln>
        </p:spPr>
      </p:pic>
      <p:pic>
        <p:nvPicPr>
          <p:cNvPr descr="" id="217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7206480" y="1867320"/>
            <a:ext cx="1904760" cy="3161880"/>
          </a:xfrm>
          <a:prstGeom prst="rect">
            <a:avLst/>
          </a:prstGeom>
          <a:ln>
            <a:noFill/>
          </a:ln>
        </p:spPr>
      </p:pic>
    </p:spTree>
  </p:cSld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TextShape 1"/>
          <p:cNvSpPr txBox="1"/>
          <p:nvPr/>
        </p:nvSpPr>
        <p:spPr>
          <a:xfrm>
            <a:off x="503640" y="-12240"/>
            <a:ext cx="9071640" cy="62244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/>
              <a:t>Thermal photons</a:t>
            </a:r>
            <a:endParaRPr/>
          </a:p>
        </p:txBody>
      </p:sp>
      <p:pic>
        <p:nvPicPr>
          <p:cNvPr descr="" id="219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1638720" y="1188360"/>
            <a:ext cx="4774680" cy="5484960"/>
          </a:xfrm>
          <a:prstGeom prst="rect">
            <a:avLst/>
          </a:prstGeom>
          <a:ln>
            <a:noFill/>
          </a:ln>
        </p:spPr>
      </p:pic>
      <p:sp>
        <p:nvSpPr>
          <p:cNvPr id="220" name="Line 2"/>
          <p:cNvSpPr/>
          <p:nvPr/>
        </p:nvSpPr>
        <p:spPr>
          <a:xfrm flipV="1">
            <a:off x="1089720" y="3565080"/>
            <a:ext cx="1371960" cy="914040"/>
          </a:xfrm>
          <a:prstGeom prst="line">
            <a:avLst/>
          </a:prstGeom>
          <a:ln w="36720">
            <a:solidFill>
              <a:srgbClr val="ff0000"/>
            </a:solidFill>
            <a:round/>
            <a:tailEnd len="med" type="triangle" w="med"/>
          </a:ln>
        </p:spPr>
      </p:sp>
      <p:sp>
        <p:nvSpPr>
          <p:cNvPr id="221" name="TextShape 3"/>
          <p:cNvSpPr txBox="1"/>
          <p:nvPr/>
        </p:nvSpPr>
        <p:spPr>
          <a:xfrm>
            <a:off x="-190800" y="4554000"/>
            <a:ext cx="1738080" cy="712440"/>
          </a:xfrm>
          <a:prstGeom prst="rect">
            <a:avLst/>
          </a:prstGeom>
        </p:spPr>
        <p:txBody>
          <a:bodyPr bIns="45000" lIns="90000" rIns="90000" tIns="45000" wrap="none"/>
          <a:p>
            <a:pPr algn="ctr"/>
            <a:r>
              <a:rPr b="1" lang="en-US" sz="2200">
                <a:solidFill>
                  <a:srgbClr val="ff0000"/>
                </a:solidFill>
                <a:latin typeface="Times New Roman"/>
              </a:rPr>
              <a:t>Other processes</a:t>
            </a:r>
            <a:endParaRPr/>
          </a:p>
        </p:txBody>
      </p:sp>
      <p:sp>
        <p:nvSpPr>
          <p:cNvPr id="222" name="CustomShape 4"/>
          <p:cNvSpPr/>
          <p:nvPr/>
        </p:nvSpPr>
        <p:spPr>
          <a:xfrm>
            <a:off x="2098080" y="2761920"/>
            <a:ext cx="274320" cy="731160"/>
          </a:xfrm>
          <a:prstGeom prst="leftBrace">
            <a:avLst>
              <a:gd fmla="val 1800" name="adj1"/>
              <a:gd fmla="val 10800" name="adj2"/>
            </a:avLst>
          </a:prstGeom>
          <a:noFill/>
          <a:ln w="54720">
            <a:solidFill>
              <a:srgbClr val="ff0000"/>
            </a:solidFill>
            <a:round/>
          </a:ln>
        </p:spPr>
      </p:sp>
      <p:sp>
        <p:nvSpPr>
          <p:cNvPr id="223" name="TextShape 5"/>
          <p:cNvSpPr txBox="1"/>
          <p:nvPr/>
        </p:nvSpPr>
        <p:spPr>
          <a:xfrm>
            <a:off x="133200" y="2719080"/>
            <a:ext cx="1738080" cy="712440"/>
          </a:xfrm>
          <a:prstGeom prst="rect">
            <a:avLst/>
          </a:prstGeom>
        </p:spPr>
        <p:txBody>
          <a:bodyPr bIns="45000" lIns="90000" rIns="90000" tIns="45000" wrap="none"/>
          <a:p>
            <a:pPr algn="ctr"/>
            <a:r>
              <a:rPr b="1" lang="en-US" sz="2200">
                <a:solidFill>
                  <a:srgbClr val="ff0000"/>
                </a:solidFill>
                <a:latin typeface="Times New Roman"/>
              </a:rPr>
              <a:t>Thermal photons</a:t>
            </a:r>
            <a:endParaRPr/>
          </a:p>
        </p:txBody>
      </p:sp>
      <p:sp>
        <p:nvSpPr>
          <p:cNvPr id="224" name="TextShape 6"/>
          <p:cNvSpPr txBox="1"/>
          <p:nvPr/>
        </p:nvSpPr>
        <p:spPr>
          <a:xfrm>
            <a:off x="2896560" y="955800"/>
            <a:ext cx="3018600" cy="30384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lang="en-US" sz="1500">
                <a:latin typeface="Times New Roman"/>
              </a:rPr>
              <a:t>Phys.Rev.Lett.104:132301,2010</a:t>
            </a:r>
            <a:endParaRPr/>
          </a:p>
        </p:txBody>
      </p:sp>
      <p:sp>
        <p:nvSpPr>
          <p:cNvPr id="225" name="TextShape 7"/>
          <p:cNvSpPr txBox="1"/>
          <p:nvPr/>
        </p:nvSpPr>
        <p:spPr>
          <a:xfrm>
            <a:off x="2376720" y="5193000"/>
            <a:ext cx="2561040" cy="933480"/>
          </a:xfrm>
          <a:prstGeom prst="rect">
            <a:avLst/>
          </a:prstGeom>
        </p:spPr>
        <p:txBody>
          <a:bodyPr bIns="45000" lIns="90000" rIns="90000" tIns="45000" wrap="none"/>
          <a:p>
            <a:pPr algn="ctr"/>
            <a:r>
              <a:rPr b="1" lang="en-US"/>
              <a:t>PHENIX collaboration</a:t>
            </a:r>
            <a:endParaRPr/>
          </a:p>
          <a:p>
            <a:pPr algn="ctr"/>
            <a:r>
              <a:rPr lang="en-US"/>
              <a:t>Au+Au collisions at </a:t>
            </a:r>
            <a:r>
              <a:rPr lang="en-US">
                <a:latin typeface="Arial"/>
                <a:ea typeface="Arial"/>
              </a:rPr>
              <a:t>√</a:t>
            </a:r>
            <a:r>
              <a:rPr lang="en-US"/>
              <a:t>s</a:t>
            </a:r>
            <a:r>
              <a:rPr lang="en-US"/>
              <a:t>NN</a:t>
            </a:r>
            <a:r>
              <a:rPr lang="en-US"/>
              <a:t>=200 GeV</a:t>
            </a:r>
            <a:endParaRPr/>
          </a:p>
        </p:txBody>
      </p:sp>
      <p:sp>
        <p:nvSpPr>
          <p:cNvPr id="226" name="TextShape 8"/>
          <p:cNvSpPr txBox="1"/>
          <p:nvPr/>
        </p:nvSpPr>
        <p:spPr>
          <a:xfrm>
            <a:off x="6377040" y="3048840"/>
            <a:ext cx="3702600" cy="185112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b="1" lang="en-US" sz="2000">
                <a:latin typeface="Times New Roman"/>
              </a:rPr>
              <a:t>Inverse slope:</a:t>
            </a:r>
            <a:r>
              <a:rPr b="1" lang="en-US" sz="2000">
                <a:latin typeface="Times New Roman"/>
              </a:rPr>
              <a:t>
</a:t>
            </a:r>
            <a:r>
              <a:rPr b="1" lang="en-US" sz="1700">
                <a:latin typeface="Times New Roman"/>
              </a:rPr>
              <a:t>T = 221 +/- 19 (stat) +/- 19 (syst) MeV</a:t>
            </a:r>
            <a:endParaRPr/>
          </a:p>
          <a:p>
            <a:r>
              <a:rPr b="1" lang="en-US" sz="2000">
                <a:latin typeface="Times New Roman"/>
              </a:rPr>
              <a:t>Consistent with models with T=300-600 MeV</a:t>
            </a:r>
            <a:endParaRPr/>
          </a:p>
          <a:p>
            <a:r>
              <a:rPr b="1" lang="en-US" sz="2000">
                <a:latin typeface="Times New Roman"/>
              </a:rPr>
              <a:t>T</a:t>
            </a:r>
            <a:r>
              <a:rPr b="1" lang="en-US" sz="2000">
                <a:latin typeface="Times New Roman"/>
              </a:rPr>
              <a:t>c</a:t>
            </a:r>
            <a:r>
              <a:rPr b="1" lang="en-US" sz="2000">
                <a:latin typeface="Times New Roman"/>
              </a:rPr>
              <a:t> ~ 170 MeV</a:t>
            </a:r>
            <a:endParaRPr/>
          </a:p>
        </p:txBody>
      </p:sp>
    </p:spTree>
  </p:cSld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TextShape 1"/>
          <p:cNvSpPr txBox="1"/>
          <p:nvPr/>
        </p:nvSpPr>
        <p:spPr>
          <a:xfrm>
            <a:off x="0" y="-43920"/>
            <a:ext cx="10080000" cy="844920"/>
          </a:xfrm>
          <a:prstGeom prst="rect">
            <a:avLst/>
          </a:prstGeom>
        </p:spPr>
        <p:txBody>
          <a:bodyPr anchor="ctr" bIns="47880" lIns="95760" rIns="95760" tIns="47880"/>
          <a:p>
            <a:pPr algn="ctr">
              <a:buSzPct val="25000"/>
              <a:buFont typeface="StarSymbol"/>
              <a:buChar char=""/>
            </a:pPr>
            <a:r>
              <a:rPr lang="en-US"/>
              <a:t>Quarkonium-thermometer</a:t>
            </a:r>
            <a:endParaRPr/>
          </a:p>
        </p:txBody>
      </p:sp>
      <p:sp>
        <p:nvSpPr>
          <p:cNvPr id="228" name="CustomShape 2"/>
          <p:cNvSpPr/>
          <p:nvPr/>
        </p:nvSpPr>
        <p:spPr>
          <a:xfrm>
            <a:off x="7226280" y="6803640"/>
            <a:ext cx="2847240" cy="304920"/>
          </a:xfrm>
          <a:prstGeom prst="rect">
            <a:avLst/>
          </a:prstGeom>
          <a:noFill/>
          <a:ln>
            <a:noFill/>
          </a:ln>
        </p:spPr>
        <p:txBody>
          <a:bodyPr bIns="46800" lIns="90000" rIns="90000" tIns="46800" wrap="none"/>
          <a:p>
            <a:pPr>
              <a:buFont typeface="StarSymbol"/>
              <a:buChar char=""/>
            </a:pPr>
            <a:r>
              <a:rPr lang="en-US" sz="1200">
                <a:solidFill>
                  <a:srgbClr val="000000"/>
                </a:solidFill>
              </a:rPr>
              <a:t>CMS-PAS HIN-12-014, HIN-12-007</a:t>
            </a:r>
            <a:endParaRPr/>
          </a:p>
        </p:txBody>
      </p:sp>
      <p:sp>
        <p:nvSpPr>
          <p:cNvPr id="229" name="CustomShape 3"/>
          <p:cNvSpPr/>
          <p:nvPr/>
        </p:nvSpPr>
        <p:spPr>
          <a:xfrm>
            <a:off x="5207400" y="839880"/>
            <a:ext cx="4620240" cy="408960"/>
          </a:xfrm>
          <a:prstGeom prst="rect">
            <a:avLst/>
          </a:prstGeom>
          <a:noFill/>
          <a:ln>
            <a:noFill/>
          </a:ln>
        </p:spPr>
      </p:sp>
      <p:pic>
        <p:nvPicPr>
          <p:cNvPr descr="" id="230" name="Picture 5"/>
          <p:cNvPicPr/>
          <p:nvPr/>
        </p:nvPicPr>
        <p:blipFill>
          <a:blip r:embed="rId1"/>
          <a:stretch>
            <a:fillRect/>
          </a:stretch>
        </p:blipFill>
        <p:spPr>
          <a:xfrm>
            <a:off x="4871880" y="1200600"/>
            <a:ext cx="4788000" cy="4594680"/>
          </a:xfrm>
          <a:prstGeom prst="rect">
            <a:avLst/>
          </a:prstGeom>
          <a:ln>
            <a:noFill/>
          </a:ln>
        </p:spPr>
      </p:pic>
      <p:sp>
        <p:nvSpPr>
          <p:cNvPr id="231" name="CustomShape 4"/>
          <p:cNvSpPr/>
          <p:nvPr/>
        </p:nvSpPr>
        <p:spPr>
          <a:xfrm>
            <a:off x="5711760" y="5344200"/>
            <a:ext cx="3863880" cy="9097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bIns="46800" lIns="90000" rIns="90000" tIns="46800"/>
          <a:p>
            <a:pPr algn="ctr">
              <a:buFont typeface="StarSymbol"/>
              <a:buChar char=""/>
            </a:pPr>
            <a:r>
              <a:rPr lang="en-US" sz="2400">
                <a:solidFill>
                  <a:srgbClr val="000000"/>
                </a:solidFill>
                <a:ea typeface="Arial"/>
              </a:rPr>
              <a:t>Melting point (GeV)</a:t>
            </a:r>
            <a:endParaRPr/>
          </a:p>
        </p:txBody>
      </p:sp>
      <p:sp>
        <p:nvSpPr>
          <p:cNvPr id="232" name="TextShape 5"/>
          <p:cNvSpPr txBox="1"/>
          <p:nvPr/>
        </p:nvSpPr>
        <p:spPr>
          <a:xfrm rot="16200000">
            <a:off x="2972880" y="2846880"/>
            <a:ext cx="3840480" cy="758880"/>
          </a:xfrm>
          <a:prstGeom prst="rect">
            <a:avLst/>
          </a:prstGeom>
        </p:spPr>
        <p:txBody>
          <a:bodyPr bIns="45000" lIns="90000" rIns="90000" tIns="45000" wrap="none"/>
          <a:p>
            <a:pPr algn="ctr"/>
            <a:r>
              <a:rPr b="1" lang="en-US"/>
              <a:t>Number of particles seen/number of particles created</a:t>
            </a:r>
            <a:endParaRPr/>
          </a:p>
        </p:txBody>
      </p:sp>
      <p:sp>
        <p:nvSpPr>
          <p:cNvPr id="233" name="CustomShape 6"/>
          <p:cNvSpPr/>
          <p:nvPr/>
        </p:nvSpPr>
        <p:spPr>
          <a:xfrm>
            <a:off x="2672640" y="5904720"/>
            <a:ext cx="1371600" cy="1097280"/>
          </a:xfrm>
          <a:prstGeom prst="ellipse">
            <a:avLst/>
          </a:prstGeom>
          <a:solidFill>
            <a:srgbClr val="c0c0c0"/>
          </a:solidFill>
          <a:ln>
            <a:solidFill>
              <a:srgbClr val="808080"/>
            </a:solidFill>
          </a:ln>
        </p:spPr>
      </p:sp>
      <p:sp>
        <p:nvSpPr>
          <p:cNvPr id="234" name="CustomShape 7"/>
          <p:cNvSpPr/>
          <p:nvPr/>
        </p:nvSpPr>
        <p:spPr>
          <a:xfrm>
            <a:off x="2783520" y="6179040"/>
            <a:ext cx="548640" cy="548640"/>
          </a:xfrm>
          <a:prstGeom prst="ellipse">
            <a:avLst/>
          </a:prstGeom>
          <a:solidFill>
            <a:srgbClr val="000080"/>
          </a:solidFill>
          <a:ln>
            <a:solidFill>
              <a:srgbClr val="ffffff"/>
            </a:solidFill>
          </a:ln>
        </p:spPr>
      </p:sp>
      <p:sp>
        <p:nvSpPr>
          <p:cNvPr id="235" name="TextShape 8"/>
          <p:cNvSpPr txBox="1"/>
          <p:nvPr/>
        </p:nvSpPr>
        <p:spPr>
          <a:xfrm>
            <a:off x="2855520" y="6217920"/>
            <a:ext cx="401760" cy="51408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b="1" lang="en-US" sz="3000">
                <a:solidFill>
                  <a:srgbClr val="ffffff"/>
                </a:solidFill>
                <a:latin typeface="Times New Roman"/>
              </a:rPr>
              <a:t>b</a:t>
            </a:r>
            <a:endParaRPr/>
          </a:p>
        </p:txBody>
      </p:sp>
      <p:sp>
        <p:nvSpPr>
          <p:cNvPr id="236" name="CustomShape 9"/>
          <p:cNvSpPr/>
          <p:nvPr/>
        </p:nvSpPr>
        <p:spPr>
          <a:xfrm>
            <a:off x="3395160" y="6198480"/>
            <a:ext cx="548640" cy="548640"/>
          </a:xfrm>
          <a:prstGeom prst="ellipse">
            <a:avLst/>
          </a:prstGeom>
          <a:solidFill>
            <a:srgbClr val="ffffff"/>
          </a:solidFill>
          <a:ln>
            <a:solidFill>
              <a:srgbClr val="000080"/>
            </a:solidFill>
          </a:ln>
        </p:spPr>
      </p:sp>
      <p:sp>
        <p:nvSpPr>
          <p:cNvPr id="237" name="TextShape 10"/>
          <p:cNvSpPr txBox="1"/>
          <p:nvPr/>
        </p:nvSpPr>
        <p:spPr>
          <a:xfrm>
            <a:off x="3503520" y="6253920"/>
            <a:ext cx="401760" cy="51408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b="1" lang="en-US" sz="3000">
                <a:solidFill>
                  <a:srgbClr val="000080"/>
                </a:solidFill>
                <a:latin typeface="Times New Roman"/>
              </a:rPr>
              <a:t>b</a:t>
            </a:r>
            <a:endParaRPr/>
          </a:p>
        </p:txBody>
      </p:sp>
      <p:sp>
        <p:nvSpPr>
          <p:cNvPr id="238" name="Line 11"/>
          <p:cNvSpPr/>
          <p:nvPr/>
        </p:nvSpPr>
        <p:spPr>
          <a:xfrm>
            <a:off x="3570480" y="6325920"/>
            <a:ext cx="262800" cy="0"/>
          </a:xfrm>
          <a:prstGeom prst="line">
            <a:avLst/>
          </a:prstGeom>
          <a:ln w="18360">
            <a:solidFill>
              <a:srgbClr val="000080"/>
            </a:solidFill>
            <a:round/>
          </a:ln>
        </p:spPr>
      </p:sp>
      <p:sp>
        <p:nvSpPr>
          <p:cNvPr id="239" name="CustomShape 12"/>
          <p:cNvSpPr/>
          <p:nvPr/>
        </p:nvSpPr>
        <p:spPr>
          <a:xfrm>
            <a:off x="692280" y="5904360"/>
            <a:ext cx="1371600" cy="1097280"/>
          </a:xfrm>
          <a:prstGeom prst="ellipse">
            <a:avLst/>
          </a:prstGeom>
          <a:solidFill>
            <a:srgbClr val="c0c0c0"/>
          </a:solidFill>
          <a:ln>
            <a:solidFill>
              <a:srgbClr val="808080"/>
            </a:solidFill>
          </a:ln>
        </p:spPr>
      </p:sp>
      <p:sp>
        <p:nvSpPr>
          <p:cNvPr id="240" name="CustomShape 13"/>
          <p:cNvSpPr/>
          <p:nvPr/>
        </p:nvSpPr>
        <p:spPr>
          <a:xfrm>
            <a:off x="803160" y="6178680"/>
            <a:ext cx="548640" cy="548640"/>
          </a:xfrm>
          <a:prstGeom prst="ellipse">
            <a:avLst/>
          </a:prstGeom>
          <a:solidFill>
            <a:srgbClr val="000080"/>
          </a:solidFill>
          <a:ln>
            <a:solidFill>
              <a:srgbClr val="ffffff"/>
            </a:solidFill>
          </a:ln>
        </p:spPr>
      </p:sp>
      <p:sp>
        <p:nvSpPr>
          <p:cNvPr id="241" name="TextShape 14"/>
          <p:cNvSpPr txBox="1"/>
          <p:nvPr/>
        </p:nvSpPr>
        <p:spPr>
          <a:xfrm>
            <a:off x="875160" y="6217560"/>
            <a:ext cx="401760" cy="51408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b="1" lang="en-US" sz="3000">
                <a:solidFill>
                  <a:srgbClr val="ffffff"/>
                </a:solidFill>
                <a:latin typeface="Times New Roman"/>
              </a:rPr>
              <a:t>c</a:t>
            </a:r>
            <a:endParaRPr/>
          </a:p>
        </p:txBody>
      </p:sp>
      <p:sp>
        <p:nvSpPr>
          <p:cNvPr id="242" name="CustomShape 15"/>
          <p:cNvSpPr/>
          <p:nvPr/>
        </p:nvSpPr>
        <p:spPr>
          <a:xfrm>
            <a:off x="1414800" y="6198120"/>
            <a:ext cx="548640" cy="548640"/>
          </a:xfrm>
          <a:prstGeom prst="ellipse">
            <a:avLst/>
          </a:prstGeom>
          <a:solidFill>
            <a:srgbClr val="ffffff"/>
          </a:solidFill>
          <a:ln>
            <a:solidFill>
              <a:srgbClr val="000080"/>
            </a:solidFill>
          </a:ln>
        </p:spPr>
      </p:sp>
      <p:sp>
        <p:nvSpPr>
          <p:cNvPr id="243" name="TextShape 16"/>
          <p:cNvSpPr txBox="1"/>
          <p:nvPr/>
        </p:nvSpPr>
        <p:spPr>
          <a:xfrm>
            <a:off x="1523160" y="6253560"/>
            <a:ext cx="401760" cy="51408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b="1" lang="en-US" sz="3000">
                <a:solidFill>
                  <a:srgbClr val="000080"/>
                </a:solidFill>
                <a:latin typeface="Times New Roman"/>
              </a:rPr>
              <a:t>c</a:t>
            </a:r>
            <a:endParaRPr/>
          </a:p>
        </p:txBody>
      </p:sp>
      <p:sp>
        <p:nvSpPr>
          <p:cNvPr id="244" name="Line 17"/>
          <p:cNvSpPr/>
          <p:nvPr/>
        </p:nvSpPr>
        <p:spPr>
          <a:xfrm>
            <a:off x="1590120" y="6325560"/>
            <a:ext cx="262800" cy="0"/>
          </a:xfrm>
          <a:prstGeom prst="line">
            <a:avLst/>
          </a:prstGeom>
          <a:ln w="18360">
            <a:solidFill>
              <a:srgbClr val="000080"/>
            </a:solidFill>
            <a:round/>
          </a:ln>
        </p:spPr>
      </p:sp>
      <p:pic>
        <p:nvPicPr>
          <p:cNvPr descr="" id="245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1087560" y="1005840"/>
            <a:ext cx="2971800" cy="4572000"/>
          </a:xfrm>
          <a:prstGeom prst="rect">
            <a:avLst/>
          </a:prstGeom>
          <a:ln>
            <a:noFill/>
          </a:ln>
        </p:spPr>
      </p:pic>
    </p:spTree>
  </p:cSld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extShape 1"/>
          <p:cNvSpPr txBox="1"/>
          <p:nvPr/>
        </p:nvSpPr>
        <p:spPr>
          <a:xfrm>
            <a:off x="504000" y="121320"/>
            <a:ext cx="9071640" cy="7959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/>
              <a:t>Take home messages</a:t>
            </a:r>
            <a:endParaRPr/>
          </a:p>
        </p:txBody>
      </p:sp>
      <p:sp>
        <p:nvSpPr>
          <p:cNvPr id="84" name="TextShape 2"/>
          <p:cNvSpPr txBox="1"/>
          <p:nvPr/>
        </p:nvSpPr>
        <p:spPr>
          <a:xfrm>
            <a:off x="1547640" y="1553040"/>
            <a:ext cx="4550400" cy="550476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25000"/>
              <a:buFont typeface="StarSymbol"/>
              <a:buChar char=""/>
            </a:pPr>
            <a:r>
              <a:rPr lang="en-US"/>
              <a:t>If we get nuclear matter dense enough, we make a new phase of matter</a:t>
            </a:r>
            <a:endParaRPr/>
          </a:p>
          <a:p>
            <a:pPr>
              <a:buSzPct val="25000"/>
              <a:buFont typeface="StarSymbol"/>
              <a:buChar char=""/>
            </a:pPr>
            <a:r>
              <a:rPr lang="en-US"/>
              <a:t>This quark gluon plasma is similar to what was present in the early universe</a:t>
            </a:r>
            <a:endParaRPr/>
          </a:p>
          <a:p>
            <a:pPr>
              <a:buSzPct val="25000"/>
              <a:buFont typeface="StarSymbol"/>
              <a:buChar char=""/>
            </a:pPr>
            <a:r>
              <a:rPr lang="en-US"/>
              <a:t>We can produce a QGP in high energy heavy ion collisions</a:t>
            </a:r>
            <a:endParaRPr/>
          </a:p>
        </p:txBody>
      </p:sp>
      <p:pic>
        <p:nvPicPr>
          <p:cNvPr descr="" id="85" name=""/>
          <p:cNvPicPr/>
          <p:nvPr/>
        </p:nvPicPr>
        <p:blipFill>
          <a:blip r:embed="rId1"/>
          <a:srcRect b="16365" l="22503" r="22503" t="16365"/>
          <a:stretch>
            <a:fillRect/>
          </a:stretch>
        </p:blipFill>
        <p:spPr>
          <a:xfrm>
            <a:off x="6795360" y="5943600"/>
            <a:ext cx="1829520" cy="1535760"/>
          </a:xfrm>
          <a:prstGeom prst="rect">
            <a:avLst/>
          </a:prstGeom>
          <a:ln>
            <a:noFill/>
          </a:ln>
        </p:spPr>
      </p:pic>
      <p:pic>
        <p:nvPicPr>
          <p:cNvPr descr="" id="86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6923520" y="2286000"/>
            <a:ext cx="1371960" cy="3455280"/>
          </a:xfrm>
          <a:prstGeom prst="rect">
            <a:avLst/>
          </a:prstGeom>
          <a:ln>
            <a:noFill/>
          </a:ln>
        </p:spPr>
      </p:pic>
      <p:pic>
        <p:nvPicPr>
          <p:cNvPr descr="" id="87" name=""/>
          <p:cNvPicPr/>
          <p:nvPr/>
        </p:nvPicPr>
        <p:blipFill>
          <a:blip r:embed="rId3"/>
          <a:stretch>
            <a:fillRect/>
          </a:stretch>
        </p:blipFill>
        <p:spPr>
          <a:xfrm>
            <a:off x="6485400" y="917280"/>
            <a:ext cx="2230920" cy="1691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dur="indefinite" id="1" nodeType="tmRoot" restart="never">
          <p:childTnLst>
            <p:seq>
              <p:cTn id="2" nodeType="mainSeq">
                <p:childTnLst>
                  <p:par>
                    <p:cTn fill="freeze" id="3">
                      <p:stCondLst>
                        <p:cond delay="indefinite"/>
                      </p:stCondLst>
                      <p:childTnLst>
                        <p:par>
                          <p:cTn fill="freeze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end="69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7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freeze" id="9">
                      <p:stCondLst>
                        <p:cond delay="indefinite"/>
                      </p:stCondLst>
                      <p:childTnLst>
                        <p:par>
                          <p:cTn fill="freeze" id="10">
                            <p:stCondLst>
                              <p:cond delay="0"/>
                            </p:stCondLst>
                            <p:childTnLst>
                              <p:par>
                                <p:cTn fill="hold" id="11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end="146" st="6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13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freeze" id="15">
                      <p:stCondLst>
                        <p:cond delay="indefinite"/>
                      </p:stCondLst>
                      <p:childTnLst>
                        <p:par>
                          <p:cTn fill="freeze" id="16">
                            <p:stCondLst>
                              <p:cond delay="0"/>
                            </p:stCondLst>
                            <p:childTnLst>
                              <p:par>
                                <p:cTn fill="hold" id="17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end="203" st="14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19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TextShape 1"/>
          <p:cNvSpPr txBox="1"/>
          <p:nvPr/>
        </p:nvSpPr>
        <p:spPr>
          <a:xfrm>
            <a:off x="548640" y="2933640"/>
            <a:ext cx="9071640" cy="1280160"/>
          </a:xfrm>
          <a:prstGeom prst="rect">
            <a:avLst/>
          </a:prstGeom>
        </p:spPr>
        <p:txBody>
          <a:bodyPr anchor="ctr" bIns="9000" lIns="9000" rIns="9000" tIns="9000" wrap="none"/>
          <a:p>
            <a:pPr algn="ctr"/>
            <a:r>
              <a:rPr lang="en-US"/>
              <a:t>Imaging the Quark Gluon Plasma</a:t>
            </a:r>
            <a:endParaRPr/>
          </a:p>
        </p:txBody>
      </p:sp>
    </p:spTree>
  </p:cSld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TextShape 1"/>
          <p:cNvSpPr txBox="1"/>
          <p:nvPr/>
        </p:nvSpPr>
        <p:spPr>
          <a:xfrm>
            <a:off x="540000" y="93600"/>
            <a:ext cx="9071640" cy="7516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/>
              <a:t>Probing the Quark Gluon Plasma</a:t>
            </a:r>
            <a:endParaRPr/>
          </a:p>
        </p:txBody>
      </p:sp>
      <p:sp>
        <p:nvSpPr>
          <p:cNvPr id="248" name="TextShape 2"/>
          <p:cNvSpPr txBox="1"/>
          <p:nvPr/>
        </p:nvSpPr>
        <p:spPr>
          <a:xfrm>
            <a:off x="1231560" y="5234040"/>
            <a:ext cx="7800120" cy="166356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lang="en-US" sz="3000">
                <a:latin typeface="Times New Roman"/>
              </a:rPr>
              <a:t>Want a probe which traveled through the collision</a:t>
            </a:r>
            <a:endParaRPr/>
          </a:p>
          <a:p>
            <a:r>
              <a:rPr lang="en-US" sz="3000">
                <a:latin typeface="Times New Roman"/>
              </a:rPr>
              <a:t>QGP is very short-lived (~1-10 fm/c) </a:t>
            </a:r>
            <a:r>
              <a:rPr lang="en-US" sz="3000">
                <a:latin typeface="Times New Roman"/>
                <a:ea typeface="Times New Roman"/>
              </a:rPr>
              <a:t>→</a:t>
            </a:r>
            <a:r>
              <a:rPr lang="en-US" sz="3000">
                <a:latin typeface="Times New Roman"/>
              </a:rPr>
              <a:t> </a:t>
            </a:r>
            <a:endParaRPr/>
          </a:p>
          <a:p>
            <a:r>
              <a:rPr lang="en-US" sz="3000">
                <a:latin typeface="Times New Roman"/>
              </a:rPr>
              <a:t>	</a:t>
            </a:r>
            <a:r>
              <a:rPr lang="en-US" sz="3000">
                <a:latin typeface="Times New Roman"/>
              </a:rPr>
              <a:t>cannot use an external probe</a:t>
            </a:r>
            <a:endParaRPr/>
          </a:p>
        </p:txBody>
      </p:sp>
      <p:sp>
        <p:nvSpPr>
          <p:cNvPr id="249" name="Freeform 3"/>
          <p:cNvSpPr/>
          <p:nvPr/>
        </p:nvSpPr>
        <p:spPr>
          <a:xfrm>
            <a:off x="1796400" y="3403440"/>
            <a:ext cx="2815560" cy="311040"/>
          </a:xfrm>
          <a:custGeom>
            <a:avLst/>
            <a:gdLst/>
            <a:ahLst/>
            <a:rect b="b" l="0" r="r" t="0"/>
            <a:pathLst>
              <a:path h="864" w="7821">
                <a:moveTo>
                  <a:pt x="196" y="748"/>
                </a:moveTo>
                <a:cubicBezTo>
                  <a:pt x="196" y="115"/>
                  <a:pt x="0" y="196"/>
                  <a:pt x="196" y="115"/>
                </a:cubicBezTo>
                <a:cubicBezTo>
                  <a:pt x="473" y="0"/>
                  <a:pt x="554" y="863"/>
                  <a:pt x="831" y="748"/>
                </a:cubicBezTo>
                <a:cubicBezTo>
                  <a:pt x="1027" y="667"/>
                  <a:pt x="635" y="196"/>
                  <a:pt x="831" y="115"/>
                </a:cubicBezTo>
                <a:cubicBezTo>
                  <a:pt x="1108" y="0"/>
                  <a:pt x="1230" y="846"/>
                  <a:pt x="1468" y="748"/>
                </a:cubicBezTo>
                <a:cubicBezTo>
                  <a:pt x="1706" y="650"/>
                  <a:pt x="1270" y="196"/>
                  <a:pt x="1468" y="115"/>
                </a:cubicBezTo>
                <a:cubicBezTo>
                  <a:pt x="1745" y="0"/>
                  <a:pt x="1867" y="846"/>
                  <a:pt x="2102" y="748"/>
                </a:cubicBezTo>
                <a:cubicBezTo>
                  <a:pt x="2337" y="650"/>
                  <a:pt x="1907" y="196"/>
                  <a:pt x="2102" y="115"/>
                </a:cubicBezTo>
                <a:cubicBezTo>
                  <a:pt x="2379" y="0"/>
                  <a:pt x="2501" y="846"/>
                  <a:pt x="2737" y="748"/>
                </a:cubicBezTo>
                <a:cubicBezTo>
                  <a:pt x="2973" y="650"/>
                  <a:pt x="2541" y="196"/>
                  <a:pt x="2737" y="115"/>
                </a:cubicBezTo>
                <a:cubicBezTo>
                  <a:pt x="3014" y="0"/>
                  <a:pt x="3136" y="846"/>
                  <a:pt x="3372" y="748"/>
                </a:cubicBezTo>
                <a:cubicBezTo>
                  <a:pt x="3608" y="650"/>
                  <a:pt x="3176" y="196"/>
                  <a:pt x="3372" y="115"/>
                </a:cubicBezTo>
                <a:cubicBezTo>
                  <a:pt x="3649" y="0"/>
                  <a:pt x="3771" y="846"/>
                  <a:pt x="4007" y="748"/>
                </a:cubicBezTo>
                <a:cubicBezTo>
                  <a:pt x="4243" y="650"/>
                  <a:pt x="3811" y="196"/>
                  <a:pt x="4007" y="115"/>
                </a:cubicBezTo>
                <a:cubicBezTo>
                  <a:pt x="4284" y="0"/>
                  <a:pt x="4406" y="846"/>
                  <a:pt x="4644" y="748"/>
                </a:cubicBezTo>
                <a:cubicBezTo>
                  <a:pt x="4882" y="650"/>
                  <a:pt x="4448" y="196"/>
                  <a:pt x="4644" y="115"/>
                </a:cubicBezTo>
                <a:cubicBezTo>
                  <a:pt x="4921" y="0"/>
                  <a:pt x="5043" y="846"/>
                  <a:pt x="5278" y="748"/>
                </a:cubicBezTo>
                <a:cubicBezTo>
                  <a:pt x="5513" y="650"/>
                  <a:pt x="5083" y="196"/>
                  <a:pt x="5278" y="115"/>
                </a:cubicBezTo>
                <a:cubicBezTo>
                  <a:pt x="5555" y="0"/>
                  <a:pt x="5677" y="846"/>
                  <a:pt x="5913" y="748"/>
                </a:cubicBezTo>
                <a:cubicBezTo>
                  <a:pt x="6149" y="650"/>
                  <a:pt x="5717" y="196"/>
                  <a:pt x="5913" y="115"/>
                </a:cubicBezTo>
                <a:cubicBezTo>
                  <a:pt x="6190" y="0"/>
                  <a:pt x="6312" y="846"/>
                  <a:pt x="6548" y="748"/>
                </a:cubicBezTo>
                <a:cubicBezTo>
                  <a:pt x="6784" y="650"/>
                  <a:pt x="6352" y="196"/>
                  <a:pt x="6548" y="115"/>
                </a:cubicBezTo>
                <a:cubicBezTo>
                  <a:pt x="6825" y="0"/>
                  <a:pt x="6947" y="846"/>
                  <a:pt x="7183" y="748"/>
                </a:cubicBezTo>
                <a:cubicBezTo>
                  <a:pt x="7419" y="650"/>
                  <a:pt x="6987" y="196"/>
                  <a:pt x="7183" y="115"/>
                </a:cubicBezTo>
                <a:cubicBezTo>
                  <a:pt x="7460" y="0"/>
                  <a:pt x="7608" y="537"/>
                  <a:pt x="7820" y="748"/>
                </a:cubicBezTo>
              </a:path>
            </a:pathLst>
          </a:custGeom>
          <a:ln>
            <a:solidFill>
              <a:srgbClr val="000000"/>
            </a:solidFill>
          </a:ln>
        </p:spPr>
      </p:sp>
      <p:sp>
        <p:nvSpPr>
          <p:cNvPr id="250" name="Freeform 4"/>
          <p:cNvSpPr/>
          <p:nvPr/>
        </p:nvSpPr>
        <p:spPr>
          <a:xfrm>
            <a:off x="4584240" y="3403440"/>
            <a:ext cx="3710880" cy="311040"/>
          </a:xfrm>
          <a:custGeom>
            <a:avLst/>
            <a:gdLst/>
            <a:ahLst/>
            <a:rect b="b" l="0" r="r" t="0"/>
            <a:pathLst>
              <a:path h="864" w="10308">
                <a:moveTo>
                  <a:pt x="259" y="748"/>
                </a:moveTo>
                <a:cubicBezTo>
                  <a:pt x="259" y="115"/>
                  <a:pt x="0" y="196"/>
                  <a:pt x="259" y="115"/>
                </a:cubicBezTo>
                <a:cubicBezTo>
                  <a:pt x="624" y="0"/>
                  <a:pt x="730" y="863"/>
                  <a:pt x="1096" y="748"/>
                </a:cubicBezTo>
                <a:cubicBezTo>
                  <a:pt x="1356" y="667"/>
                  <a:pt x="837" y="196"/>
                  <a:pt x="1096" y="115"/>
                </a:cubicBezTo>
                <a:cubicBezTo>
                  <a:pt x="1463" y="0"/>
                  <a:pt x="1624" y="846"/>
                  <a:pt x="1935" y="748"/>
                </a:cubicBezTo>
                <a:cubicBezTo>
                  <a:pt x="2246" y="650"/>
                  <a:pt x="1676" y="196"/>
                  <a:pt x="1935" y="115"/>
                </a:cubicBezTo>
                <a:cubicBezTo>
                  <a:pt x="2299" y="0"/>
                  <a:pt x="2460" y="846"/>
                  <a:pt x="2771" y="748"/>
                </a:cubicBezTo>
                <a:cubicBezTo>
                  <a:pt x="3082" y="650"/>
                  <a:pt x="2512" y="196"/>
                  <a:pt x="2771" y="115"/>
                </a:cubicBezTo>
                <a:cubicBezTo>
                  <a:pt x="3136" y="0"/>
                  <a:pt x="3297" y="846"/>
                  <a:pt x="3608" y="748"/>
                </a:cubicBezTo>
                <a:cubicBezTo>
                  <a:pt x="3919" y="650"/>
                  <a:pt x="3350" y="196"/>
                  <a:pt x="3608" y="115"/>
                </a:cubicBezTo>
                <a:cubicBezTo>
                  <a:pt x="3973" y="0"/>
                  <a:pt x="4134" y="846"/>
                  <a:pt x="4445" y="748"/>
                </a:cubicBezTo>
                <a:cubicBezTo>
                  <a:pt x="4756" y="650"/>
                  <a:pt x="4187" y="196"/>
                  <a:pt x="4445" y="115"/>
                </a:cubicBezTo>
                <a:cubicBezTo>
                  <a:pt x="4812" y="0"/>
                  <a:pt x="4973" y="846"/>
                  <a:pt x="5283" y="748"/>
                </a:cubicBezTo>
                <a:cubicBezTo>
                  <a:pt x="5593" y="650"/>
                  <a:pt x="5026" y="196"/>
                  <a:pt x="5283" y="115"/>
                </a:cubicBezTo>
                <a:cubicBezTo>
                  <a:pt x="5648" y="0"/>
                  <a:pt x="5809" y="846"/>
                  <a:pt x="6120" y="748"/>
                </a:cubicBezTo>
                <a:cubicBezTo>
                  <a:pt x="6431" y="650"/>
                  <a:pt x="5862" y="196"/>
                  <a:pt x="6120" y="115"/>
                </a:cubicBezTo>
                <a:cubicBezTo>
                  <a:pt x="6485" y="0"/>
                  <a:pt x="6646" y="846"/>
                  <a:pt x="6957" y="748"/>
                </a:cubicBezTo>
                <a:cubicBezTo>
                  <a:pt x="7268" y="650"/>
                  <a:pt x="6699" y="196"/>
                  <a:pt x="6957" y="115"/>
                </a:cubicBezTo>
                <a:cubicBezTo>
                  <a:pt x="7323" y="0"/>
                  <a:pt x="7483" y="846"/>
                  <a:pt x="7797" y="748"/>
                </a:cubicBezTo>
                <a:cubicBezTo>
                  <a:pt x="8111" y="650"/>
                  <a:pt x="7536" y="196"/>
                  <a:pt x="7797" y="115"/>
                </a:cubicBezTo>
                <a:cubicBezTo>
                  <a:pt x="8162" y="0"/>
                  <a:pt x="8322" y="846"/>
                  <a:pt x="8633" y="748"/>
                </a:cubicBezTo>
                <a:cubicBezTo>
                  <a:pt x="8944" y="650"/>
                  <a:pt x="8374" y="196"/>
                  <a:pt x="8633" y="115"/>
                </a:cubicBezTo>
                <a:cubicBezTo>
                  <a:pt x="8998" y="0"/>
                  <a:pt x="9159" y="846"/>
                  <a:pt x="9470" y="748"/>
                </a:cubicBezTo>
                <a:cubicBezTo>
                  <a:pt x="9781" y="650"/>
                  <a:pt x="9211" y="196"/>
                  <a:pt x="9470" y="115"/>
                </a:cubicBezTo>
                <a:cubicBezTo>
                  <a:pt x="9835" y="0"/>
                  <a:pt x="10027" y="537"/>
                  <a:pt x="10307" y="748"/>
                </a:cubicBezTo>
              </a:path>
            </a:pathLst>
          </a:custGeom>
          <a:ln>
            <a:solidFill>
              <a:srgbClr val="000000"/>
            </a:solidFill>
          </a:ln>
        </p:spPr>
      </p:sp>
      <p:sp>
        <p:nvSpPr>
          <p:cNvPr id="251" name="CustomShape 5"/>
          <p:cNvSpPr/>
          <p:nvPr/>
        </p:nvSpPr>
        <p:spPr>
          <a:xfrm>
            <a:off x="3949920" y="2873520"/>
            <a:ext cx="686160" cy="1370880"/>
          </a:xfrm>
          <a:prstGeom prst="rect">
            <a:avLst/>
          </a:prstGeom>
          <a:solidFill>
            <a:srgbClr val="c0c0c0"/>
          </a:solidFill>
          <a:ln>
            <a:solidFill>
              <a:srgbClr val="808080"/>
            </a:solidFill>
          </a:ln>
        </p:spPr>
      </p:sp>
      <p:sp>
        <p:nvSpPr>
          <p:cNvPr id="252" name="TextShape 6"/>
          <p:cNvSpPr txBox="1"/>
          <p:nvPr/>
        </p:nvSpPr>
        <p:spPr>
          <a:xfrm>
            <a:off x="1206000" y="2873520"/>
            <a:ext cx="1371960" cy="51408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lang="en-US" sz="3000">
                <a:latin typeface="Times New Roman"/>
              </a:rPr>
              <a:t>Probe</a:t>
            </a:r>
            <a:endParaRPr/>
          </a:p>
        </p:txBody>
      </p:sp>
      <p:sp>
        <p:nvSpPr>
          <p:cNvPr id="253" name="TextShape 7"/>
          <p:cNvSpPr txBox="1"/>
          <p:nvPr/>
        </p:nvSpPr>
        <p:spPr>
          <a:xfrm>
            <a:off x="3336120" y="2333520"/>
            <a:ext cx="1870920" cy="514080"/>
          </a:xfrm>
          <a:prstGeom prst="rect">
            <a:avLst/>
          </a:prstGeom>
        </p:spPr>
        <p:txBody>
          <a:bodyPr bIns="45000" lIns="90000" rIns="90000" tIns="45000" wrap="none"/>
          <a:p>
            <a:pPr algn="ctr"/>
            <a:r>
              <a:rPr lang="en-US" sz="3000">
                <a:latin typeface="Times New Roman"/>
              </a:rPr>
              <a:t>Medium</a:t>
            </a:r>
            <a:endParaRPr/>
          </a:p>
        </p:txBody>
      </p:sp>
      <p:sp>
        <p:nvSpPr>
          <p:cNvPr id="254" name="TextShape 8"/>
          <p:cNvSpPr txBox="1"/>
          <p:nvPr/>
        </p:nvSpPr>
        <p:spPr>
          <a:xfrm>
            <a:off x="7274520" y="2893680"/>
            <a:ext cx="1701720" cy="51408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lang="en-US" sz="3000">
                <a:latin typeface="Times New Roman"/>
              </a:rPr>
              <a:t>Detector</a:t>
            </a:r>
            <a:endParaRPr/>
          </a:p>
        </p:txBody>
      </p:sp>
    </p:spTree>
  </p:cSld>
  <p:timing>
    <p:tnLst>
      <p:par>
        <p:cTn dur="indefinite" id="131" nodeType="tmRoot" restart="never">
          <p:childTnLst>
            <p:seq>
              <p:cTn id="132" nodeType="mainSeq">
                <p:childTnLst>
                  <p:par>
                    <p:cTn fill="freeze" id="133">
                      <p:stCondLst>
                        <p:cond delay="indefinite"/>
                      </p:stCondLst>
                      <p:childTnLst>
                        <p:par>
                          <p:cTn fill="freeze" id="134">
                            <p:stCondLst>
                              <p:cond delay="0"/>
                            </p:stCondLst>
                            <p:childTnLst>
                              <p:par>
                                <p:cTn fill="hold" id="135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3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>
                                            <p:txEl>
                                              <p:pRg end="90" st="5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137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3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>
                                            <p:txEl>
                                              <p:pRg end="120" st="9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TextShape 1"/>
          <p:cNvSpPr txBox="1"/>
          <p:nvPr/>
        </p:nvSpPr>
        <p:spPr>
          <a:xfrm>
            <a:off x="540000" y="93600"/>
            <a:ext cx="9071640" cy="7516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/>
              <a:t>Probes of the Quark Gluon Plasma</a:t>
            </a:r>
            <a:endParaRPr/>
          </a:p>
        </p:txBody>
      </p:sp>
      <p:sp>
        <p:nvSpPr>
          <p:cNvPr id="256" name="TextShape 2"/>
          <p:cNvSpPr txBox="1"/>
          <p:nvPr/>
        </p:nvSpPr>
        <p:spPr>
          <a:xfrm>
            <a:off x="319680" y="5303160"/>
            <a:ext cx="9601200" cy="136152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lang="en-US" sz="3000">
                <a:latin typeface="Times New Roman"/>
              </a:rPr>
              <a:t>Want a probe which traveled through the medium</a:t>
            </a:r>
            <a:endParaRPr/>
          </a:p>
          <a:p>
            <a:r>
              <a:rPr lang="en-US" sz="3000">
                <a:latin typeface="Times New Roman"/>
              </a:rPr>
              <a:t>QGP is short lived </a:t>
            </a:r>
            <a:r>
              <a:rPr lang="en-US" sz="3000">
                <a:latin typeface="Times New Roman"/>
                <a:ea typeface="Times New Roman"/>
              </a:rPr>
              <a:t>→</a:t>
            </a:r>
            <a:r>
              <a:rPr lang="en-US" sz="3000">
                <a:latin typeface="Times New Roman"/>
              </a:rPr>
              <a:t> need a probe created in the collision</a:t>
            </a:r>
            <a:r>
              <a:rPr lang="en-US" sz="3000">
                <a:latin typeface="Times New Roman"/>
              </a:rPr>
              <a:t>
</a:t>
            </a:r>
            <a:endParaRPr/>
          </a:p>
        </p:txBody>
      </p:sp>
      <p:pic>
        <p:nvPicPr>
          <p:cNvPr descr="" id="257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4175640" y="2904120"/>
            <a:ext cx="914760" cy="1371240"/>
          </a:xfrm>
          <a:prstGeom prst="rect">
            <a:avLst/>
          </a:prstGeom>
          <a:ln>
            <a:noFill/>
          </a:ln>
        </p:spPr>
      </p:pic>
      <p:pic>
        <p:nvPicPr>
          <p:cNvPr descr="" id="258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3135600" y="2735280"/>
            <a:ext cx="640080" cy="1645560"/>
          </a:xfrm>
          <a:prstGeom prst="rect">
            <a:avLst/>
          </a:prstGeom>
          <a:ln>
            <a:noFill/>
          </a:ln>
        </p:spPr>
      </p:pic>
      <p:sp>
        <p:nvSpPr>
          <p:cNvPr id="259" name="CustomShape 3"/>
          <p:cNvSpPr/>
          <p:nvPr/>
        </p:nvSpPr>
        <p:spPr>
          <a:xfrm>
            <a:off x="3490200" y="3081960"/>
            <a:ext cx="91440" cy="20988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</p:sp>
      <p:pic>
        <p:nvPicPr>
          <p:cNvPr descr="" id="260" name=""/>
          <p:cNvPicPr/>
          <p:nvPr/>
        </p:nvPicPr>
        <p:blipFill>
          <a:blip r:embed="rId3"/>
          <a:stretch>
            <a:fillRect/>
          </a:stretch>
        </p:blipFill>
        <p:spPr>
          <a:xfrm>
            <a:off x="5440320" y="3023280"/>
            <a:ext cx="640080" cy="1645200"/>
          </a:xfrm>
          <a:prstGeom prst="rect">
            <a:avLst/>
          </a:prstGeom>
          <a:ln>
            <a:noFill/>
          </a:ln>
        </p:spPr>
      </p:pic>
      <p:sp>
        <p:nvSpPr>
          <p:cNvPr id="261" name="CustomShape 4"/>
          <p:cNvSpPr/>
          <p:nvPr/>
        </p:nvSpPr>
        <p:spPr>
          <a:xfrm>
            <a:off x="5698800" y="3236400"/>
            <a:ext cx="91440" cy="20988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</p:sp>
      <p:sp>
        <p:nvSpPr>
          <p:cNvPr id="262" name="CustomShape 5"/>
          <p:cNvSpPr/>
          <p:nvPr/>
        </p:nvSpPr>
        <p:spPr>
          <a:xfrm>
            <a:off x="2178000" y="3342600"/>
            <a:ext cx="838440" cy="380880"/>
          </a:xfrm>
          <a:prstGeom prst="stripedRightArrow">
            <a:avLst>
              <a:gd fmla="val 16200" name="adj1"/>
              <a:gd fmla="val 5400" name="adj2"/>
            </a:avLst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</p:sp>
      <p:sp>
        <p:nvSpPr>
          <p:cNvPr id="263" name="CustomShape 6"/>
          <p:cNvSpPr/>
          <p:nvPr/>
        </p:nvSpPr>
        <p:spPr>
          <a:xfrm flipH="1">
            <a:off x="6085800" y="3661560"/>
            <a:ext cx="838440" cy="381240"/>
          </a:xfrm>
          <a:prstGeom prst="stripedRightArrow">
            <a:avLst>
              <a:gd fmla="val 16200" name="adj1"/>
              <a:gd fmla="val 5400" name="adj2"/>
            </a:avLst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</p:sp>
      <p:sp>
        <p:nvSpPr>
          <p:cNvPr id="264" name="CustomShape 7"/>
          <p:cNvSpPr/>
          <p:nvPr/>
        </p:nvSpPr>
        <p:spPr>
          <a:xfrm>
            <a:off x="5326560" y="1363680"/>
            <a:ext cx="2102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</p:sp>
      <p:sp>
        <p:nvSpPr>
          <p:cNvPr id="265" name="CustomShape 8"/>
          <p:cNvSpPr/>
          <p:nvPr/>
        </p:nvSpPr>
        <p:spPr>
          <a:xfrm>
            <a:off x="3910320" y="4960800"/>
            <a:ext cx="2102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</p:sp>
      <p:sp>
        <p:nvSpPr>
          <p:cNvPr id="266" name="CustomShape 9"/>
          <p:cNvSpPr/>
          <p:nvPr/>
        </p:nvSpPr>
        <p:spPr>
          <a:xfrm>
            <a:off x="2973240" y="2447640"/>
            <a:ext cx="1001160" cy="520560"/>
          </a:xfrm>
          <a:prstGeom prst="rect">
            <a:avLst/>
          </a:prstGeom>
          <a:noFill/>
          <a:ln>
            <a:noFill/>
          </a:ln>
        </p:spPr>
        <p:txBody>
          <a:bodyPr bIns="46800" lIns="90000" rIns="90000" tIns="46800" wrap="none"/>
          <a:p>
            <a:pPr>
              <a:lnSpc>
                <a:spcPct val="100000"/>
              </a:lnSpc>
            </a:pPr>
            <a:r>
              <a:rPr b="1" i="1" lang="en-US" sz="2000">
                <a:solidFill>
                  <a:srgbClr val="008000"/>
                </a:solidFill>
                <a:latin typeface="Times New Roman"/>
              </a:rPr>
              <a:t>nucleus</a:t>
            </a:r>
            <a:endParaRPr/>
          </a:p>
        </p:txBody>
      </p:sp>
      <p:sp>
        <p:nvSpPr>
          <p:cNvPr id="267" name="CustomShape 10"/>
          <p:cNvSpPr/>
          <p:nvPr/>
        </p:nvSpPr>
        <p:spPr>
          <a:xfrm>
            <a:off x="5241960" y="4570920"/>
            <a:ext cx="1001160" cy="520560"/>
          </a:xfrm>
          <a:prstGeom prst="rect">
            <a:avLst/>
          </a:prstGeom>
          <a:noFill/>
          <a:ln>
            <a:noFill/>
          </a:ln>
        </p:spPr>
        <p:txBody>
          <a:bodyPr bIns="46800" lIns="90000" rIns="90000" tIns="46800" wrap="none"/>
          <a:p>
            <a:pPr>
              <a:lnSpc>
                <a:spcPct val="100000"/>
              </a:lnSpc>
            </a:pPr>
            <a:r>
              <a:rPr b="1" i="1" lang="en-US" sz="2000">
                <a:solidFill>
                  <a:srgbClr val="008000"/>
                </a:solidFill>
                <a:latin typeface="Times New Roman"/>
              </a:rPr>
              <a:t>nucleus</a:t>
            </a:r>
            <a:endParaRPr/>
          </a:p>
        </p:txBody>
      </p:sp>
      <p:sp>
        <p:nvSpPr>
          <p:cNvPr id="268" name="Line 11"/>
          <p:cNvSpPr/>
          <p:nvPr/>
        </p:nvSpPr>
        <p:spPr>
          <a:xfrm>
            <a:off x="3647160" y="3204720"/>
            <a:ext cx="91476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</p:sp>
      <p:sp>
        <p:nvSpPr>
          <p:cNvPr id="269" name="Line 12"/>
          <p:cNvSpPr/>
          <p:nvPr/>
        </p:nvSpPr>
        <p:spPr>
          <a:xfrm flipV="1">
            <a:off x="4604400" y="1604520"/>
            <a:ext cx="762480" cy="1599840"/>
          </a:xfrm>
          <a:prstGeom prst="line">
            <a:avLst/>
          </a:prstGeom>
          <a:ln w="38160">
            <a:solidFill>
              <a:srgbClr val="000000"/>
            </a:solidFill>
            <a:miter/>
            <a:tailEnd len="med" type="triangle" w="med"/>
          </a:ln>
        </p:spPr>
      </p:sp>
      <p:sp>
        <p:nvSpPr>
          <p:cNvPr id="270" name="Line 13"/>
          <p:cNvSpPr/>
          <p:nvPr/>
        </p:nvSpPr>
        <p:spPr>
          <a:xfrm flipH="1">
            <a:off x="4832640" y="3356640"/>
            <a:ext cx="82332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</p:sp>
      <p:sp>
        <p:nvSpPr>
          <p:cNvPr id="271" name="Line 14"/>
          <p:cNvSpPr/>
          <p:nvPr/>
        </p:nvSpPr>
        <p:spPr>
          <a:xfrm flipH="1">
            <a:off x="4070520" y="3357000"/>
            <a:ext cx="762480" cy="1599840"/>
          </a:xfrm>
          <a:prstGeom prst="line">
            <a:avLst/>
          </a:prstGeom>
          <a:ln w="38160">
            <a:solidFill>
              <a:srgbClr val="000000"/>
            </a:solidFill>
            <a:miter/>
            <a:tailEnd len="med" type="triangle" w="med"/>
          </a:ln>
        </p:spPr>
      </p:sp>
      <p:sp>
        <p:nvSpPr>
          <p:cNvPr id="272" name="CustomShape 15"/>
          <p:cNvSpPr/>
          <p:nvPr/>
        </p:nvSpPr>
        <p:spPr>
          <a:xfrm>
            <a:off x="4375800" y="2976120"/>
            <a:ext cx="686160" cy="533160"/>
          </a:xfrm>
          <a:prstGeom prst="irregularSeal2">
            <a:avLst/>
          </a:prstGeom>
          <a:solidFill>
            <a:srgbClr val="f5fd55"/>
          </a:solidFill>
          <a:ln w="9360">
            <a:solidFill>
              <a:srgbClr val="000000"/>
            </a:solidFill>
            <a:miter/>
          </a:ln>
        </p:spPr>
      </p:sp>
    </p:spTree>
  </p:cSld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TextShape 1"/>
          <p:cNvSpPr txBox="1"/>
          <p:nvPr/>
        </p:nvSpPr>
        <p:spPr>
          <a:xfrm>
            <a:off x="540000" y="48600"/>
            <a:ext cx="9071640" cy="8416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/>
              <a:t>Probes of the Quark Gluon Plasma</a:t>
            </a:r>
            <a:endParaRPr/>
          </a:p>
        </p:txBody>
      </p:sp>
      <p:sp>
        <p:nvSpPr>
          <p:cNvPr id="274" name="TextShape 2"/>
          <p:cNvSpPr txBox="1"/>
          <p:nvPr/>
        </p:nvSpPr>
        <p:spPr>
          <a:xfrm>
            <a:off x="319680" y="5303160"/>
            <a:ext cx="9601200" cy="136152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lang="en-US" sz="3000">
                <a:latin typeface="Times New Roman"/>
              </a:rPr>
              <a:t>Want a probe which traveled through the medium</a:t>
            </a:r>
            <a:endParaRPr/>
          </a:p>
          <a:p>
            <a:r>
              <a:rPr lang="en-US" sz="3000">
                <a:latin typeface="Times New Roman"/>
              </a:rPr>
              <a:t>QGP is short lived </a:t>
            </a:r>
            <a:r>
              <a:rPr lang="en-US" sz="3000">
                <a:latin typeface="Times New Roman"/>
                <a:ea typeface="Times New Roman"/>
              </a:rPr>
              <a:t>→</a:t>
            </a:r>
            <a:r>
              <a:rPr lang="en-US" sz="3000">
                <a:latin typeface="Times New Roman"/>
              </a:rPr>
              <a:t> need a probe created in the collision</a:t>
            </a:r>
            <a:r>
              <a:rPr lang="en-US" sz="3000">
                <a:latin typeface="Times New Roman"/>
              </a:rPr>
              <a:t>
</a:t>
            </a:r>
            <a:r>
              <a:rPr lang="en-US" sz="3000">
                <a:latin typeface="Times New Roman"/>
              </a:rPr>
              <a:t>We expect the medium to be dense </a:t>
            </a:r>
            <a:r>
              <a:rPr lang="en-US" sz="3000">
                <a:latin typeface="Times New Roman"/>
                <a:ea typeface="Times New Roman"/>
              </a:rPr>
              <a:t>→</a:t>
            </a:r>
            <a:r>
              <a:rPr lang="en-US" sz="3000">
                <a:latin typeface="Times New Roman"/>
              </a:rPr>
              <a:t> absorb/modify probe</a:t>
            </a:r>
            <a:endParaRPr/>
          </a:p>
        </p:txBody>
      </p:sp>
      <p:pic>
        <p:nvPicPr>
          <p:cNvPr descr="" id="275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4203720" y="2903760"/>
            <a:ext cx="914760" cy="1371240"/>
          </a:xfrm>
          <a:prstGeom prst="rect">
            <a:avLst/>
          </a:prstGeom>
          <a:ln>
            <a:noFill/>
          </a:ln>
        </p:spPr>
      </p:pic>
      <p:pic>
        <p:nvPicPr>
          <p:cNvPr descr="" id="276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3163680" y="2734920"/>
            <a:ext cx="640080" cy="1645560"/>
          </a:xfrm>
          <a:prstGeom prst="rect">
            <a:avLst/>
          </a:prstGeom>
          <a:ln>
            <a:noFill/>
          </a:ln>
        </p:spPr>
      </p:pic>
      <p:sp>
        <p:nvSpPr>
          <p:cNvPr id="277" name="CustomShape 3"/>
          <p:cNvSpPr/>
          <p:nvPr/>
        </p:nvSpPr>
        <p:spPr>
          <a:xfrm>
            <a:off x="3518280" y="3081600"/>
            <a:ext cx="91440" cy="20988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</p:sp>
      <p:pic>
        <p:nvPicPr>
          <p:cNvPr descr="" id="278" name=""/>
          <p:cNvPicPr/>
          <p:nvPr/>
        </p:nvPicPr>
        <p:blipFill>
          <a:blip r:embed="rId3"/>
          <a:stretch>
            <a:fillRect/>
          </a:stretch>
        </p:blipFill>
        <p:spPr>
          <a:xfrm>
            <a:off x="5468400" y="3022920"/>
            <a:ext cx="640080" cy="1645200"/>
          </a:xfrm>
          <a:prstGeom prst="rect">
            <a:avLst/>
          </a:prstGeom>
          <a:ln>
            <a:noFill/>
          </a:ln>
        </p:spPr>
      </p:pic>
      <p:sp>
        <p:nvSpPr>
          <p:cNvPr id="279" name="CustomShape 4"/>
          <p:cNvSpPr/>
          <p:nvPr/>
        </p:nvSpPr>
        <p:spPr>
          <a:xfrm>
            <a:off x="5726880" y="3236040"/>
            <a:ext cx="91440" cy="20988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</p:sp>
      <p:sp>
        <p:nvSpPr>
          <p:cNvPr id="280" name="CustomShape 5"/>
          <p:cNvSpPr/>
          <p:nvPr/>
        </p:nvSpPr>
        <p:spPr>
          <a:xfrm>
            <a:off x="2206080" y="3342240"/>
            <a:ext cx="838440" cy="380880"/>
          </a:xfrm>
          <a:prstGeom prst="stripedRightArrow">
            <a:avLst>
              <a:gd fmla="val 16200" name="adj1"/>
              <a:gd fmla="val 5400" name="adj2"/>
            </a:avLst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</p:sp>
      <p:sp>
        <p:nvSpPr>
          <p:cNvPr id="281" name="CustomShape 6"/>
          <p:cNvSpPr/>
          <p:nvPr/>
        </p:nvSpPr>
        <p:spPr>
          <a:xfrm flipH="1">
            <a:off x="6113880" y="3661200"/>
            <a:ext cx="838440" cy="381240"/>
          </a:xfrm>
          <a:prstGeom prst="stripedRightArrow">
            <a:avLst>
              <a:gd fmla="val 16200" name="adj1"/>
              <a:gd fmla="val 5400" name="adj2"/>
            </a:avLst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</p:sp>
      <p:sp>
        <p:nvSpPr>
          <p:cNvPr id="282" name="CustomShape 7"/>
          <p:cNvSpPr/>
          <p:nvPr/>
        </p:nvSpPr>
        <p:spPr>
          <a:xfrm>
            <a:off x="5354640" y="1363320"/>
            <a:ext cx="2102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</p:sp>
      <p:sp>
        <p:nvSpPr>
          <p:cNvPr id="283" name="CustomShape 8"/>
          <p:cNvSpPr/>
          <p:nvPr/>
        </p:nvSpPr>
        <p:spPr>
          <a:xfrm>
            <a:off x="4558680" y="4016160"/>
            <a:ext cx="2102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</p:sp>
      <p:sp>
        <p:nvSpPr>
          <p:cNvPr id="284" name="CustomShape 9"/>
          <p:cNvSpPr/>
          <p:nvPr/>
        </p:nvSpPr>
        <p:spPr>
          <a:xfrm>
            <a:off x="3001320" y="2447280"/>
            <a:ext cx="1001160" cy="520560"/>
          </a:xfrm>
          <a:prstGeom prst="rect">
            <a:avLst/>
          </a:prstGeom>
          <a:noFill/>
          <a:ln>
            <a:noFill/>
          </a:ln>
        </p:spPr>
        <p:txBody>
          <a:bodyPr bIns="46800" lIns="90000" rIns="90000" tIns="46800" wrap="none"/>
          <a:p>
            <a:pPr>
              <a:lnSpc>
                <a:spcPct val="100000"/>
              </a:lnSpc>
            </a:pPr>
            <a:r>
              <a:rPr b="1" i="1" lang="en-US" sz="2000">
                <a:solidFill>
                  <a:srgbClr val="008000"/>
                </a:solidFill>
                <a:latin typeface="Times New Roman"/>
              </a:rPr>
              <a:t>nucleus</a:t>
            </a:r>
            <a:endParaRPr/>
          </a:p>
        </p:txBody>
      </p:sp>
      <p:sp>
        <p:nvSpPr>
          <p:cNvPr id="285" name="CustomShape 10"/>
          <p:cNvSpPr/>
          <p:nvPr/>
        </p:nvSpPr>
        <p:spPr>
          <a:xfrm>
            <a:off x="5270040" y="4570560"/>
            <a:ext cx="1001160" cy="520560"/>
          </a:xfrm>
          <a:prstGeom prst="rect">
            <a:avLst/>
          </a:prstGeom>
          <a:noFill/>
          <a:ln>
            <a:noFill/>
          </a:ln>
        </p:spPr>
        <p:txBody>
          <a:bodyPr bIns="46800" lIns="90000" rIns="90000" tIns="46800" wrap="none"/>
          <a:p>
            <a:pPr>
              <a:lnSpc>
                <a:spcPct val="100000"/>
              </a:lnSpc>
            </a:pPr>
            <a:r>
              <a:rPr b="1" i="1" lang="en-US" sz="2000">
                <a:solidFill>
                  <a:srgbClr val="008000"/>
                </a:solidFill>
                <a:latin typeface="Times New Roman"/>
              </a:rPr>
              <a:t>nucleus</a:t>
            </a:r>
            <a:endParaRPr/>
          </a:p>
        </p:txBody>
      </p:sp>
      <p:sp>
        <p:nvSpPr>
          <p:cNvPr id="286" name="Line 11"/>
          <p:cNvSpPr/>
          <p:nvPr/>
        </p:nvSpPr>
        <p:spPr>
          <a:xfrm>
            <a:off x="3675240" y="3204360"/>
            <a:ext cx="91476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</p:sp>
      <p:sp>
        <p:nvSpPr>
          <p:cNvPr id="287" name="Line 12"/>
          <p:cNvSpPr/>
          <p:nvPr/>
        </p:nvSpPr>
        <p:spPr>
          <a:xfrm flipV="1">
            <a:off x="4632480" y="1604160"/>
            <a:ext cx="762480" cy="1599840"/>
          </a:xfrm>
          <a:prstGeom prst="line">
            <a:avLst/>
          </a:prstGeom>
          <a:ln w="38160">
            <a:solidFill>
              <a:srgbClr val="000000"/>
            </a:solidFill>
            <a:miter/>
            <a:tailEnd len="med" type="triangle" w="med"/>
          </a:ln>
        </p:spPr>
      </p:sp>
      <p:sp>
        <p:nvSpPr>
          <p:cNvPr id="288" name="Line 13"/>
          <p:cNvSpPr/>
          <p:nvPr/>
        </p:nvSpPr>
        <p:spPr>
          <a:xfrm flipH="1">
            <a:off x="4860720" y="3356280"/>
            <a:ext cx="82332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</p:sp>
      <p:sp>
        <p:nvSpPr>
          <p:cNvPr id="289" name="Freeform 14"/>
          <p:cNvSpPr/>
          <p:nvPr/>
        </p:nvSpPr>
        <p:spPr>
          <a:xfrm>
            <a:off x="4407480" y="3354120"/>
            <a:ext cx="585360" cy="733680"/>
          </a:xfrm>
          <a:custGeom>
            <a:avLst/>
            <a:gdLst/>
            <a:ahLst/>
            <a:rect b="b" l="0" r="r" t="0"/>
            <a:pathLst>
              <a:path h="2038" w="1626">
                <a:moveTo>
                  <a:pt x="1280" y="8"/>
                </a:moveTo>
                <a:cubicBezTo>
                  <a:pt x="727" y="0"/>
                  <a:pt x="1329" y="530"/>
                  <a:pt x="998" y="650"/>
                </a:cubicBezTo>
                <a:cubicBezTo>
                  <a:pt x="176" y="948"/>
                  <a:pt x="1625" y="1033"/>
                  <a:pt x="766" y="1266"/>
                </a:cubicBezTo>
                <a:cubicBezTo>
                  <a:pt x="0" y="1476"/>
                  <a:pt x="1017" y="1362"/>
                  <a:pt x="1023" y="1626"/>
                </a:cubicBezTo>
                <a:lnTo>
                  <a:pt x="741" y="1780"/>
                </a:lnTo>
                <a:lnTo>
                  <a:pt x="844" y="2037"/>
                </a:lnTo>
                <a:lnTo>
                  <a:pt x="844" y="2012"/>
                </a:lnTo>
              </a:path>
            </a:pathLst>
          </a:custGeom>
          <a:ln w="36720">
            <a:solidFill>
              <a:srgbClr val="000000"/>
            </a:solidFill>
            <a:round/>
          </a:ln>
        </p:spPr>
      </p:sp>
      <p:sp>
        <p:nvSpPr>
          <p:cNvPr id="290" name="CustomShape 15"/>
          <p:cNvSpPr/>
          <p:nvPr/>
        </p:nvSpPr>
        <p:spPr>
          <a:xfrm>
            <a:off x="4403880" y="2975760"/>
            <a:ext cx="686160" cy="533160"/>
          </a:xfrm>
          <a:prstGeom prst="irregularSeal2">
            <a:avLst/>
          </a:prstGeom>
          <a:solidFill>
            <a:srgbClr val="f5fd55"/>
          </a:solidFill>
          <a:ln w="9360">
            <a:solidFill>
              <a:srgbClr val="000000"/>
            </a:solidFill>
            <a:miter/>
          </a:ln>
        </p:spPr>
      </p:sp>
    </p:spTree>
  </p:cSld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291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5797080" y="1826280"/>
            <a:ext cx="3695760" cy="3695760"/>
          </a:xfrm>
          <a:prstGeom prst="rect">
            <a:avLst/>
          </a:prstGeom>
          <a:ln>
            <a:noFill/>
          </a:ln>
        </p:spPr>
      </p:pic>
      <p:sp>
        <p:nvSpPr>
          <p:cNvPr id="292" name="CustomShape 1"/>
          <p:cNvSpPr/>
          <p:nvPr/>
        </p:nvSpPr>
        <p:spPr>
          <a:xfrm>
            <a:off x="7004880" y="1275840"/>
            <a:ext cx="1918800" cy="551160"/>
          </a:xfrm>
          <a:prstGeom prst="rect">
            <a:avLst/>
          </a:prstGeom>
          <a:noFill/>
          <a:ln>
            <a:noFill/>
          </a:ln>
        </p:spPr>
        <p:txBody>
          <a:bodyPr bIns="46800" lIns="90000" rIns="90000" tIns="46800"/>
          <a:p>
            <a:pPr>
              <a:lnSpc>
                <a:spcPct val="100000"/>
              </a:lnSpc>
            </a:pPr>
            <a:r>
              <a:rPr b="1" lang="en-US" sz="2650">
                <a:solidFill>
                  <a:srgbClr val="000000"/>
                </a:solidFill>
                <a:latin typeface="Times New Roman"/>
              </a:rPr>
              <a:t>p+p </a:t>
            </a:r>
            <a:r>
              <a:rPr b="1" lang="en-US" sz="2650">
                <a:solidFill>
                  <a:srgbClr val="000000"/>
                </a:solidFill>
                <a:latin typeface="Symbol"/>
              </a:rPr>
              <a:t></a:t>
            </a:r>
            <a:r>
              <a:rPr b="1" lang="en-US" sz="2650">
                <a:solidFill>
                  <a:srgbClr val="000000"/>
                </a:solidFill>
                <a:latin typeface="Times New Roman"/>
              </a:rPr>
              <a:t> dijet</a:t>
            </a:r>
            <a:endParaRPr/>
          </a:p>
        </p:txBody>
      </p:sp>
      <p:cxnSp>
        <p:nvCxnSpPr>
          <p:cNvPr id="293" name="Line 2"/>
          <p:cNvCxnSpPr/>
          <p:nvPr/>
        </p:nvCxnSpPr>
        <p:spPr>
          <a:xfrm flipV="1">
            <a:off x="3199320" y="2303640"/>
            <a:ext cx="741600" cy="894600"/>
          </a:xfrm>
          <a:prstGeom prst="straightConnector1">
            <a:avLst/>
          </a:prstGeom>
          <a:ln w="12600">
            <a:solidFill>
              <a:srgbClr val="4d7bcf"/>
            </a:solidFill>
            <a:miter/>
            <a:tailEnd len="med" type="triangle" w="med"/>
          </a:ln>
        </p:spPr>
      </p:cxnSp>
      <p:cxnSp>
        <p:nvCxnSpPr>
          <p:cNvPr id="294" name="Line 3"/>
          <p:cNvCxnSpPr/>
          <p:nvPr/>
        </p:nvCxnSpPr>
        <p:spPr>
          <a:xfrm flipH="1">
            <a:off x="2171520" y="3523680"/>
            <a:ext cx="744840" cy="915120"/>
          </a:xfrm>
          <a:prstGeom prst="straightConnector1">
            <a:avLst/>
          </a:prstGeom>
          <a:ln w="12600">
            <a:solidFill>
              <a:srgbClr val="4d7bcf"/>
            </a:solidFill>
            <a:miter/>
            <a:tailEnd len="med" type="triangle" w="med"/>
          </a:ln>
        </p:spPr>
      </p:cxnSp>
      <p:sp>
        <p:nvSpPr>
          <p:cNvPr id="295" name="CustomShape 4"/>
          <p:cNvSpPr/>
          <p:nvPr/>
        </p:nvSpPr>
        <p:spPr>
          <a:xfrm>
            <a:off x="3886200" y="1923480"/>
            <a:ext cx="380880" cy="38088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</p:sp>
      <p:sp>
        <p:nvSpPr>
          <p:cNvPr id="296" name="CustomShape 5"/>
          <p:cNvSpPr/>
          <p:nvPr/>
        </p:nvSpPr>
        <p:spPr>
          <a:xfrm>
            <a:off x="1904760" y="4438080"/>
            <a:ext cx="381240" cy="38088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</p:sp>
      <p:cxnSp>
        <p:nvCxnSpPr>
          <p:cNvPr id="297" name="Line 6"/>
          <p:cNvCxnSpPr/>
          <p:nvPr/>
        </p:nvCxnSpPr>
        <p:spPr>
          <a:xfrm flipV="1">
            <a:off x="4113000" y="1389960"/>
            <a:ext cx="154440" cy="533880"/>
          </a:xfrm>
          <a:prstGeom prst="straightConnector1">
            <a:avLst/>
          </a:prstGeom>
          <a:ln w="34920">
            <a:solidFill>
              <a:srgbClr val="1ad945"/>
            </a:solidFill>
            <a:miter/>
            <a:tailEnd len="med" type="triangle" w="med"/>
          </a:ln>
        </p:spPr>
      </p:cxnSp>
      <p:cxnSp>
        <p:nvCxnSpPr>
          <p:cNvPr id="298" name="Line 7"/>
          <p:cNvCxnSpPr/>
          <p:nvPr/>
        </p:nvCxnSpPr>
        <p:spPr>
          <a:xfrm flipV="1">
            <a:off x="4190760" y="1236960"/>
            <a:ext cx="457560" cy="686520"/>
          </a:xfrm>
          <a:prstGeom prst="straightConnector1">
            <a:avLst/>
          </a:prstGeom>
          <a:ln w="34920">
            <a:solidFill>
              <a:srgbClr val="1ad945"/>
            </a:solidFill>
            <a:miter/>
            <a:tailEnd len="med" type="triangle" w="med"/>
          </a:ln>
        </p:spPr>
      </p:cxnSp>
      <p:cxnSp>
        <p:nvCxnSpPr>
          <p:cNvPr id="299" name="Line 8"/>
          <p:cNvCxnSpPr/>
          <p:nvPr/>
        </p:nvCxnSpPr>
        <p:spPr>
          <a:xfrm flipV="1">
            <a:off x="4190400" y="1542600"/>
            <a:ext cx="459720" cy="457560"/>
          </a:xfrm>
          <a:prstGeom prst="straightConnector1">
            <a:avLst/>
          </a:prstGeom>
          <a:ln w="34920">
            <a:solidFill>
              <a:srgbClr val="1ad945"/>
            </a:solidFill>
            <a:miter/>
            <a:tailEnd len="med" type="triangle" w="med"/>
          </a:ln>
        </p:spPr>
      </p:cxnSp>
      <p:cxnSp>
        <p:nvCxnSpPr>
          <p:cNvPr id="300" name="Line 9"/>
          <p:cNvCxnSpPr/>
          <p:nvPr/>
        </p:nvCxnSpPr>
        <p:spPr>
          <a:xfrm flipV="1">
            <a:off x="4265640" y="1809000"/>
            <a:ext cx="383040" cy="228960"/>
          </a:xfrm>
          <a:prstGeom prst="straightConnector1">
            <a:avLst/>
          </a:prstGeom>
          <a:ln w="34920">
            <a:solidFill>
              <a:srgbClr val="1ad945"/>
            </a:solidFill>
            <a:miter/>
            <a:tailEnd len="med" type="triangle" w="med"/>
          </a:ln>
        </p:spPr>
      </p:cxnSp>
      <p:cxnSp>
        <p:nvCxnSpPr>
          <p:cNvPr id="301" name="Line 10"/>
          <p:cNvCxnSpPr/>
          <p:nvPr/>
        </p:nvCxnSpPr>
        <p:spPr>
          <a:xfrm flipV="1">
            <a:off x="4265640" y="2037600"/>
            <a:ext cx="459000" cy="76320"/>
          </a:xfrm>
          <a:prstGeom prst="straightConnector1">
            <a:avLst/>
          </a:prstGeom>
          <a:ln w="34920">
            <a:solidFill>
              <a:srgbClr val="1ad945"/>
            </a:solidFill>
            <a:miter/>
            <a:tailEnd len="med" type="triangle" w="med"/>
          </a:ln>
        </p:spPr>
      </p:cxnSp>
      <p:cxnSp>
        <p:nvCxnSpPr>
          <p:cNvPr id="302" name="Line 11"/>
          <p:cNvCxnSpPr>
            <a:stCxn id="296" idx="3"/>
          </p:cNvCxnSpPr>
          <p:nvPr/>
        </p:nvCxnSpPr>
        <p:spPr>
          <a:xfrm flipH="1">
            <a:off x="1447200" y="4763160"/>
            <a:ext cx="513720" cy="590040"/>
          </a:xfrm>
          <a:prstGeom prst="straightConnector1">
            <a:avLst/>
          </a:prstGeom>
          <a:ln w="34920">
            <a:solidFill>
              <a:srgbClr val="1ad945"/>
            </a:solidFill>
            <a:miter/>
            <a:tailEnd len="med" type="triangle" w="med"/>
          </a:ln>
        </p:spPr>
      </p:cxnSp>
      <p:cxnSp>
        <p:nvCxnSpPr>
          <p:cNvPr id="303" name="Line 12"/>
          <p:cNvCxnSpPr/>
          <p:nvPr/>
        </p:nvCxnSpPr>
        <p:spPr>
          <a:xfrm flipH="1">
            <a:off x="1447560" y="4631760"/>
            <a:ext cx="457560" cy="187920"/>
          </a:xfrm>
          <a:prstGeom prst="straightConnector1">
            <a:avLst/>
          </a:prstGeom>
          <a:ln w="34920">
            <a:solidFill>
              <a:srgbClr val="1ad945"/>
            </a:solidFill>
            <a:miter/>
            <a:tailEnd len="med" type="triangle" w="med"/>
          </a:ln>
        </p:spPr>
      </p:cxnSp>
      <p:cxnSp>
        <p:nvCxnSpPr>
          <p:cNvPr id="304" name="Line 13"/>
          <p:cNvCxnSpPr/>
          <p:nvPr/>
        </p:nvCxnSpPr>
        <p:spPr>
          <a:xfrm flipH="1">
            <a:off x="1752120" y="4818960"/>
            <a:ext cx="305280" cy="533880"/>
          </a:xfrm>
          <a:prstGeom prst="straightConnector1">
            <a:avLst/>
          </a:prstGeom>
          <a:ln w="34920">
            <a:solidFill>
              <a:srgbClr val="1ad945"/>
            </a:solidFill>
            <a:miter/>
            <a:tailEnd len="med" type="triangle" w="med"/>
          </a:ln>
        </p:spPr>
      </p:cxnSp>
      <p:cxnSp>
        <p:nvCxnSpPr>
          <p:cNvPr id="305" name="Line 14"/>
          <p:cNvCxnSpPr/>
          <p:nvPr/>
        </p:nvCxnSpPr>
        <p:spPr>
          <a:xfrm flipH="1">
            <a:off x="2057040" y="4818960"/>
            <a:ext cx="114480" cy="378360"/>
          </a:xfrm>
          <a:prstGeom prst="straightConnector1">
            <a:avLst/>
          </a:prstGeom>
          <a:ln w="34920">
            <a:solidFill>
              <a:srgbClr val="1ad945"/>
            </a:solidFill>
            <a:miter/>
            <a:tailEnd len="med" type="triangle" w="med"/>
          </a:ln>
        </p:spPr>
      </p:cxnSp>
      <p:cxnSp>
        <p:nvCxnSpPr>
          <p:cNvPr id="306" name="Line 15"/>
          <p:cNvCxnSpPr/>
          <p:nvPr/>
        </p:nvCxnSpPr>
        <p:spPr>
          <a:xfrm flipH="1">
            <a:off x="1447560" y="4682520"/>
            <a:ext cx="457560" cy="295560"/>
          </a:xfrm>
          <a:prstGeom prst="straightConnector1">
            <a:avLst/>
          </a:prstGeom>
          <a:ln w="34920">
            <a:solidFill>
              <a:srgbClr val="1ad945"/>
            </a:solidFill>
            <a:miter/>
            <a:tailEnd len="med" type="triangle" w="med"/>
          </a:ln>
        </p:spPr>
      </p:cxnSp>
      <p:sp>
        <p:nvSpPr>
          <p:cNvPr id="307" name="CustomShape 16"/>
          <p:cNvSpPr/>
          <p:nvPr/>
        </p:nvSpPr>
        <p:spPr>
          <a:xfrm>
            <a:off x="4649760" y="3061800"/>
            <a:ext cx="380880" cy="459720"/>
          </a:xfrm>
          <a:prstGeom prst="rect">
            <a:avLst/>
          </a:prstGeom>
          <a:noFill/>
          <a:ln>
            <a:noFill/>
          </a:ln>
        </p:spPr>
        <p:txBody>
          <a:bodyPr bIns="46800" lIns="90000" rIns="90000" tIns="46800"/>
          <a:p>
            <a:pPr>
              <a:buSzPct val="25000"/>
              <a:buFont typeface="StarSymbol"/>
              <a:buChar char=""/>
            </a:pPr>
            <a:r>
              <a:rPr lang="en-US"/>
              <a:t>p</a:t>
            </a:r>
            <a:endParaRPr/>
          </a:p>
        </p:txBody>
      </p:sp>
      <p:pic>
        <p:nvPicPr>
          <p:cNvPr descr="" id="308" name="Oval 5"/>
          <p:cNvPicPr/>
          <p:nvPr/>
        </p:nvPicPr>
        <p:blipFill>
          <a:blip r:embed="rId2"/>
          <a:stretch>
            <a:fillRect/>
          </a:stretch>
        </p:blipFill>
        <p:spPr>
          <a:xfrm>
            <a:off x="996840" y="2868120"/>
            <a:ext cx="517680" cy="969840"/>
          </a:xfrm>
          <a:prstGeom prst="rect">
            <a:avLst/>
          </a:prstGeom>
          <a:ln>
            <a:noFill/>
          </a:ln>
        </p:spPr>
      </p:pic>
      <p:sp>
        <p:nvSpPr>
          <p:cNvPr id="309" name="CustomShape 17"/>
          <p:cNvSpPr/>
          <p:nvPr/>
        </p:nvSpPr>
        <p:spPr>
          <a:xfrm>
            <a:off x="1122120" y="3036240"/>
            <a:ext cx="270000" cy="59364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310" name="Line 18"/>
          <p:cNvCxnSpPr/>
          <p:nvPr/>
        </p:nvCxnSpPr>
        <p:spPr>
          <a:xfrm>
            <a:off x="1447200" y="3332880"/>
            <a:ext cx="1220040" cy="3960"/>
          </a:xfrm>
          <a:prstGeom prst="straightConnector1">
            <a:avLst/>
          </a:prstGeom>
          <a:ln w="25560">
            <a:solidFill>
              <a:srgbClr val="fe8637"/>
            </a:solidFill>
            <a:miter/>
            <a:tailEnd len="med" type="triangle" w="med"/>
          </a:ln>
        </p:spPr>
      </p:cxnSp>
      <p:sp>
        <p:nvSpPr>
          <p:cNvPr id="311" name="CustomShape 19"/>
          <p:cNvSpPr/>
          <p:nvPr/>
        </p:nvSpPr>
        <p:spPr>
          <a:xfrm>
            <a:off x="1066680" y="3061800"/>
            <a:ext cx="380880" cy="459720"/>
          </a:xfrm>
          <a:prstGeom prst="rect">
            <a:avLst/>
          </a:prstGeom>
          <a:noFill/>
          <a:ln>
            <a:noFill/>
          </a:ln>
        </p:spPr>
        <p:txBody>
          <a:bodyPr bIns="46800" lIns="90000" rIns="90000" tIns="46800"/>
          <a:p>
            <a:pPr>
              <a:buSzPct val="25000"/>
              <a:buFont typeface="StarSymbol"/>
              <a:buChar char=""/>
            </a:pPr>
            <a:r>
              <a:rPr lang="en-US"/>
              <a:t>p</a:t>
            </a:r>
            <a:endParaRPr/>
          </a:p>
        </p:txBody>
      </p:sp>
      <p:sp>
        <p:nvSpPr>
          <p:cNvPr id="312" name="CustomShape 20"/>
          <p:cNvSpPr/>
          <p:nvPr/>
        </p:nvSpPr>
        <p:spPr>
          <a:xfrm>
            <a:off x="1600200" y="2914200"/>
            <a:ext cx="838080" cy="510120"/>
          </a:xfrm>
          <a:prstGeom prst="rect">
            <a:avLst/>
          </a:prstGeom>
          <a:noFill/>
          <a:ln>
            <a:noFill/>
          </a:ln>
        </p:spPr>
        <p:txBody>
          <a:bodyPr bIns="46800" lIns="90000" rIns="90000" tIns="46800"/>
          <a:p>
            <a:pPr>
              <a:buFont typeface="StarSymbol"/>
              <a:buChar char=""/>
            </a:pPr>
            <a:r>
              <a:rPr lang="en-US">
                <a:solidFill>
                  <a:srgbClr val="ff0000"/>
                </a:solidFill>
              </a:rPr>
              <a:t>a, x</a:t>
            </a:r>
            <a:r>
              <a:rPr lang="en-US">
                <a:solidFill>
                  <a:srgbClr val="ff0000"/>
                </a:solidFill>
              </a:rPr>
              <a:t>a</a:t>
            </a:r>
            <a:endParaRPr/>
          </a:p>
        </p:txBody>
      </p:sp>
      <p:cxnSp>
        <p:nvCxnSpPr>
          <p:cNvPr id="313" name="Line 21"/>
          <p:cNvCxnSpPr/>
          <p:nvPr/>
        </p:nvCxnSpPr>
        <p:spPr>
          <a:xfrm flipH="1" flipV="1">
            <a:off x="3352680" y="3332520"/>
            <a:ext cx="1295640" cy="3960"/>
          </a:xfrm>
          <a:prstGeom prst="straightConnector1">
            <a:avLst/>
          </a:prstGeom>
          <a:ln w="25560">
            <a:solidFill>
              <a:srgbClr val="fe8637"/>
            </a:solidFill>
            <a:miter/>
            <a:tailEnd len="med" type="triangle" w="med"/>
          </a:ln>
        </p:spPr>
      </p:cxnSp>
      <p:pic>
        <p:nvPicPr>
          <p:cNvPr descr="" id="314" name="Oval 6"/>
          <p:cNvPicPr/>
          <p:nvPr/>
        </p:nvPicPr>
        <p:blipFill>
          <a:blip r:embed="rId3"/>
          <a:stretch>
            <a:fillRect/>
          </a:stretch>
        </p:blipFill>
        <p:spPr>
          <a:xfrm>
            <a:off x="4581360" y="2868120"/>
            <a:ext cx="517680" cy="969840"/>
          </a:xfrm>
          <a:prstGeom prst="rect">
            <a:avLst/>
          </a:prstGeom>
          <a:ln>
            <a:noFill/>
          </a:ln>
        </p:spPr>
      </p:pic>
      <p:sp>
        <p:nvSpPr>
          <p:cNvPr id="315" name="CustomShape 22"/>
          <p:cNvSpPr/>
          <p:nvPr/>
        </p:nvSpPr>
        <p:spPr>
          <a:xfrm>
            <a:off x="4703760" y="3036240"/>
            <a:ext cx="269640" cy="593640"/>
          </a:xfrm>
          <a:prstGeom prst="rect">
            <a:avLst/>
          </a:prstGeom>
          <a:noFill/>
          <a:ln>
            <a:noFill/>
          </a:ln>
        </p:spPr>
      </p:sp>
      <p:sp>
        <p:nvSpPr>
          <p:cNvPr id="316" name="CustomShape 23"/>
          <p:cNvSpPr/>
          <p:nvPr/>
        </p:nvSpPr>
        <p:spPr>
          <a:xfrm>
            <a:off x="3886200" y="2914200"/>
            <a:ext cx="838080" cy="510120"/>
          </a:xfrm>
          <a:prstGeom prst="rect">
            <a:avLst/>
          </a:prstGeom>
          <a:noFill/>
          <a:ln>
            <a:noFill/>
          </a:ln>
        </p:spPr>
        <p:txBody>
          <a:bodyPr bIns="46800" lIns="90000" rIns="90000" tIns="46800"/>
          <a:p>
            <a:pPr>
              <a:buFont typeface="StarSymbol"/>
              <a:buChar char=""/>
            </a:pPr>
            <a:r>
              <a:rPr lang="en-US">
                <a:solidFill>
                  <a:srgbClr val="ff0000"/>
                </a:solidFill>
              </a:rPr>
              <a:t>b, x</a:t>
            </a:r>
            <a:r>
              <a:rPr lang="en-US">
                <a:solidFill>
                  <a:srgbClr val="ff0000"/>
                </a:solidFill>
              </a:rPr>
              <a:t>b</a:t>
            </a:r>
            <a:endParaRPr/>
          </a:p>
        </p:txBody>
      </p:sp>
      <p:sp>
        <p:nvSpPr>
          <p:cNvPr id="317" name="CustomShape 24"/>
          <p:cNvSpPr/>
          <p:nvPr/>
        </p:nvSpPr>
        <p:spPr>
          <a:xfrm>
            <a:off x="2819160" y="3142800"/>
            <a:ext cx="381240" cy="380880"/>
          </a:xfrm>
          <a:prstGeom prst="ellipse">
            <a:avLst/>
          </a:prstGeom>
          <a:solidFill>
            <a:srgbClr val="c8d6f0"/>
          </a:solidFill>
          <a:ln>
            <a:noFill/>
          </a:ln>
        </p:spPr>
      </p:sp>
      <p:sp>
        <p:nvSpPr>
          <p:cNvPr id="318" name="CustomShape 25"/>
          <p:cNvSpPr/>
          <p:nvPr/>
        </p:nvSpPr>
        <p:spPr>
          <a:xfrm>
            <a:off x="2743200" y="3066480"/>
            <a:ext cx="838080" cy="440640"/>
          </a:xfrm>
          <a:prstGeom prst="rect">
            <a:avLst/>
          </a:prstGeom>
          <a:noFill/>
          <a:ln>
            <a:noFill/>
          </a:ln>
        </p:spPr>
        <p:txBody>
          <a:bodyPr bIns="46800" lIns="90000" rIns="90000" tIns="46800"/>
          <a:p>
            <a:pPr>
              <a:buFont typeface="StarSymbol"/>
              <a:buChar char=""/>
            </a:pPr>
            <a:r>
              <a:rPr b="1" lang="en-US" sz="2000">
                <a:solidFill>
                  <a:srgbClr val="000090"/>
                </a:solidFill>
              </a:rPr>
              <a:t>σ</a:t>
            </a:r>
            <a:r>
              <a:rPr b="1" lang="en-US" sz="2000">
                <a:solidFill>
                  <a:srgbClr val="000090"/>
                </a:solidFill>
              </a:rPr>
              <a:t>ab</a:t>
            </a:r>
            <a:endParaRPr/>
          </a:p>
        </p:txBody>
      </p:sp>
      <p:sp>
        <p:nvSpPr>
          <p:cNvPr id="319" name="CustomShape 26"/>
          <p:cNvSpPr/>
          <p:nvPr/>
        </p:nvSpPr>
        <p:spPr>
          <a:xfrm rot="18668400">
            <a:off x="3034440" y="2379240"/>
            <a:ext cx="838440" cy="509760"/>
          </a:xfrm>
          <a:prstGeom prst="rect">
            <a:avLst/>
          </a:prstGeom>
          <a:noFill/>
          <a:ln>
            <a:noFill/>
          </a:ln>
        </p:spPr>
        <p:txBody>
          <a:bodyPr bIns="46800" lIns="90000" rIns="90000" tIns="46800"/>
          <a:p>
            <a:pPr>
              <a:buFont typeface="StarSymbol"/>
              <a:buChar char=""/>
            </a:pPr>
            <a:r>
              <a:rPr lang="en-US">
                <a:solidFill>
                  <a:srgbClr val="0000ff"/>
                </a:solidFill>
              </a:rPr>
              <a:t>c, x</a:t>
            </a:r>
            <a:r>
              <a:rPr lang="en-US">
                <a:solidFill>
                  <a:srgbClr val="0000ff"/>
                </a:solidFill>
              </a:rPr>
              <a:t>c</a:t>
            </a:r>
            <a:endParaRPr/>
          </a:p>
        </p:txBody>
      </p:sp>
      <p:sp>
        <p:nvSpPr>
          <p:cNvPr id="320" name="CustomShape 27"/>
          <p:cNvSpPr/>
          <p:nvPr/>
        </p:nvSpPr>
        <p:spPr>
          <a:xfrm rot="18668400">
            <a:off x="2105640" y="3603240"/>
            <a:ext cx="838440" cy="509760"/>
          </a:xfrm>
          <a:prstGeom prst="rect">
            <a:avLst/>
          </a:prstGeom>
          <a:noFill/>
          <a:ln>
            <a:noFill/>
          </a:ln>
        </p:spPr>
        <p:txBody>
          <a:bodyPr bIns="46800" lIns="90000" rIns="90000" tIns="46800"/>
          <a:p>
            <a:pPr>
              <a:buFont typeface="StarSymbol"/>
              <a:buChar char=""/>
            </a:pPr>
            <a:r>
              <a:rPr lang="en-US">
                <a:solidFill>
                  <a:srgbClr val="0000ff"/>
                </a:solidFill>
              </a:rPr>
              <a:t>d, x</a:t>
            </a:r>
            <a:r>
              <a:rPr lang="en-US">
                <a:solidFill>
                  <a:srgbClr val="0000ff"/>
                </a:solidFill>
              </a:rPr>
              <a:t>d</a:t>
            </a:r>
            <a:endParaRPr/>
          </a:p>
        </p:txBody>
      </p:sp>
      <p:sp>
        <p:nvSpPr>
          <p:cNvPr id="321" name="CustomShape 28"/>
          <p:cNvSpPr/>
          <p:nvPr/>
        </p:nvSpPr>
        <p:spPr>
          <a:xfrm>
            <a:off x="3886200" y="1922040"/>
            <a:ext cx="533160" cy="398880"/>
          </a:xfrm>
          <a:prstGeom prst="rect">
            <a:avLst/>
          </a:prstGeom>
          <a:noFill/>
          <a:ln>
            <a:noFill/>
          </a:ln>
        </p:spPr>
        <p:txBody>
          <a:bodyPr bIns="46800" lIns="90000" rIns="90000" tIns="46800"/>
          <a:p>
            <a:pPr>
              <a:buFont typeface="StarSymbol"/>
              <a:buChar char=""/>
            </a:pPr>
            <a:r>
              <a:rPr b="1" lang="en-US" sz="2000">
                <a:solidFill>
                  <a:srgbClr val="ffe636"/>
                </a:solidFill>
              </a:rPr>
              <a:t>D</a:t>
            </a:r>
            <a:endParaRPr/>
          </a:p>
        </p:txBody>
      </p:sp>
      <p:sp>
        <p:nvSpPr>
          <p:cNvPr id="322" name="CustomShape 29"/>
          <p:cNvSpPr/>
          <p:nvPr/>
        </p:nvSpPr>
        <p:spPr>
          <a:xfrm>
            <a:off x="1904760" y="4431600"/>
            <a:ext cx="533520" cy="398880"/>
          </a:xfrm>
          <a:prstGeom prst="rect">
            <a:avLst/>
          </a:prstGeom>
          <a:noFill/>
          <a:ln>
            <a:noFill/>
          </a:ln>
        </p:spPr>
        <p:txBody>
          <a:bodyPr bIns="46800" lIns="90000" rIns="90000" tIns="46800"/>
          <a:p>
            <a:pPr>
              <a:buFont typeface="StarSymbol"/>
              <a:buChar char=""/>
            </a:pPr>
            <a:r>
              <a:rPr b="1" lang="en-US" sz="2000">
                <a:solidFill>
                  <a:srgbClr val="ffe636"/>
                </a:solidFill>
              </a:rPr>
              <a:t>D</a:t>
            </a:r>
            <a:endParaRPr/>
          </a:p>
        </p:txBody>
      </p:sp>
      <p:pic>
        <p:nvPicPr>
          <p:cNvPr descr="" id="323" name="TextBox 71"/>
          <p:cNvPicPr/>
          <p:nvPr/>
        </p:nvPicPr>
        <p:blipFill>
          <a:blip r:embed="rId4"/>
          <a:stretch>
            <a:fillRect/>
          </a:stretch>
        </p:blipFill>
        <p:spPr>
          <a:xfrm>
            <a:off x="4324320" y="1155240"/>
            <a:ext cx="695160" cy="1030320"/>
          </a:xfrm>
          <a:prstGeom prst="rect">
            <a:avLst/>
          </a:prstGeom>
          <a:ln>
            <a:noFill/>
          </a:ln>
        </p:spPr>
      </p:pic>
      <p:pic>
        <p:nvPicPr>
          <p:cNvPr descr="" id="324" name="TextBox 72"/>
          <p:cNvPicPr/>
          <p:nvPr/>
        </p:nvPicPr>
        <p:blipFill>
          <a:blip r:embed="rId5"/>
          <a:stretch>
            <a:fillRect/>
          </a:stretch>
        </p:blipFill>
        <p:spPr>
          <a:xfrm>
            <a:off x="1046160" y="4527000"/>
            <a:ext cx="627120" cy="1011240"/>
          </a:xfrm>
          <a:prstGeom prst="rect">
            <a:avLst/>
          </a:prstGeom>
          <a:ln>
            <a:noFill/>
          </a:ln>
        </p:spPr>
      </p:pic>
      <p:sp>
        <p:nvSpPr>
          <p:cNvPr id="325" name="TextShape 30"/>
          <p:cNvSpPr txBox="1"/>
          <p:nvPr/>
        </p:nvSpPr>
        <p:spPr>
          <a:xfrm>
            <a:off x="912240" y="5667840"/>
            <a:ext cx="8686800" cy="116064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b="1" i="1" lang="en-US" sz="2500">
                <a:solidFill>
                  <a:srgbClr val="000080"/>
                </a:solidFill>
              </a:rPr>
              <a:t>Jets</a:t>
            </a:r>
            <a:r>
              <a:rPr lang="en-US" sz="2500"/>
              <a:t> – hard parton scattering leads to back-to-back quarks or gluons, which then fragment as a columnated spray of particles</a:t>
            </a:r>
            <a:endParaRPr/>
          </a:p>
        </p:txBody>
      </p:sp>
      <p:sp>
        <p:nvSpPr>
          <p:cNvPr id="326" name="CustomShape 31"/>
          <p:cNvSpPr/>
          <p:nvPr/>
        </p:nvSpPr>
        <p:spPr>
          <a:xfrm>
            <a:off x="7543440" y="3570840"/>
            <a:ext cx="228600" cy="228600"/>
          </a:xfrm>
          <a:prstGeom prst="ellipse">
            <a:avLst/>
          </a:prstGeom>
          <a:solidFill>
            <a:srgbClr val="ffffff"/>
          </a:solidFill>
          <a:ln>
            <a:solidFill>
              <a:srgbClr val="808080"/>
            </a:solidFill>
          </a:ln>
        </p:spPr>
      </p:sp>
      <p:sp>
        <p:nvSpPr>
          <p:cNvPr id="327" name="TextShape 32"/>
          <p:cNvSpPr txBox="1"/>
          <p:nvPr/>
        </p:nvSpPr>
        <p:spPr>
          <a:xfrm>
            <a:off x="7772040" y="3113640"/>
            <a:ext cx="1143000" cy="803880"/>
          </a:xfrm>
          <a:prstGeom prst="rect">
            <a:avLst/>
          </a:prstGeom>
        </p:spPr>
        <p:txBody>
          <a:bodyPr bIns="45000" lIns="90000" rIns="90000" tIns="45000" wrap="none"/>
          <a:p>
            <a:pPr algn="ctr"/>
            <a:r>
              <a:rPr lang="en-US" sz="2500">
                <a:solidFill>
                  <a:srgbClr val="ffffff"/>
                </a:solidFill>
              </a:rPr>
              <a:t>Beam pipe</a:t>
            </a:r>
            <a:endParaRPr/>
          </a:p>
        </p:txBody>
      </p:sp>
      <p:sp>
        <p:nvSpPr>
          <p:cNvPr id="328" name="TextShape 33"/>
          <p:cNvSpPr txBox="1"/>
          <p:nvPr/>
        </p:nvSpPr>
        <p:spPr>
          <a:xfrm>
            <a:off x="529200" y="72360"/>
            <a:ext cx="9071640" cy="8416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/>
              <a:t>Jets</a:t>
            </a:r>
            <a:endParaRPr/>
          </a:p>
        </p:txBody>
      </p:sp>
    </p:spTree>
  </p:cSld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TextShape 1"/>
          <p:cNvSpPr txBox="1"/>
          <p:nvPr/>
        </p:nvSpPr>
        <p:spPr>
          <a:xfrm>
            <a:off x="2857320" y="97200"/>
            <a:ext cx="4343400" cy="12502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/>
              <a:t>Jet reconstruction</a:t>
            </a:r>
            <a:endParaRPr/>
          </a:p>
        </p:txBody>
      </p:sp>
      <p:sp>
        <p:nvSpPr>
          <p:cNvPr id="330" name="TextShape 2"/>
          <p:cNvSpPr txBox="1"/>
          <p:nvPr/>
        </p:nvSpPr>
        <p:spPr>
          <a:xfrm>
            <a:off x="228240" y="5007240"/>
            <a:ext cx="9829800" cy="153468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25000"/>
              <a:buFont typeface="StarSymbol"/>
              <a:buChar char=""/>
            </a:pPr>
            <a:r>
              <a:rPr lang="en-US"/>
              <a:t>Identify all of the particles in the jet </a:t>
            </a:r>
            <a:r>
              <a:rPr lang="en-US">
                <a:latin typeface="Times New Roman"/>
                <a:ea typeface="Times New Roman"/>
              </a:rPr>
              <a:t>→</a:t>
            </a:r>
            <a:r>
              <a:rPr lang="en-US"/>
              <a:t> parton energy, momentum</a:t>
            </a:r>
            <a:endParaRPr/>
          </a:p>
          <a:p>
            <a:pPr>
              <a:buSzPct val="25000"/>
              <a:buFont typeface="StarSymbol"/>
              <a:buChar char=""/>
            </a:pPr>
            <a:r>
              <a:rPr lang="en-US"/>
              <a:t>Difficult in heavy ion collisions – but possible!</a:t>
            </a:r>
            <a:endParaRPr/>
          </a:p>
        </p:txBody>
      </p:sp>
      <p:pic>
        <p:nvPicPr>
          <p:cNvPr descr="" id="331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1599840" y="1627200"/>
            <a:ext cx="2743200" cy="2743200"/>
          </a:xfrm>
          <a:prstGeom prst="rect">
            <a:avLst/>
          </a:prstGeom>
          <a:ln>
            <a:noFill/>
          </a:ln>
        </p:spPr>
      </p:pic>
      <p:sp>
        <p:nvSpPr>
          <p:cNvPr id="332" name="TextShape 3"/>
          <p:cNvSpPr txBox="1"/>
          <p:nvPr/>
        </p:nvSpPr>
        <p:spPr>
          <a:xfrm>
            <a:off x="1599840" y="4024080"/>
            <a:ext cx="2743200" cy="33408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b="1" lang="en-US" sz="1700">
                <a:solidFill>
                  <a:srgbClr val="ffffff"/>
                </a:solidFill>
              </a:rPr>
              <a:t>p+p di-jet event in STAR</a:t>
            </a:r>
            <a:endParaRPr/>
          </a:p>
        </p:txBody>
      </p:sp>
      <p:sp>
        <p:nvSpPr>
          <p:cNvPr id="333" name="Line 4"/>
          <p:cNvSpPr/>
          <p:nvPr/>
        </p:nvSpPr>
        <p:spPr>
          <a:xfrm flipH="1" flipV="1">
            <a:off x="2034000" y="2091960"/>
            <a:ext cx="914400" cy="914400"/>
          </a:xfrm>
          <a:prstGeom prst="line">
            <a:avLst/>
          </a:prstGeom>
          <a:ln w="36720">
            <a:solidFill>
              <a:srgbClr val="ffffff"/>
            </a:solidFill>
            <a:round/>
          </a:ln>
        </p:spPr>
      </p:sp>
      <p:sp>
        <p:nvSpPr>
          <p:cNvPr id="334" name="Line 5"/>
          <p:cNvSpPr/>
          <p:nvPr/>
        </p:nvSpPr>
        <p:spPr>
          <a:xfrm flipV="1">
            <a:off x="2948400" y="1863360"/>
            <a:ext cx="0" cy="1143000"/>
          </a:xfrm>
          <a:prstGeom prst="line">
            <a:avLst/>
          </a:prstGeom>
          <a:ln w="36720">
            <a:solidFill>
              <a:srgbClr val="ffffff"/>
            </a:solidFill>
            <a:round/>
          </a:ln>
        </p:spPr>
      </p:sp>
      <p:sp>
        <p:nvSpPr>
          <p:cNvPr id="335" name="CustomShape 6"/>
          <p:cNvSpPr/>
          <p:nvPr/>
        </p:nvSpPr>
        <p:spPr>
          <a:xfrm rot="20400000">
            <a:off x="2033640" y="1742400"/>
            <a:ext cx="914400" cy="456840"/>
          </a:xfrm>
          <a:prstGeom prst="ellipse">
            <a:avLst/>
          </a:prstGeom>
          <a:noFill/>
          <a:ln w="36720">
            <a:solidFill>
              <a:srgbClr val="ffffff"/>
            </a:solidFill>
            <a:round/>
          </a:ln>
        </p:spPr>
      </p:sp>
      <p:pic>
        <p:nvPicPr>
          <p:cNvPr descr="" id="336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5307840" y="1599840"/>
            <a:ext cx="3657600" cy="2879280"/>
          </a:xfrm>
          <a:prstGeom prst="rect">
            <a:avLst/>
          </a:prstGeom>
          <a:ln>
            <a:noFill/>
          </a:ln>
        </p:spPr>
      </p:pic>
      <p:sp>
        <p:nvSpPr>
          <p:cNvPr id="337" name="TextShape 7"/>
          <p:cNvSpPr txBox="1"/>
          <p:nvPr/>
        </p:nvSpPr>
        <p:spPr>
          <a:xfrm>
            <a:off x="5464440" y="4133520"/>
            <a:ext cx="3679200" cy="33408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b="1" lang="en-US" sz="1700">
                <a:solidFill>
                  <a:srgbClr val="ffffff"/>
                </a:solidFill>
              </a:rPr>
              <a:t>Central Au+Au collision in STAR</a:t>
            </a:r>
            <a:endParaRPr/>
          </a:p>
        </p:txBody>
      </p:sp>
      <p:sp>
        <p:nvSpPr>
          <p:cNvPr id="338" name="Line 8"/>
          <p:cNvSpPr/>
          <p:nvPr/>
        </p:nvSpPr>
        <p:spPr>
          <a:xfrm flipH="1" flipV="1">
            <a:off x="6211800" y="2108880"/>
            <a:ext cx="914400" cy="914400"/>
          </a:xfrm>
          <a:prstGeom prst="line">
            <a:avLst/>
          </a:prstGeom>
          <a:ln w="36720">
            <a:solidFill>
              <a:srgbClr val="ffffff"/>
            </a:solidFill>
            <a:round/>
          </a:ln>
        </p:spPr>
      </p:sp>
      <p:sp>
        <p:nvSpPr>
          <p:cNvPr id="339" name="Line 9"/>
          <p:cNvSpPr/>
          <p:nvPr/>
        </p:nvSpPr>
        <p:spPr>
          <a:xfrm flipV="1">
            <a:off x="7126200" y="1880280"/>
            <a:ext cx="0" cy="1143000"/>
          </a:xfrm>
          <a:prstGeom prst="line">
            <a:avLst/>
          </a:prstGeom>
          <a:ln w="36720">
            <a:solidFill>
              <a:srgbClr val="ffffff"/>
            </a:solidFill>
            <a:round/>
          </a:ln>
        </p:spPr>
      </p:sp>
      <p:sp>
        <p:nvSpPr>
          <p:cNvPr id="340" name="CustomShape 10"/>
          <p:cNvSpPr/>
          <p:nvPr/>
        </p:nvSpPr>
        <p:spPr>
          <a:xfrm rot="20400000">
            <a:off x="6211440" y="1759320"/>
            <a:ext cx="914400" cy="456840"/>
          </a:xfrm>
          <a:prstGeom prst="ellipse">
            <a:avLst/>
          </a:prstGeom>
          <a:noFill/>
          <a:ln w="36720">
            <a:solidFill>
              <a:srgbClr val="ffffff"/>
            </a:solidFill>
            <a:round/>
          </a:ln>
        </p:spPr>
      </p:sp>
    </p:spTree>
  </p:cSld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TextShape 1"/>
          <p:cNvSpPr txBox="1"/>
          <p:nvPr/>
        </p:nvSpPr>
        <p:spPr>
          <a:xfrm>
            <a:off x="503640" y="300960"/>
            <a:ext cx="9071640" cy="12621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/>
              <a:t>Jets</a:t>
            </a:r>
            <a:endParaRPr/>
          </a:p>
        </p:txBody>
      </p:sp>
      <p:pic>
        <p:nvPicPr>
          <p:cNvPr descr="" id="342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2251440" y="2989080"/>
            <a:ext cx="914760" cy="1371240"/>
          </a:xfrm>
          <a:prstGeom prst="rect">
            <a:avLst/>
          </a:prstGeom>
          <a:ln>
            <a:noFill/>
          </a:ln>
        </p:spPr>
      </p:pic>
      <p:pic>
        <p:nvPicPr>
          <p:cNvPr descr="" id="343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1211400" y="2820240"/>
            <a:ext cx="640080" cy="1645560"/>
          </a:xfrm>
          <a:prstGeom prst="rect">
            <a:avLst/>
          </a:prstGeom>
          <a:ln>
            <a:noFill/>
          </a:ln>
        </p:spPr>
      </p:pic>
      <p:sp>
        <p:nvSpPr>
          <p:cNvPr id="344" name="CustomShape 2"/>
          <p:cNvSpPr/>
          <p:nvPr/>
        </p:nvSpPr>
        <p:spPr>
          <a:xfrm>
            <a:off x="1566000" y="3166920"/>
            <a:ext cx="91440" cy="20988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</p:sp>
      <p:pic>
        <p:nvPicPr>
          <p:cNvPr descr="" id="345" name=""/>
          <p:cNvPicPr/>
          <p:nvPr/>
        </p:nvPicPr>
        <p:blipFill>
          <a:blip r:embed="rId3"/>
          <a:stretch>
            <a:fillRect/>
          </a:stretch>
        </p:blipFill>
        <p:spPr>
          <a:xfrm>
            <a:off x="3516120" y="3108240"/>
            <a:ext cx="640080" cy="1645200"/>
          </a:xfrm>
          <a:prstGeom prst="rect">
            <a:avLst/>
          </a:prstGeom>
          <a:ln>
            <a:noFill/>
          </a:ln>
        </p:spPr>
      </p:pic>
      <p:sp>
        <p:nvSpPr>
          <p:cNvPr id="346" name="CustomShape 3"/>
          <p:cNvSpPr/>
          <p:nvPr/>
        </p:nvSpPr>
        <p:spPr>
          <a:xfrm>
            <a:off x="3774600" y="3321360"/>
            <a:ext cx="91440" cy="20988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</p:sp>
      <p:sp>
        <p:nvSpPr>
          <p:cNvPr id="347" name="CustomShape 4"/>
          <p:cNvSpPr/>
          <p:nvPr/>
        </p:nvSpPr>
        <p:spPr>
          <a:xfrm>
            <a:off x="253800" y="3427560"/>
            <a:ext cx="838440" cy="380880"/>
          </a:xfrm>
          <a:prstGeom prst="stripedRightArrow">
            <a:avLst>
              <a:gd fmla="val 16200" name="adj1"/>
              <a:gd fmla="val 5400" name="adj2"/>
            </a:avLst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</p:sp>
      <p:sp>
        <p:nvSpPr>
          <p:cNvPr id="348" name="CustomShape 5"/>
          <p:cNvSpPr/>
          <p:nvPr/>
        </p:nvSpPr>
        <p:spPr>
          <a:xfrm flipH="1">
            <a:off x="4182480" y="3746520"/>
            <a:ext cx="838440" cy="381240"/>
          </a:xfrm>
          <a:prstGeom prst="stripedRightArrow">
            <a:avLst>
              <a:gd fmla="val 16200" name="adj1"/>
              <a:gd fmla="val 5400" name="adj2"/>
            </a:avLst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</p:sp>
      <p:sp>
        <p:nvSpPr>
          <p:cNvPr id="349" name="CustomShape 6"/>
          <p:cNvSpPr/>
          <p:nvPr/>
        </p:nvSpPr>
        <p:spPr>
          <a:xfrm>
            <a:off x="3402360" y="1448640"/>
            <a:ext cx="2102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</p:sp>
      <p:sp>
        <p:nvSpPr>
          <p:cNvPr id="350" name="CustomShape 7"/>
          <p:cNvSpPr/>
          <p:nvPr/>
        </p:nvSpPr>
        <p:spPr>
          <a:xfrm>
            <a:off x="1986120" y="5045760"/>
            <a:ext cx="2102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</p:sp>
      <p:sp>
        <p:nvSpPr>
          <p:cNvPr id="351" name="CustomShape 8"/>
          <p:cNvSpPr/>
          <p:nvPr/>
        </p:nvSpPr>
        <p:spPr>
          <a:xfrm>
            <a:off x="1049040" y="2532600"/>
            <a:ext cx="1001160" cy="520560"/>
          </a:xfrm>
          <a:prstGeom prst="rect">
            <a:avLst/>
          </a:prstGeom>
          <a:noFill/>
          <a:ln>
            <a:noFill/>
          </a:ln>
        </p:spPr>
        <p:txBody>
          <a:bodyPr bIns="46800" lIns="90000" rIns="90000" tIns="46800" wrap="none"/>
          <a:p>
            <a:pPr>
              <a:lnSpc>
                <a:spcPct val="100000"/>
              </a:lnSpc>
            </a:pPr>
            <a:r>
              <a:rPr b="1" i="1" lang="en-US" sz="2000">
                <a:solidFill>
                  <a:srgbClr val="008000"/>
                </a:solidFill>
                <a:latin typeface="Times New Roman"/>
              </a:rPr>
              <a:t>nucleus</a:t>
            </a:r>
            <a:endParaRPr/>
          </a:p>
        </p:txBody>
      </p:sp>
      <p:sp>
        <p:nvSpPr>
          <p:cNvPr id="352" name="CustomShape 9"/>
          <p:cNvSpPr/>
          <p:nvPr/>
        </p:nvSpPr>
        <p:spPr>
          <a:xfrm>
            <a:off x="3317760" y="4655880"/>
            <a:ext cx="1001160" cy="520560"/>
          </a:xfrm>
          <a:prstGeom prst="rect">
            <a:avLst/>
          </a:prstGeom>
          <a:noFill/>
          <a:ln>
            <a:noFill/>
          </a:ln>
        </p:spPr>
        <p:txBody>
          <a:bodyPr bIns="46800" lIns="90000" rIns="90000" tIns="46800" wrap="none"/>
          <a:p>
            <a:pPr>
              <a:lnSpc>
                <a:spcPct val="100000"/>
              </a:lnSpc>
            </a:pPr>
            <a:r>
              <a:rPr b="1" i="1" lang="en-US" sz="2000">
                <a:solidFill>
                  <a:srgbClr val="008000"/>
                </a:solidFill>
                <a:latin typeface="Times New Roman"/>
              </a:rPr>
              <a:t>nucleus</a:t>
            </a:r>
            <a:endParaRPr/>
          </a:p>
        </p:txBody>
      </p:sp>
      <p:sp>
        <p:nvSpPr>
          <p:cNvPr id="353" name="Line 10"/>
          <p:cNvSpPr/>
          <p:nvPr/>
        </p:nvSpPr>
        <p:spPr>
          <a:xfrm>
            <a:off x="1722960" y="3289680"/>
            <a:ext cx="91476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</p:sp>
      <p:sp>
        <p:nvSpPr>
          <p:cNvPr id="354" name="Line 11"/>
          <p:cNvSpPr/>
          <p:nvPr/>
        </p:nvSpPr>
        <p:spPr>
          <a:xfrm flipV="1">
            <a:off x="2680200" y="1689480"/>
            <a:ext cx="762480" cy="1599840"/>
          </a:xfrm>
          <a:prstGeom prst="line">
            <a:avLst/>
          </a:prstGeom>
          <a:ln w="38160">
            <a:solidFill>
              <a:srgbClr val="000000"/>
            </a:solidFill>
            <a:miter/>
            <a:tailEnd len="med" type="triangle" w="med"/>
          </a:ln>
        </p:spPr>
      </p:sp>
      <p:sp>
        <p:nvSpPr>
          <p:cNvPr id="355" name="Line 12"/>
          <p:cNvSpPr/>
          <p:nvPr/>
        </p:nvSpPr>
        <p:spPr>
          <a:xfrm flipH="1">
            <a:off x="2908440" y="3441600"/>
            <a:ext cx="82332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</p:sp>
      <p:sp>
        <p:nvSpPr>
          <p:cNvPr id="356" name="Line 13"/>
          <p:cNvSpPr/>
          <p:nvPr/>
        </p:nvSpPr>
        <p:spPr>
          <a:xfrm flipH="1">
            <a:off x="2146320" y="3441960"/>
            <a:ext cx="762480" cy="1599840"/>
          </a:xfrm>
          <a:prstGeom prst="line">
            <a:avLst/>
          </a:prstGeom>
          <a:ln w="38160">
            <a:solidFill>
              <a:srgbClr val="000000"/>
            </a:solidFill>
            <a:miter/>
            <a:tailEnd len="med" type="triangle" w="med"/>
          </a:ln>
        </p:spPr>
      </p:sp>
      <p:sp>
        <p:nvSpPr>
          <p:cNvPr id="357" name="CustomShape 14"/>
          <p:cNvSpPr/>
          <p:nvPr/>
        </p:nvSpPr>
        <p:spPr>
          <a:xfrm>
            <a:off x="2451600" y="3061080"/>
            <a:ext cx="686160" cy="533160"/>
          </a:xfrm>
          <a:prstGeom prst="irregularSeal2">
            <a:avLst/>
          </a:prstGeom>
          <a:solidFill>
            <a:srgbClr val="f5fd55"/>
          </a:solidFill>
          <a:ln w="9360">
            <a:solidFill>
              <a:srgbClr val="000000"/>
            </a:solidFill>
            <a:miter/>
          </a:ln>
        </p:spPr>
      </p:sp>
      <p:pic>
        <p:nvPicPr>
          <p:cNvPr descr="" id="358" name=""/>
          <p:cNvPicPr/>
          <p:nvPr/>
        </p:nvPicPr>
        <p:blipFill>
          <a:blip r:embed="rId4"/>
          <a:stretch>
            <a:fillRect/>
          </a:stretch>
        </p:blipFill>
        <p:spPr>
          <a:xfrm>
            <a:off x="5390640" y="1307520"/>
            <a:ext cx="4573440" cy="3683880"/>
          </a:xfrm>
          <a:prstGeom prst="rect">
            <a:avLst/>
          </a:prstGeom>
          <a:ln>
            <a:noFill/>
          </a:ln>
        </p:spPr>
      </p:pic>
      <p:sp>
        <p:nvSpPr>
          <p:cNvPr id="359" name="TextShape 15"/>
          <p:cNvSpPr txBox="1"/>
          <p:nvPr/>
        </p:nvSpPr>
        <p:spPr>
          <a:xfrm>
            <a:off x="0" y="5304600"/>
            <a:ext cx="10061640" cy="205668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25000"/>
              <a:buFont typeface="StarSymbol"/>
              <a:buChar char=""/>
            </a:pPr>
            <a:r>
              <a:rPr lang="en-US"/>
              <a:t>Quarks and gluons are confined – we don't see them outside of mesons and baryons</a:t>
            </a:r>
            <a:endParaRPr/>
          </a:p>
          <a:p>
            <a:pPr>
              <a:buSzPct val="25000"/>
              <a:buFont typeface="StarSymbol"/>
              <a:buChar char=""/>
            </a:pPr>
            <a:r>
              <a:rPr lang="en-US"/>
              <a:t>Instead we see a cone of particles around the outgoing quark or gluon</a:t>
            </a:r>
            <a:endParaRPr/>
          </a:p>
          <a:p>
            <a:pPr>
              <a:buSzPct val="25000"/>
              <a:buFont typeface="StarSymbol"/>
              <a:buChar char=""/>
            </a:pPr>
            <a:r>
              <a:rPr lang="en-US"/>
              <a:t>Looking at jets analogous to spectroscopy</a:t>
            </a:r>
            <a:endParaRPr/>
          </a:p>
        </p:txBody>
      </p:sp>
    </p:spTree>
  </p:cSld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TextShape 1"/>
          <p:cNvSpPr txBox="1"/>
          <p:nvPr/>
        </p:nvSpPr>
        <p:spPr>
          <a:xfrm>
            <a:off x="503640" y="300960"/>
            <a:ext cx="9071640" cy="12621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/>
              <a:t>Quenched jets</a:t>
            </a:r>
            <a:endParaRPr/>
          </a:p>
        </p:txBody>
      </p:sp>
      <p:pic>
        <p:nvPicPr>
          <p:cNvPr descr="" id="361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2454840" y="2840040"/>
            <a:ext cx="914760" cy="1371240"/>
          </a:xfrm>
          <a:prstGeom prst="rect">
            <a:avLst/>
          </a:prstGeom>
          <a:ln>
            <a:noFill/>
          </a:ln>
        </p:spPr>
      </p:pic>
      <p:pic>
        <p:nvPicPr>
          <p:cNvPr descr="" id="362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1414800" y="2671200"/>
            <a:ext cx="640080" cy="1645560"/>
          </a:xfrm>
          <a:prstGeom prst="rect">
            <a:avLst/>
          </a:prstGeom>
          <a:ln>
            <a:noFill/>
          </a:ln>
        </p:spPr>
      </p:pic>
      <p:sp>
        <p:nvSpPr>
          <p:cNvPr id="363" name="CustomShape 2"/>
          <p:cNvSpPr/>
          <p:nvPr/>
        </p:nvSpPr>
        <p:spPr>
          <a:xfrm>
            <a:off x="1769400" y="3017880"/>
            <a:ext cx="91440" cy="20988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</p:sp>
      <p:pic>
        <p:nvPicPr>
          <p:cNvPr descr="" id="364" name=""/>
          <p:cNvPicPr/>
          <p:nvPr/>
        </p:nvPicPr>
        <p:blipFill>
          <a:blip r:embed="rId3"/>
          <a:stretch>
            <a:fillRect/>
          </a:stretch>
        </p:blipFill>
        <p:spPr>
          <a:xfrm>
            <a:off x="3719520" y="2959200"/>
            <a:ext cx="640080" cy="1645200"/>
          </a:xfrm>
          <a:prstGeom prst="rect">
            <a:avLst/>
          </a:prstGeom>
          <a:ln>
            <a:noFill/>
          </a:ln>
        </p:spPr>
      </p:pic>
      <p:sp>
        <p:nvSpPr>
          <p:cNvPr id="365" name="CustomShape 3"/>
          <p:cNvSpPr/>
          <p:nvPr/>
        </p:nvSpPr>
        <p:spPr>
          <a:xfrm>
            <a:off x="3978000" y="3172320"/>
            <a:ext cx="91440" cy="20988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</p:sp>
      <p:sp>
        <p:nvSpPr>
          <p:cNvPr id="366" name="CustomShape 4"/>
          <p:cNvSpPr/>
          <p:nvPr/>
        </p:nvSpPr>
        <p:spPr>
          <a:xfrm>
            <a:off x="457200" y="3278520"/>
            <a:ext cx="838440" cy="380880"/>
          </a:xfrm>
          <a:prstGeom prst="stripedRightArrow">
            <a:avLst>
              <a:gd fmla="val 16200" name="adj1"/>
              <a:gd fmla="val 5400" name="adj2"/>
            </a:avLst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</p:sp>
      <p:sp>
        <p:nvSpPr>
          <p:cNvPr id="367" name="CustomShape 5"/>
          <p:cNvSpPr/>
          <p:nvPr/>
        </p:nvSpPr>
        <p:spPr>
          <a:xfrm flipH="1">
            <a:off x="4385880" y="3597480"/>
            <a:ext cx="838440" cy="381240"/>
          </a:xfrm>
          <a:prstGeom prst="stripedRightArrow">
            <a:avLst>
              <a:gd fmla="val 16200" name="adj1"/>
              <a:gd fmla="val 5400" name="adj2"/>
            </a:avLst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</p:sp>
      <p:sp>
        <p:nvSpPr>
          <p:cNvPr id="368" name="CustomShape 6"/>
          <p:cNvSpPr/>
          <p:nvPr/>
        </p:nvSpPr>
        <p:spPr>
          <a:xfrm>
            <a:off x="3605760" y="1299600"/>
            <a:ext cx="2102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</p:sp>
      <p:sp>
        <p:nvSpPr>
          <p:cNvPr id="369" name="CustomShape 7"/>
          <p:cNvSpPr/>
          <p:nvPr/>
        </p:nvSpPr>
        <p:spPr>
          <a:xfrm>
            <a:off x="2809800" y="3952440"/>
            <a:ext cx="2102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</p:sp>
      <p:sp>
        <p:nvSpPr>
          <p:cNvPr id="370" name="CustomShape 8"/>
          <p:cNvSpPr/>
          <p:nvPr/>
        </p:nvSpPr>
        <p:spPr>
          <a:xfrm>
            <a:off x="1252440" y="2383560"/>
            <a:ext cx="1001160" cy="520560"/>
          </a:xfrm>
          <a:prstGeom prst="rect">
            <a:avLst/>
          </a:prstGeom>
          <a:noFill/>
          <a:ln>
            <a:noFill/>
          </a:ln>
        </p:spPr>
        <p:txBody>
          <a:bodyPr bIns="46800" lIns="90000" rIns="90000" tIns="46800" wrap="none"/>
          <a:p>
            <a:pPr>
              <a:lnSpc>
                <a:spcPct val="100000"/>
              </a:lnSpc>
            </a:pPr>
            <a:r>
              <a:rPr b="1" i="1" lang="en-US" sz="2000">
                <a:solidFill>
                  <a:srgbClr val="008000"/>
                </a:solidFill>
                <a:latin typeface="Times New Roman"/>
              </a:rPr>
              <a:t>nucleus</a:t>
            </a:r>
            <a:endParaRPr/>
          </a:p>
        </p:txBody>
      </p:sp>
      <p:sp>
        <p:nvSpPr>
          <p:cNvPr id="371" name="CustomShape 9"/>
          <p:cNvSpPr/>
          <p:nvPr/>
        </p:nvSpPr>
        <p:spPr>
          <a:xfrm>
            <a:off x="3521160" y="4506840"/>
            <a:ext cx="1001160" cy="520560"/>
          </a:xfrm>
          <a:prstGeom prst="rect">
            <a:avLst/>
          </a:prstGeom>
          <a:noFill/>
          <a:ln>
            <a:noFill/>
          </a:ln>
        </p:spPr>
        <p:txBody>
          <a:bodyPr bIns="46800" lIns="90000" rIns="90000" tIns="46800" wrap="none"/>
          <a:p>
            <a:pPr>
              <a:lnSpc>
                <a:spcPct val="100000"/>
              </a:lnSpc>
            </a:pPr>
            <a:r>
              <a:rPr b="1" i="1" lang="en-US" sz="2000">
                <a:solidFill>
                  <a:srgbClr val="008000"/>
                </a:solidFill>
                <a:latin typeface="Times New Roman"/>
              </a:rPr>
              <a:t>nucleus</a:t>
            </a:r>
            <a:endParaRPr/>
          </a:p>
        </p:txBody>
      </p:sp>
      <p:sp>
        <p:nvSpPr>
          <p:cNvPr id="372" name="Line 10"/>
          <p:cNvSpPr/>
          <p:nvPr/>
        </p:nvSpPr>
        <p:spPr>
          <a:xfrm>
            <a:off x="1926360" y="3140640"/>
            <a:ext cx="91476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</p:sp>
      <p:sp>
        <p:nvSpPr>
          <p:cNvPr id="373" name="Line 11"/>
          <p:cNvSpPr/>
          <p:nvPr/>
        </p:nvSpPr>
        <p:spPr>
          <a:xfrm flipV="1">
            <a:off x="2883600" y="1540440"/>
            <a:ext cx="762480" cy="1599840"/>
          </a:xfrm>
          <a:prstGeom prst="line">
            <a:avLst/>
          </a:prstGeom>
          <a:ln w="38160">
            <a:solidFill>
              <a:srgbClr val="000000"/>
            </a:solidFill>
            <a:miter/>
            <a:tailEnd len="med" type="triangle" w="med"/>
          </a:ln>
        </p:spPr>
      </p:sp>
      <p:sp>
        <p:nvSpPr>
          <p:cNvPr id="374" name="Line 12"/>
          <p:cNvSpPr/>
          <p:nvPr/>
        </p:nvSpPr>
        <p:spPr>
          <a:xfrm flipH="1">
            <a:off x="3111840" y="3292560"/>
            <a:ext cx="82332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</p:sp>
      <p:sp>
        <p:nvSpPr>
          <p:cNvPr id="375" name="Freeform 13"/>
          <p:cNvSpPr/>
          <p:nvPr/>
        </p:nvSpPr>
        <p:spPr>
          <a:xfrm>
            <a:off x="2658600" y="3290400"/>
            <a:ext cx="585360" cy="733680"/>
          </a:xfrm>
          <a:custGeom>
            <a:avLst/>
            <a:gdLst/>
            <a:ahLst/>
            <a:rect b="b" l="0" r="r" t="0"/>
            <a:pathLst>
              <a:path h="2038" w="1626">
                <a:moveTo>
                  <a:pt x="1280" y="8"/>
                </a:moveTo>
                <a:cubicBezTo>
                  <a:pt x="727" y="0"/>
                  <a:pt x="1328" y="530"/>
                  <a:pt x="998" y="650"/>
                </a:cubicBezTo>
                <a:cubicBezTo>
                  <a:pt x="176" y="949"/>
                  <a:pt x="1625" y="1034"/>
                  <a:pt x="766" y="1266"/>
                </a:cubicBezTo>
                <a:cubicBezTo>
                  <a:pt x="0" y="1476"/>
                  <a:pt x="1017" y="1363"/>
                  <a:pt x="1023" y="1626"/>
                </a:cubicBezTo>
                <a:lnTo>
                  <a:pt x="741" y="1779"/>
                </a:lnTo>
                <a:lnTo>
                  <a:pt x="844" y="2037"/>
                </a:lnTo>
                <a:lnTo>
                  <a:pt x="844" y="2012"/>
                </a:lnTo>
              </a:path>
            </a:pathLst>
          </a:custGeom>
          <a:ln w="36720">
            <a:solidFill>
              <a:srgbClr val="000000"/>
            </a:solidFill>
            <a:round/>
          </a:ln>
        </p:spPr>
      </p:sp>
      <p:sp>
        <p:nvSpPr>
          <p:cNvPr id="376" name="CustomShape 14"/>
          <p:cNvSpPr/>
          <p:nvPr/>
        </p:nvSpPr>
        <p:spPr>
          <a:xfrm>
            <a:off x="2655000" y="2912040"/>
            <a:ext cx="686160" cy="533160"/>
          </a:xfrm>
          <a:prstGeom prst="irregularSeal2">
            <a:avLst/>
          </a:prstGeom>
          <a:solidFill>
            <a:srgbClr val="f5fd55"/>
          </a:solidFill>
          <a:ln w="9360">
            <a:solidFill>
              <a:srgbClr val="000000"/>
            </a:solidFill>
            <a:miter/>
          </a:ln>
        </p:spPr>
      </p:sp>
      <p:sp>
        <p:nvSpPr>
          <p:cNvPr id="377" name="TextShape 15"/>
          <p:cNvSpPr txBox="1"/>
          <p:nvPr/>
        </p:nvSpPr>
        <p:spPr>
          <a:xfrm>
            <a:off x="503640" y="5027760"/>
            <a:ext cx="9071640" cy="173052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25000"/>
              <a:buFont typeface="StarSymbol"/>
              <a:buChar char=""/>
            </a:pPr>
            <a:r>
              <a:rPr lang="en-US"/>
              <a:t>One of the jets is absorbed by the medium</a:t>
            </a:r>
            <a:endParaRPr/>
          </a:p>
          <a:p>
            <a:pPr>
              <a:buSzPct val="25000"/>
              <a:buFont typeface="StarSymbol"/>
              <a:buChar char=""/>
            </a:pPr>
            <a:r>
              <a:rPr lang="en-US"/>
              <a:t>The quark or gluon has equilibrated with the medium</a:t>
            </a:r>
            <a:endParaRPr/>
          </a:p>
          <a:p>
            <a:pPr>
              <a:buSzPct val="25000"/>
              <a:buFont typeface="StarSymbol"/>
              <a:buChar char=""/>
            </a:pPr>
            <a:r>
              <a:rPr lang="en-US">
                <a:hlinkClick r:id="rId4"/>
              </a:rPr>
              <a:t>Phys. Rev. Lett. 105, 252303 (2010)</a:t>
            </a:r>
            <a:endParaRPr/>
          </a:p>
        </p:txBody>
      </p:sp>
      <p:pic>
        <p:nvPicPr>
          <p:cNvPr descr="" id="378" name=""/>
          <p:cNvPicPr/>
          <p:nvPr/>
        </p:nvPicPr>
        <p:blipFill>
          <a:blip r:embed="rId5"/>
          <a:stretch>
            <a:fillRect/>
          </a:stretch>
        </p:blipFill>
        <p:spPr>
          <a:xfrm>
            <a:off x="5716800" y="1599480"/>
            <a:ext cx="3658680" cy="3016800"/>
          </a:xfrm>
          <a:prstGeom prst="rect">
            <a:avLst/>
          </a:prstGeom>
          <a:ln>
            <a:noFill/>
          </a:ln>
        </p:spPr>
      </p:pic>
    </p:spTree>
  </p:cSld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TextShape 1"/>
          <p:cNvSpPr txBox="1"/>
          <p:nvPr/>
        </p:nvSpPr>
        <p:spPr>
          <a:xfrm>
            <a:off x="504000" y="121320"/>
            <a:ext cx="9071640" cy="7959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/>
              <a:t>Take home messages</a:t>
            </a:r>
            <a:endParaRPr/>
          </a:p>
        </p:txBody>
      </p:sp>
      <p:sp>
        <p:nvSpPr>
          <p:cNvPr id="380" name="TextShape 2"/>
          <p:cNvSpPr txBox="1"/>
          <p:nvPr/>
        </p:nvSpPr>
        <p:spPr>
          <a:xfrm>
            <a:off x="1547640" y="1553040"/>
            <a:ext cx="4550400" cy="550476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25000"/>
              <a:buFont typeface="StarSymbol"/>
              <a:buChar char=""/>
            </a:pPr>
            <a:r>
              <a:rPr lang="en-US"/>
              <a:t>If we get nuclear matter dense enough, we make a new phase of matter</a:t>
            </a:r>
            <a:endParaRPr/>
          </a:p>
          <a:p>
            <a:pPr>
              <a:buSzPct val="25000"/>
              <a:buFont typeface="StarSymbol"/>
              <a:buChar char=""/>
            </a:pPr>
            <a:r>
              <a:rPr lang="en-US"/>
              <a:t>This quark gluon plasma is similar to what was present in the early universe</a:t>
            </a:r>
            <a:endParaRPr/>
          </a:p>
          <a:p>
            <a:pPr>
              <a:buSzPct val="25000"/>
              <a:buFont typeface="StarSymbol"/>
              <a:buChar char=""/>
            </a:pPr>
            <a:r>
              <a:rPr lang="en-US"/>
              <a:t>We can produce a QGP in high energy heavy ion collisions</a:t>
            </a:r>
            <a:endParaRPr/>
          </a:p>
        </p:txBody>
      </p:sp>
      <p:pic>
        <p:nvPicPr>
          <p:cNvPr descr="" id="381" name=""/>
          <p:cNvPicPr/>
          <p:nvPr/>
        </p:nvPicPr>
        <p:blipFill>
          <a:blip r:embed="rId1"/>
          <a:srcRect b="16365" l="22503" r="22503" t="16365"/>
          <a:stretch>
            <a:fillRect/>
          </a:stretch>
        </p:blipFill>
        <p:spPr>
          <a:xfrm>
            <a:off x="6795360" y="5943600"/>
            <a:ext cx="1829520" cy="1535760"/>
          </a:xfrm>
          <a:prstGeom prst="rect">
            <a:avLst/>
          </a:prstGeom>
          <a:ln>
            <a:noFill/>
          </a:ln>
        </p:spPr>
      </p:pic>
      <p:pic>
        <p:nvPicPr>
          <p:cNvPr descr="" id="382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6923520" y="2286000"/>
            <a:ext cx="1371960" cy="3455280"/>
          </a:xfrm>
          <a:prstGeom prst="rect">
            <a:avLst/>
          </a:prstGeom>
          <a:ln>
            <a:noFill/>
          </a:ln>
        </p:spPr>
      </p:pic>
      <p:pic>
        <p:nvPicPr>
          <p:cNvPr descr="" id="383" name=""/>
          <p:cNvPicPr/>
          <p:nvPr/>
        </p:nvPicPr>
        <p:blipFill>
          <a:blip r:embed="rId3"/>
          <a:stretch>
            <a:fillRect/>
          </a:stretch>
        </p:blipFill>
        <p:spPr>
          <a:xfrm>
            <a:off x="6485400" y="917280"/>
            <a:ext cx="2230920" cy="1691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dur="indefinite" id="139" nodeType="tmRoot" restart="never">
          <p:childTnLst>
            <p:seq>
              <p:cTn id="140" nodeType="mainSeq">
                <p:childTnLst>
                  <p:par>
                    <p:cTn fill="freeze" id="141">
                      <p:stCondLst>
                        <p:cond delay="indefinite"/>
                      </p:stCondLst>
                      <p:childTnLst>
                        <p:par>
                          <p:cTn fill="freeze" id="142">
                            <p:stCondLst>
                              <p:cond delay="0"/>
                            </p:stCondLst>
                            <p:childTnLst>
                              <p:par>
                                <p:cTn fill="hold" id="143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>
                                            <p:txEl>
                                              <p:pRg end="69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145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freeze" id="147">
                      <p:stCondLst>
                        <p:cond delay="indefinite"/>
                      </p:stCondLst>
                      <p:childTnLst>
                        <p:par>
                          <p:cTn fill="freeze" id="148">
                            <p:stCondLst>
                              <p:cond delay="0"/>
                            </p:stCondLst>
                            <p:childTnLst>
                              <p:par>
                                <p:cTn fill="hold" id="149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>
                                            <p:txEl>
                                              <p:pRg end="146" st="6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151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5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freeze" id="153">
                      <p:stCondLst>
                        <p:cond delay="indefinite"/>
                      </p:stCondLst>
                      <p:childTnLst>
                        <p:par>
                          <p:cTn fill="freeze" id="154">
                            <p:stCondLst>
                              <p:cond delay="0"/>
                            </p:stCondLst>
                            <p:childTnLst>
                              <p:par>
                                <p:cTn fill="hold" id="155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5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>
                                            <p:txEl>
                                              <p:pRg end="203" st="14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157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5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TextShape 1"/>
          <p:cNvSpPr txBox="1"/>
          <p:nvPr/>
        </p:nvSpPr>
        <p:spPr>
          <a:xfrm>
            <a:off x="621000" y="18000"/>
            <a:ext cx="9071640" cy="10792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/>
              <a:t>What I spend my time doing</a:t>
            </a:r>
            <a:endParaRPr/>
          </a:p>
        </p:txBody>
      </p:sp>
      <p:sp>
        <p:nvSpPr>
          <p:cNvPr id="385" name="TextShape 2"/>
          <p:cNvSpPr txBox="1"/>
          <p:nvPr/>
        </p:nvSpPr>
        <p:spPr>
          <a:xfrm>
            <a:off x="-9720" y="957240"/>
            <a:ext cx="7327440" cy="612720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25000"/>
              <a:buFont typeface="StarSymbol"/>
              <a:buChar char=""/>
            </a:pPr>
            <a:r>
              <a:rPr lang="en-US"/>
              <a:t>Programming (c++) - analyzing data</a:t>
            </a:r>
            <a:endParaRPr/>
          </a:p>
          <a:p>
            <a:pPr>
              <a:buSzPct val="25000"/>
              <a:buFont typeface="StarSymbol"/>
              <a:buChar char=""/>
            </a:pPr>
            <a:r>
              <a:rPr lang="en-US"/>
              <a:t>Writing and giving talks – 3 research talks, 1 seminar, 2 posters, 1 software tutorial, and lots of talks (&gt;30) at internal meetings in 2010</a:t>
            </a:r>
            <a:endParaRPr/>
          </a:p>
          <a:p>
            <a:pPr>
              <a:buSzPct val="25000"/>
              <a:buFont typeface="StarSymbol"/>
              <a:buChar char=""/>
            </a:pPr>
            <a:r>
              <a:rPr lang="en-US"/>
              <a:t>Hardware work:  assembling &amp; testing the detector</a:t>
            </a:r>
            <a:endParaRPr/>
          </a:p>
          <a:p>
            <a:pPr>
              <a:buSzPct val="25000"/>
              <a:buFont typeface="StarSymbol"/>
              <a:buChar char=""/>
            </a:pPr>
            <a:r>
              <a:rPr lang="en-US"/>
              <a:t>Working with graduate students</a:t>
            </a:r>
            <a:endParaRPr/>
          </a:p>
          <a:p>
            <a:pPr>
              <a:buSzPct val="25000"/>
              <a:buFont typeface="StarSymbol"/>
              <a:buChar char=""/>
            </a:pPr>
            <a:r>
              <a:rPr lang="en-US"/>
              <a:t>Outreach: blogging for ALICE, giving tours of PHENIX to the public...</a:t>
            </a:r>
            <a:endParaRPr/>
          </a:p>
          <a:p>
            <a:pPr>
              <a:buSzPct val="25000"/>
              <a:buFont typeface="StarSymbol"/>
              <a:buChar char=""/>
            </a:pPr>
            <a:r>
              <a:rPr lang="en-US"/>
              <a:t>Writing papers and conference proceedings</a:t>
            </a:r>
            <a:endParaRPr/>
          </a:p>
          <a:p>
            <a:pPr>
              <a:buSzPct val="25000"/>
              <a:buFont typeface="StarSymbol"/>
              <a:buChar char=""/>
            </a:pPr>
            <a:r>
              <a:rPr lang="en-US"/>
              <a:t>Reviewing the work of my collaborators</a:t>
            </a:r>
            <a:endParaRPr/>
          </a:p>
          <a:p>
            <a:pPr>
              <a:buSzPct val="25000"/>
              <a:buFont typeface="StarSymbol"/>
              <a:buChar char=""/>
            </a:pPr>
            <a:r>
              <a:rPr lang="en-US"/>
              <a:t>Running our journal club</a:t>
            </a:r>
            <a:endParaRPr/>
          </a:p>
          <a:p>
            <a:pPr>
              <a:buSzPct val="25000"/>
              <a:buFont typeface="StarSymbol"/>
              <a:buChar char=""/>
            </a:pPr>
            <a:r>
              <a:rPr lang="en-US"/>
              <a:t>Reading papers</a:t>
            </a:r>
            <a:endParaRPr/>
          </a:p>
          <a:p>
            <a:pPr>
              <a:buSzPct val="25000"/>
              <a:buFont typeface="StarSymbol"/>
              <a:buChar char=""/>
            </a:pPr>
            <a:r>
              <a:rPr lang="en-US"/>
              <a:t>Taking shifts – including being on call 24/7</a:t>
            </a:r>
            <a:endParaRPr/>
          </a:p>
        </p:txBody>
      </p:sp>
      <p:pic>
        <p:nvPicPr>
          <p:cNvPr descr="" id="386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7317360" y="950040"/>
            <a:ext cx="2743920" cy="2019960"/>
          </a:xfrm>
          <a:prstGeom prst="rect">
            <a:avLst/>
          </a:prstGeom>
          <a:ln>
            <a:noFill/>
          </a:ln>
        </p:spPr>
      </p:pic>
      <p:pic>
        <p:nvPicPr>
          <p:cNvPr descr="" id="387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7299000" y="5015160"/>
            <a:ext cx="1637280" cy="2285280"/>
          </a:xfrm>
          <a:prstGeom prst="rect">
            <a:avLst/>
          </a:prstGeom>
          <a:ln>
            <a:noFill/>
          </a:ln>
        </p:spPr>
      </p:pic>
      <p:pic>
        <p:nvPicPr>
          <p:cNvPr descr="" id="388" name=""/>
          <p:cNvPicPr/>
          <p:nvPr/>
        </p:nvPicPr>
        <p:blipFill>
          <a:blip r:embed="rId3"/>
          <a:stretch>
            <a:fillRect/>
          </a:stretch>
        </p:blipFill>
        <p:spPr>
          <a:xfrm>
            <a:off x="7317360" y="2970720"/>
            <a:ext cx="2743920" cy="2057040"/>
          </a:xfrm>
          <a:prstGeom prst="rect">
            <a:avLst/>
          </a:prstGeom>
          <a:ln>
            <a:noFill/>
          </a:ln>
        </p:spPr>
      </p:pic>
      <p:pic>
        <p:nvPicPr>
          <p:cNvPr descr="" id="389" name=""/>
          <p:cNvPicPr/>
          <p:nvPr/>
        </p:nvPicPr>
        <p:blipFill>
          <a:blip r:embed="rId4"/>
          <a:stretch>
            <a:fillRect/>
          </a:stretch>
        </p:blipFill>
        <p:spPr>
          <a:xfrm>
            <a:off x="8672760" y="4997520"/>
            <a:ext cx="1436400" cy="2285280"/>
          </a:xfrm>
          <a:prstGeom prst="rect">
            <a:avLst/>
          </a:prstGeom>
          <a:ln>
            <a:noFill/>
          </a:ln>
        </p:spPr>
      </p:pic>
    </p:spTree>
  </p:cSld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extShape 1"/>
          <p:cNvSpPr txBox="1"/>
          <p:nvPr/>
        </p:nvSpPr>
        <p:spPr>
          <a:xfrm>
            <a:off x="-36000" y="-107640"/>
            <a:ext cx="7546320" cy="103392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/>
              <a:t>Evolution of the Universe</a:t>
            </a:r>
            <a:endParaRPr/>
          </a:p>
        </p:txBody>
      </p:sp>
      <p:pic>
        <p:nvPicPr>
          <p:cNvPr descr="" id="89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405720" y="998640"/>
            <a:ext cx="2359800" cy="5941800"/>
          </a:xfrm>
          <a:prstGeom prst="rect">
            <a:avLst/>
          </a:prstGeom>
          <a:ln>
            <a:noFill/>
          </a:ln>
        </p:spPr>
      </p:pic>
      <p:sp>
        <p:nvSpPr>
          <p:cNvPr id="90" name="CustomShape 2"/>
          <p:cNvSpPr/>
          <p:nvPr/>
        </p:nvSpPr>
        <p:spPr>
          <a:xfrm>
            <a:off x="720" y="50760"/>
            <a:ext cx="10080000" cy="360"/>
          </a:xfrm>
          <a:prstGeom prst="rect">
            <a:avLst/>
          </a:prstGeom>
          <a:noFill/>
          <a:ln>
            <a:noFill/>
          </a:ln>
        </p:spPr>
      </p:sp>
      <p:sp>
        <p:nvSpPr>
          <p:cNvPr id="91" name="CustomShape 3"/>
          <p:cNvSpPr/>
          <p:nvPr/>
        </p:nvSpPr>
        <p:spPr>
          <a:xfrm>
            <a:off x="3323160" y="6600960"/>
            <a:ext cx="199080" cy="910080"/>
          </a:xfrm>
          <a:prstGeom prst="rect">
            <a:avLst/>
          </a:prstGeom>
          <a:noFill/>
          <a:ln>
            <a:noFill/>
          </a:ln>
        </p:spPr>
        <p:txBody>
          <a:bodyPr anchor="ctr" bIns="46800" lIns="90000" rIns="90000" tIns="46800" wrap="none"/>
          <a:p>
            <a:pPr algn="ctr"/>
            <a:endParaRPr/>
          </a:p>
          <a:p>
            <a:pPr algn="ctr"/>
            <a:endParaRPr/>
          </a:p>
        </p:txBody>
      </p:sp>
      <p:sp>
        <p:nvSpPr>
          <p:cNvPr id="92" name="CustomShape 4"/>
          <p:cNvSpPr/>
          <p:nvPr/>
        </p:nvSpPr>
        <p:spPr>
          <a:xfrm>
            <a:off x="720" y="50760"/>
            <a:ext cx="10080000" cy="360"/>
          </a:xfrm>
          <a:prstGeom prst="rect">
            <a:avLst/>
          </a:prstGeom>
          <a:noFill/>
          <a:ln>
            <a:noFill/>
          </a:ln>
        </p:spPr>
      </p:sp>
      <p:sp>
        <p:nvSpPr>
          <p:cNvPr id="93" name="CustomShape 5"/>
          <p:cNvSpPr/>
          <p:nvPr/>
        </p:nvSpPr>
        <p:spPr>
          <a:xfrm flipV="1">
            <a:off x="2784240" y="1026000"/>
            <a:ext cx="534960" cy="5879880"/>
          </a:xfrm>
          <a:prstGeom prst="upArrow">
            <a:avLst>
              <a:gd fmla="val 2661" name="adj1"/>
              <a:gd fmla="val 5012" name="adj2"/>
            </a:avLst>
          </a:prstGeom>
          <a:gradFill>
            <a:gsLst>
              <a:gs pos="0">
                <a:srgbClr val="e58000"/>
              </a:gs>
              <a:gs pos="100000">
                <a:srgbClr val="000080"/>
              </a:gs>
            </a:gsLst>
            <a:path path="circle"/>
          </a:gradFill>
          <a:ln w="12600">
            <a:solidFill>
              <a:srgbClr val="000000"/>
            </a:solidFill>
            <a:miter/>
          </a:ln>
        </p:spPr>
      </p:sp>
      <p:sp>
        <p:nvSpPr>
          <p:cNvPr id="94" name="CustomShape 6"/>
          <p:cNvSpPr/>
          <p:nvPr/>
        </p:nvSpPr>
        <p:spPr>
          <a:xfrm>
            <a:off x="4756680" y="1466280"/>
            <a:ext cx="4494960" cy="1230840"/>
          </a:xfrm>
          <a:prstGeom prst="rect">
            <a:avLst/>
          </a:prstGeom>
          <a:noFill/>
          <a:ln w="38160">
            <a:noFill/>
          </a:ln>
        </p:spPr>
        <p:txBody>
          <a:bodyPr bIns="46800" lIns="90000" rIns="90000" tIns="46800" wrap="none"/>
          <a:p>
            <a:pPr algn="ctr"/>
            <a:r>
              <a:rPr b="1" lang="en-US" sz="4000">
                <a:solidFill>
                  <a:srgbClr val="000000"/>
                </a:solidFill>
              </a:rPr>
              <a:t>The universe gets</a:t>
            </a:r>
            <a:endParaRPr/>
          </a:p>
          <a:p>
            <a:pPr algn="ctr"/>
            <a:r>
              <a:rPr b="1" lang="en-US" sz="4000">
                <a:solidFill>
                  <a:srgbClr val="000000"/>
                </a:solidFill>
              </a:rPr>
              <a:t>cooler!</a:t>
            </a:r>
            <a:endParaRPr/>
          </a:p>
        </p:txBody>
      </p:sp>
      <p:sp>
        <p:nvSpPr>
          <p:cNvPr id="95" name="CustomShape 7"/>
          <p:cNvSpPr/>
          <p:nvPr/>
        </p:nvSpPr>
        <p:spPr>
          <a:xfrm>
            <a:off x="3180240" y="5641920"/>
            <a:ext cx="1260000" cy="705600"/>
          </a:xfrm>
          <a:prstGeom prst="rect">
            <a:avLst/>
          </a:prstGeom>
          <a:noFill/>
          <a:ln>
            <a:noFill/>
          </a:ln>
        </p:spPr>
        <p:txBody>
          <a:bodyPr bIns="46800" lIns="90000" rIns="90000" tIns="46800"/>
          <a:p>
            <a:r>
              <a:rPr lang="en-US">
                <a:solidFill>
                  <a:srgbClr val="000000"/>
                </a:solidFill>
              </a:rPr>
              <a:t>10</a:t>
            </a:r>
            <a:r>
              <a:rPr lang="en-US">
                <a:solidFill>
                  <a:srgbClr val="000000"/>
                </a:solidFill>
              </a:rPr>
              <a:t>6</a:t>
            </a:r>
            <a:r>
              <a:rPr lang="en-US">
                <a:solidFill>
                  <a:srgbClr val="000000"/>
                </a:solidFill>
              </a:rPr>
              <a:t> yrs</a:t>
            </a:r>
            <a:endParaRPr/>
          </a:p>
        </p:txBody>
      </p:sp>
      <p:sp>
        <p:nvSpPr>
          <p:cNvPr id="96" name="CustomShape 8"/>
          <p:cNvSpPr/>
          <p:nvPr/>
        </p:nvSpPr>
        <p:spPr>
          <a:xfrm>
            <a:off x="3180240" y="5239800"/>
            <a:ext cx="1260000" cy="402120"/>
          </a:xfrm>
          <a:prstGeom prst="rect">
            <a:avLst/>
          </a:prstGeom>
          <a:noFill/>
          <a:ln>
            <a:noFill/>
          </a:ln>
        </p:spPr>
        <p:txBody>
          <a:bodyPr bIns="46800" lIns="90000" rIns="90000" tIns="46800"/>
          <a:p>
            <a:r>
              <a:rPr b="1" lang="en-US">
                <a:solidFill>
                  <a:srgbClr val="000000"/>
                </a:solidFill>
              </a:rPr>
              <a:t>3 min</a:t>
            </a:r>
            <a:endParaRPr/>
          </a:p>
        </p:txBody>
      </p:sp>
      <p:sp>
        <p:nvSpPr>
          <p:cNvPr id="97" name="CustomShape 9"/>
          <p:cNvSpPr/>
          <p:nvPr/>
        </p:nvSpPr>
        <p:spPr>
          <a:xfrm>
            <a:off x="3180240" y="4534200"/>
            <a:ext cx="1260000" cy="705600"/>
          </a:xfrm>
          <a:prstGeom prst="rect">
            <a:avLst/>
          </a:prstGeom>
          <a:noFill/>
          <a:ln>
            <a:noFill/>
          </a:ln>
        </p:spPr>
        <p:txBody>
          <a:bodyPr bIns="46800" lIns="90000" rIns="90000" tIns="46800"/>
          <a:p>
            <a:r>
              <a:rPr lang="en-US">
                <a:solidFill>
                  <a:srgbClr val="000000"/>
                </a:solidFill>
              </a:rPr>
              <a:t>6 sec</a:t>
            </a:r>
            <a:endParaRPr/>
          </a:p>
        </p:txBody>
      </p:sp>
      <p:sp>
        <p:nvSpPr>
          <p:cNvPr id="98" name="CustomShape 10"/>
          <p:cNvSpPr/>
          <p:nvPr/>
        </p:nvSpPr>
        <p:spPr>
          <a:xfrm>
            <a:off x="3180240" y="3828960"/>
            <a:ext cx="1260000" cy="705240"/>
          </a:xfrm>
          <a:prstGeom prst="rect">
            <a:avLst/>
          </a:prstGeom>
          <a:noFill/>
          <a:ln>
            <a:noFill/>
          </a:ln>
        </p:spPr>
        <p:txBody>
          <a:bodyPr bIns="46800" lIns="90000" rIns="90000" tIns="46800"/>
          <a:p>
            <a:r>
              <a:rPr b="1" lang="en-US">
                <a:solidFill>
                  <a:srgbClr val="000000"/>
                </a:solidFill>
              </a:rPr>
              <a:t>2</a:t>
            </a:r>
            <a:r>
              <a:rPr b="1" lang="en-US">
                <a:solidFill>
                  <a:srgbClr val="000000"/>
                </a:solidFill>
                <a:ea typeface="Times New Roman"/>
              </a:rPr>
              <a:t>·</a:t>
            </a:r>
            <a:r>
              <a:rPr b="1" lang="en-US">
                <a:solidFill>
                  <a:srgbClr val="000000"/>
                </a:solidFill>
              </a:rPr>
              <a:t>10</a:t>
            </a:r>
            <a:r>
              <a:rPr b="1" lang="en-US">
                <a:solidFill>
                  <a:srgbClr val="000000"/>
                </a:solidFill>
              </a:rPr>
              <a:t>-6</a:t>
            </a:r>
            <a:r>
              <a:rPr b="1" lang="en-US">
                <a:solidFill>
                  <a:srgbClr val="000000"/>
                </a:solidFill>
              </a:rPr>
              <a:t> sec</a:t>
            </a:r>
            <a:endParaRPr/>
          </a:p>
        </p:txBody>
      </p:sp>
      <p:sp>
        <p:nvSpPr>
          <p:cNvPr id="99" name="CustomShape 11"/>
          <p:cNvSpPr/>
          <p:nvPr/>
        </p:nvSpPr>
        <p:spPr>
          <a:xfrm>
            <a:off x="3180240" y="3123360"/>
            <a:ext cx="1260000" cy="705600"/>
          </a:xfrm>
          <a:prstGeom prst="rect">
            <a:avLst/>
          </a:prstGeom>
          <a:noFill/>
          <a:ln>
            <a:noFill/>
          </a:ln>
        </p:spPr>
        <p:txBody>
          <a:bodyPr bIns="46800" lIns="90000" rIns="90000" tIns="46800"/>
          <a:p>
            <a:r>
              <a:rPr lang="en-US">
                <a:solidFill>
                  <a:srgbClr val="000000"/>
                </a:solidFill>
              </a:rPr>
              <a:t>2 10</a:t>
            </a:r>
            <a:r>
              <a:rPr lang="en-US">
                <a:solidFill>
                  <a:srgbClr val="000000"/>
                </a:solidFill>
              </a:rPr>
              <a:t>-10</a:t>
            </a:r>
            <a:r>
              <a:rPr lang="en-US">
                <a:solidFill>
                  <a:srgbClr val="000000"/>
                </a:solidFill>
              </a:rPr>
              <a:t> sec</a:t>
            </a:r>
            <a:endParaRPr/>
          </a:p>
        </p:txBody>
      </p:sp>
      <p:sp>
        <p:nvSpPr>
          <p:cNvPr id="100" name="CustomShape 12"/>
          <p:cNvSpPr/>
          <p:nvPr/>
        </p:nvSpPr>
        <p:spPr>
          <a:xfrm>
            <a:off x="3180240" y="2418480"/>
            <a:ext cx="1260000" cy="704880"/>
          </a:xfrm>
          <a:prstGeom prst="rect">
            <a:avLst/>
          </a:prstGeom>
          <a:noFill/>
          <a:ln>
            <a:noFill/>
          </a:ln>
        </p:spPr>
        <p:txBody>
          <a:bodyPr bIns="46800" lIns="90000" rIns="90000" tIns="46800"/>
          <a:p>
            <a:r>
              <a:rPr lang="en-US">
                <a:solidFill>
                  <a:srgbClr val="000000"/>
                </a:solidFill>
              </a:rPr>
              <a:t>10</a:t>
            </a:r>
            <a:r>
              <a:rPr lang="en-US">
                <a:solidFill>
                  <a:srgbClr val="000000"/>
                </a:solidFill>
              </a:rPr>
              <a:t>-35</a:t>
            </a:r>
            <a:r>
              <a:rPr lang="en-US">
                <a:solidFill>
                  <a:srgbClr val="000000"/>
                </a:solidFill>
              </a:rPr>
              <a:t> sec </a:t>
            </a:r>
            <a:endParaRPr/>
          </a:p>
        </p:txBody>
      </p:sp>
      <p:sp>
        <p:nvSpPr>
          <p:cNvPr id="101" name="CustomShape 13"/>
          <p:cNvSpPr/>
          <p:nvPr/>
        </p:nvSpPr>
        <p:spPr>
          <a:xfrm>
            <a:off x="3180240" y="1713240"/>
            <a:ext cx="1260000" cy="705240"/>
          </a:xfrm>
          <a:prstGeom prst="rect">
            <a:avLst/>
          </a:prstGeom>
          <a:noFill/>
          <a:ln>
            <a:noFill/>
          </a:ln>
        </p:spPr>
        <p:txBody>
          <a:bodyPr bIns="46800" lIns="90000" rIns="90000" tIns="46800"/>
          <a:p>
            <a:r>
              <a:rPr lang="en-US">
                <a:solidFill>
                  <a:srgbClr val="000000"/>
                </a:solidFill>
              </a:rPr>
              <a:t>10</a:t>
            </a:r>
            <a:r>
              <a:rPr lang="en-US">
                <a:solidFill>
                  <a:srgbClr val="000000"/>
                </a:solidFill>
              </a:rPr>
              <a:t>-35</a:t>
            </a:r>
            <a:r>
              <a:rPr lang="en-US">
                <a:solidFill>
                  <a:srgbClr val="000000"/>
                </a:solidFill>
              </a:rPr>
              <a:t> sec</a:t>
            </a:r>
            <a:endParaRPr/>
          </a:p>
        </p:txBody>
      </p:sp>
      <p:sp>
        <p:nvSpPr>
          <p:cNvPr id="102" name="CustomShape 14"/>
          <p:cNvSpPr/>
          <p:nvPr/>
        </p:nvSpPr>
        <p:spPr>
          <a:xfrm>
            <a:off x="3180240" y="6347520"/>
            <a:ext cx="1260000" cy="704880"/>
          </a:xfrm>
          <a:prstGeom prst="rect">
            <a:avLst/>
          </a:prstGeom>
          <a:noFill/>
          <a:ln>
            <a:noFill/>
          </a:ln>
        </p:spPr>
        <p:txBody>
          <a:bodyPr bIns="46800" lIns="90000" rIns="90000" tIns="46800"/>
          <a:p>
            <a:r>
              <a:rPr lang="en-US">
                <a:solidFill>
                  <a:srgbClr val="000000"/>
                </a:solidFill>
              </a:rPr>
              <a:t>10</a:t>
            </a:r>
            <a:r>
              <a:rPr lang="en-US">
                <a:solidFill>
                  <a:srgbClr val="000000"/>
                </a:solidFill>
              </a:rPr>
              <a:t>9</a:t>
            </a:r>
            <a:r>
              <a:rPr lang="en-US">
                <a:solidFill>
                  <a:srgbClr val="000000"/>
                </a:solidFill>
              </a:rPr>
              <a:t> yrs ?</a:t>
            </a:r>
            <a:endParaRPr/>
          </a:p>
        </p:txBody>
      </p:sp>
      <p:sp>
        <p:nvSpPr>
          <p:cNvPr id="103" name="CustomShape 15"/>
          <p:cNvSpPr/>
          <p:nvPr/>
        </p:nvSpPr>
        <p:spPr>
          <a:xfrm>
            <a:off x="3180240" y="1008000"/>
            <a:ext cx="1260000" cy="705240"/>
          </a:xfrm>
          <a:prstGeom prst="rect">
            <a:avLst/>
          </a:prstGeom>
          <a:noFill/>
          <a:ln>
            <a:noFill/>
          </a:ln>
        </p:spPr>
        <p:txBody>
          <a:bodyPr bIns="46800" lIns="90000" rIns="90000" tIns="46800"/>
          <a:p>
            <a:r>
              <a:rPr lang="en-US">
                <a:solidFill>
                  <a:srgbClr val="000000"/>
                </a:solidFill>
              </a:rPr>
              <a:t>10</a:t>
            </a:r>
            <a:r>
              <a:rPr lang="en-US">
                <a:solidFill>
                  <a:srgbClr val="000000"/>
                </a:solidFill>
              </a:rPr>
              <a:t>-44</a:t>
            </a:r>
            <a:r>
              <a:rPr lang="en-US">
                <a:solidFill>
                  <a:srgbClr val="000000"/>
                </a:solidFill>
              </a:rPr>
              <a:t> sec</a:t>
            </a:r>
            <a:endParaRPr/>
          </a:p>
        </p:txBody>
      </p:sp>
      <p:sp>
        <p:nvSpPr>
          <p:cNvPr id="104" name="Line 16"/>
          <p:cNvSpPr/>
          <p:nvPr/>
        </p:nvSpPr>
        <p:spPr>
          <a:xfrm>
            <a:off x="3180240" y="1008000"/>
            <a:ext cx="1260000" cy="0"/>
          </a:xfrm>
          <a:prstGeom prst="line">
            <a:avLst/>
          </a:prstGeom>
          <a:ln>
            <a:noFill/>
          </a:ln>
        </p:spPr>
      </p:sp>
      <p:sp>
        <p:nvSpPr>
          <p:cNvPr id="105" name="Line 17"/>
          <p:cNvSpPr/>
          <p:nvPr/>
        </p:nvSpPr>
        <p:spPr>
          <a:xfrm>
            <a:off x="3180240" y="7052400"/>
            <a:ext cx="1260000" cy="0"/>
          </a:xfrm>
          <a:prstGeom prst="line">
            <a:avLst/>
          </a:prstGeom>
          <a:ln>
            <a:noFill/>
          </a:ln>
        </p:spPr>
      </p:sp>
      <p:sp>
        <p:nvSpPr>
          <p:cNvPr id="106" name="Line 18"/>
          <p:cNvSpPr/>
          <p:nvPr/>
        </p:nvSpPr>
        <p:spPr>
          <a:xfrm>
            <a:off x="4440240" y="1008000"/>
            <a:ext cx="2099880" cy="0"/>
          </a:xfrm>
          <a:prstGeom prst="line">
            <a:avLst/>
          </a:prstGeom>
          <a:ln>
            <a:noFill/>
          </a:ln>
        </p:spPr>
      </p:sp>
      <p:sp>
        <p:nvSpPr>
          <p:cNvPr id="107" name="Line 19"/>
          <p:cNvSpPr/>
          <p:nvPr/>
        </p:nvSpPr>
        <p:spPr>
          <a:xfrm>
            <a:off x="3180240" y="1008000"/>
            <a:ext cx="0" cy="704880"/>
          </a:xfrm>
          <a:prstGeom prst="line">
            <a:avLst/>
          </a:prstGeom>
          <a:ln>
            <a:noFill/>
          </a:ln>
        </p:spPr>
      </p:sp>
      <p:sp>
        <p:nvSpPr>
          <p:cNvPr id="108" name="Line 20"/>
          <p:cNvSpPr/>
          <p:nvPr/>
        </p:nvSpPr>
        <p:spPr>
          <a:xfrm>
            <a:off x="6540120" y="1008000"/>
            <a:ext cx="2688120" cy="0"/>
          </a:xfrm>
          <a:prstGeom prst="line">
            <a:avLst/>
          </a:prstGeom>
          <a:ln>
            <a:noFill/>
          </a:ln>
        </p:spPr>
      </p:sp>
      <p:sp>
        <p:nvSpPr>
          <p:cNvPr id="109" name="Line 21"/>
          <p:cNvSpPr/>
          <p:nvPr/>
        </p:nvSpPr>
        <p:spPr>
          <a:xfrm>
            <a:off x="9228240" y="1008000"/>
            <a:ext cx="1091880" cy="0"/>
          </a:xfrm>
          <a:prstGeom prst="line">
            <a:avLst/>
          </a:prstGeom>
          <a:ln>
            <a:noFill/>
          </a:ln>
        </p:spPr>
      </p:sp>
      <p:sp>
        <p:nvSpPr>
          <p:cNvPr id="110" name="Line 22"/>
          <p:cNvSpPr/>
          <p:nvPr/>
        </p:nvSpPr>
        <p:spPr>
          <a:xfrm>
            <a:off x="10319760" y="1008000"/>
            <a:ext cx="0" cy="704880"/>
          </a:xfrm>
          <a:prstGeom prst="line">
            <a:avLst/>
          </a:prstGeom>
          <a:ln>
            <a:noFill/>
          </a:ln>
        </p:spPr>
      </p:sp>
      <p:sp>
        <p:nvSpPr>
          <p:cNvPr id="111" name="Line 23"/>
          <p:cNvSpPr/>
          <p:nvPr/>
        </p:nvSpPr>
        <p:spPr>
          <a:xfrm>
            <a:off x="3180240" y="1713240"/>
            <a:ext cx="0" cy="704880"/>
          </a:xfrm>
          <a:prstGeom prst="line">
            <a:avLst/>
          </a:prstGeom>
          <a:ln>
            <a:noFill/>
          </a:ln>
        </p:spPr>
      </p:sp>
      <p:sp>
        <p:nvSpPr>
          <p:cNvPr id="112" name="Line 24"/>
          <p:cNvSpPr/>
          <p:nvPr/>
        </p:nvSpPr>
        <p:spPr>
          <a:xfrm>
            <a:off x="10319760" y="1713240"/>
            <a:ext cx="0" cy="704880"/>
          </a:xfrm>
          <a:prstGeom prst="line">
            <a:avLst/>
          </a:prstGeom>
          <a:ln>
            <a:noFill/>
          </a:ln>
        </p:spPr>
      </p:sp>
      <p:sp>
        <p:nvSpPr>
          <p:cNvPr id="113" name="Line 25"/>
          <p:cNvSpPr/>
          <p:nvPr/>
        </p:nvSpPr>
        <p:spPr>
          <a:xfrm>
            <a:off x="3180240" y="2418480"/>
            <a:ext cx="0" cy="704880"/>
          </a:xfrm>
          <a:prstGeom prst="line">
            <a:avLst/>
          </a:prstGeom>
          <a:ln>
            <a:noFill/>
          </a:ln>
        </p:spPr>
      </p:sp>
      <p:sp>
        <p:nvSpPr>
          <p:cNvPr id="114" name="Line 26"/>
          <p:cNvSpPr/>
          <p:nvPr/>
        </p:nvSpPr>
        <p:spPr>
          <a:xfrm>
            <a:off x="10319760" y="2418480"/>
            <a:ext cx="0" cy="704880"/>
          </a:xfrm>
          <a:prstGeom prst="line">
            <a:avLst/>
          </a:prstGeom>
          <a:ln>
            <a:noFill/>
          </a:ln>
        </p:spPr>
      </p:sp>
      <p:sp>
        <p:nvSpPr>
          <p:cNvPr id="115" name="Line 27"/>
          <p:cNvSpPr/>
          <p:nvPr/>
        </p:nvSpPr>
        <p:spPr>
          <a:xfrm>
            <a:off x="3180240" y="3123360"/>
            <a:ext cx="0" cy="704880"/>
          </a:xfrm>
          <a:prstGeom prst="line">
            <a:avLst/>
          </a:prstGeom>
          <a:ln>
            <a:noFill/>
          </a:ln>
        </p:spPr>
      </p:sp>
      <p:sp>
        <p:nvSpPr>
          <p:cNvPr id="116" name="Line 28"/>
          <p:cNvSpPr/>
          <p:nvPr/>
        </p:nvSpPr>
        <p:spPr>
          <a:xfrm>
            <a:off x="10319760" y="3123360"/>
            <a:ext cx="0" cy="704880"/>
          </a:xfrm>
          <a:prstGeom prst="line">
            <a:avLst/>
          </a:prstGeom>
          <a:ln>
            <a:noFill/>
          </a:ln>
        </p:spPr>
      </p:sp>
      <p:sp>
        <p:nvSpPr>
          <p:cNvPr id="117" name="Line 29"/>
          <p:cNvSpPr/>
          <p:nvPr/>
        </p:nvSpPr>
        <p:spPr>
          <a:xfrm>
            <a:off x="3180240" y="3828960"/>
            <a:ext cx="0" cy="1410840"/>
          </a:xfrm>
          <a:prstGeom prst="line">
            <a:avLst/>
          </a:prstGeom>
          <a:ln>
            <a:noFill/>
          </a:ln>
        </p:spPr>
      </p:sp>
      <p:sp>
        <p:nvSpPr>
          <p:cNvPr id="118" name="Line 30"/>
          <p:cNvSpPr/>
          <p:nvPr/>
        </p:nvSpPr>
        <p:spPr>
          <a:xfrm>
            <a:off x="10319760" y="3828960"/>
            <a:ext cx="0" cy="1410840"/>
          </a:xfrm>
          <a:prstGeom prst="line">
            <a:avLst/>
          </a:prstGeom>
          <a:ln>
            <a:noFill/>
          </a:ln>
        </p:spPr>
      </p:sp>
      <p:sp>
        <p:nvSpPr>
          <p:cNvPr id="119" name="Line 31"/>
          <p:cNvSpPr/>
          <p:nvPr/>
        </p:nvSpPr>
        <p:spPr>
          <a:xfrm>
            <a:off x="3180240" y="5239800"/>
            <a:ext cx="0" cy="402480"/>
          </a:xfrm>
          <a:prstGeom prst="line">
            <a:avLst/>
          </a:prstGeom>
          <a:ln>
            <a:noFill/>
          </a:ln>
        </p:spPr>
      </p:sp>
      <p:sp>
        <p:nvSpPr>
          <p:cNvPr id="120" name="Line 32"/>
          <p:cNvSpPr/>
          <p:nvPr/>
        </p:nvSpPr>
        <p:spPr>
          <a:xfrm>
            <a:off x="10319760" y="5239800"/>
            <a:ext cx="0" cy="402480"/>
          </a:xfrm>
          <a:prstGeom prst="line">
            <a:avLst/>
          </a:prstGeom>
          <a:ln>
            <a:noFill/>
          </a:ln>
        </p:spPr>
      </p:sp>
      <p:sp>
        <p:nvSpPr>
          <p:cNvPr id="121" name="Line 33"/>
          <p:cNvSpPr/>
          <p:nvPr/>
        </p:nvSpPr>
        <p:spPr>
          <a:xfrm>
            <a:off x="3180240" y="5641920"/>
            <a:ext cx="0" cy="704880"/>
          </a:xfrm>
          <a:prstGeom prst="line">
            <a:avLst/>
          </a:prstGeom>
          <a:ln>
            <a:noFill/>
          </a:ln>
        </p:spPr>
      </p:sp>
      <p:sp>
        <p:nvSpPr>
          <p:cNvPr id="122" name="Line 34"/>
          <p:cNvSpPr/>
          <p:nvPr/>
        </p:nvSpPr>
        <p:spPr>
          <a:xfrm>
            <a:off x="10319760" y="5641920"/>
            <a:ext cx="0" cy="704880"/>
          </a:xfrm>
          <a:prstGeom prst="line">
            <a:avLst/>
          </a:prstGeom>
          <a:ln>
            <a:noFill/>
          </a:ln>
        </p:spPr>
      </p:sp>
      <p:sp>
        <p:nvSpPr>
          <p:cNvPr id="123" name="Line 35"/>
          <p:cNvSpPr/>
          <p:nvPr/>
        </p:nvSpPr>
        <p:spPr>
          <a:xfrm>
            <a:off x="3180240" y="6347520"/>
            <a:ext cx="0" cy="704880"/>
          </a:xfrm>
          <a:prstGeom prst="line">
            <a:avLst/>
          </a:prstGeom>
          <a:ln>
            <a:noFill/>
          </a:ln>
        </p:spPr>
      </p:sp>
      <p:sp>
        <p:nvSpPr>
          <p:cNvPr id="124" name="Line 36"/>
          <p:cNvSpPr/>
          <p:nvPr/>
        </p:nvSpPr>
        <p:spPr>
          <a:xfrm>
            <a:off x="10319760" y="6347520"/>
            <a:ext cx="0" cy="704880"/>
          </a:xfrm>
          <a:prstGeom prst="line">
            <a:avLst/>
          </a:prstGeom>
          <a:ln>
            <a:noFill/>
          </a:ln>
        </p:spPr>
      </p:sp>
      <p:sp>
        <p:nvSpPr>
          <p:cNvPr id="125" name="Line 37"/>
          <p:cNvSpPr/>
          <p:nvPr/>
        </p:nvSpPr>
        <p:spPr>
          <a:xfrm>
            <a:off x="4440240" y="7052400"/>
            <a:ext cx="2099880" cy="0"/>
          </a:xfrm>
          <a:prstGeom prst="line">
            <a:avLst/>
          </a:prstGeom>
          <a:ln>
            <a:noFill/>
          </a:ln>
        </p:spPr>
      </p:sp>
      <p:sp>
        <p:nvSpPr>
          <p:cNvPr id="126" name="Line 38"/>
          <p:cNvSpPr/>
          <p:nvPr/>
        </p:nvSpPr>
        <p:spPr>
          <a:xfrm>
            <a:off x="6540120" y="7052400"/>
            <a:ext cx="2688120" cy="0"/>
          </a:xfrm>
          <a:prstGeom prst="line">
            <a:avLst/>
          </a:prstGeom>
          <a:ln>
            <a:noFill/>
          </a:ln>
        </p:spPr>
      </p:sp>
      <p:sp>
        <p:nvSpPr>
          <p:cNvPr id="127" name="Line 39"/>
          <p:cNvSpPr/>
          <p:nvPr/>
        </p:nvSpPr>
        <p:spPr>
          <a:xfrm>
            <a:off x="9228240" y="7052400"/>
            <a:ext cx="1091880" cy="0"/>
          </a:xfrm>
          <a:prstGeom prst="line">
            <a:avLst/>
          </a:prstGeom>
          <a:ln>
            <a:noFill/>
          </a:ln>
        </p:spPr>
      </p:sp>
      <p:sp>
        <p:nvSpPr>
          <p:cNvPr id="128" name="TextShape 40"/>
          <p:cNvSpPr txBox="1"/>
          <p:nvPr/>
        </p:nvSpPr>
        <p:spPr>
          <a:xfrm>
            <a:off x="5090040" y="2782440"/>
            <a:ext cx="4285440" cy="245916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lang="en-US" sz="3000">
                <a:solidFill>
                  <a:srgbClr val="000000"/>
                </a:solidFill>
              </a:rPr>
              <a:t>Reheating matter?</a:t>
            </a:r>
            <a:endParaRPr/>
          </a:p>
          <a:p>
            <a:r>
              <a:rPr lang="en-US" sz="3000"/>
              <a:t>Need temperatures around </a:t>
            </a:r>
            <a:r>
              <a:rPr lang="en-US" sz="3000">
                <a:solidFill>
                  <a:srgbClr val="000000"/>
                </a:solidFill>
              </a:rPr>
              <a:t>1.5·10</a:t>
            </a:r>
            <a:r>
              <a:rPr lang="en-US" sz="3000">
                <a:solidFill>
                  <a:srgbClr val="000000"/>
                </a:solidFill>
              </a:rPr>
              <a:t>12</a:t>
            </a:r>
            <a:r>
              <a:rPr lang="en-US" sz="3000">
                <a:solidFill>
                  <a:srgbClr val="000000"/>
                </a:solidFill>
              </a:rPr>
              <a:t> K</a:t>
            </a:r>
            <a:endParaRPr/>
          </a:p>
          <a:p>
            <a:r>
              <a:rPr lang="en-US" sz="3000">
                <a:solidFill>
                  <a:srgbClr val="000000"/>
                </a:solidFill>
              </a:rPr>
              <a:t>~10</a:t>
            </a:r>
            <a:r>
              <a:rPr lang="en-US" sz="3000">
                <a:solidFill>
                  <a:srgbClr val="000000"/>
                </a:solidFill>
              </a:rPr>
              <a:t>6</a:t>
            </a:r>
            <a:r>
              <a:rPr lang="en-US" sz="3000">
                <a:solidFill>
                  <a:srgbClr val="000000"/>
                </a:solidFill>
              </a:rPr>
              <a:t> times hotter than the core of the sun</a:t>
            </a:r>
            <a:endParaRPr/>
          </a:p>
        </p:txBody>
      </p:sp>
    </p:spTree>
  </p:cSld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390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720"/>
            <a:ext cx="10079640" cy="7559280"/>
          </a:xfrm>
          <a:prstGeom prst="rect">
            <a:avLst/>
          </a:prstGeom>
          <a:ln>
            <a:noFill/>
          </a:ln>
        </p:spPr>
      </p:pic>
    </p:spTree>
  </p:cSld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391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360" y="0"/>
            <a:ext cx="10079640" cy="7559640"/>
          </a:xfrm>
          <a:prstGeom prst="rect">
            <a:avLst/>
          </a:prstGeom>
          <a:ln>
            <a:noFill/>
          </a:ln>
        </p:spPr>
      </p:pic>
    </p:spTree>
  </p:cSld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392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0079640" cy="7559280"/>
          </a:xfrm>
          <a:prstGeom prst="rect">
            <a:avLst/>
          </a:prstGeom>
          <a:ln>
            <a:noFill/>
          </a:ln>
        </p:spPr>
      </p:pic>
    </p:spTree>
  </p:cSld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393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2352240" y="360"/>
            <a:ext cx="5669280" cy="7559640"/>
          </a:xfrm>
          <a:prstGeom prst="rect">
            <a:avLst/>
          </a:prstGeom>
          <a:ln>
            <a:noFill/>
          </a:ln>
        </p:spPr>
      </p:pic>
    </p:spTree>
  </p:cSld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394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2194560" y="0"/>
            <a:ext cx="5669280" cy="7559640"/>
          </a:xfrm>
          <a:prstGeom prst="rect">
            <a:avLst/>
          </a:prstGeom>
          <a:ln>
            <a:noFill/>
          </a:ln>
        </p:spPr>
      </p:pic>
    </p:spTree>
  </p:cSld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395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360"/>
            <a:ext cx="10079640" cy="7559640"/>
          </a:xfrm>
          <a:prstGeom prst="rect">
            <a:avLst/>
          </a:prstGeom>
          <a:ln>
            <a:noFill/>
          </a:ln>
        </p:spPr>
      </p:pic>
    </p:spTree>
  </p:cSld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TextShape 1"/>
          <p:cNvSpPr txBox="1"/>
          <p:nvPr/>
        </p:nvSpPr>
        <p:spPr>
          <a:xfrm>
            <a:off x="504000" y="158040"/>
            <a:ext cx="9071640" cy="62244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/>
              <a:t>Resources</a:t>
            </a:r>
            <a:endParaRPr/>
          </a:p>
        </p:txBody>
      </p:sp>
      <p:sp>
        <p:nvSpPr>
          <p:cNvPr id="397" name="TextShape 2"/>
          <p:cNvSpPr txBox="1"/>
          <p:nvPr/>
        </p:nvSpPr>
        <p:spPr>
          <a:xfrm>
            <a:off x="0" y="914040"/>
            <a:ext cx="10080000" cy="617040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25000"/>
              <a:buFont typeface="StarSymbol"/>
              <a:buChar char=""/>
            </a:pPr>
            <a:r>
              <a:rPr lang="en-US"/>
              <a:t>US LHC </a:t>
            </a:r>
            <a:r>
              <a:rPr lang="en-US">
                <a:hlinkClick r:id="rId1"/>
              </a:rPr>
              <a:t>blog</a:t>
            </a:r>
            <a:r>
              <a:rPr lang="en-US"/>
              <a:t> and Facebook </a:t>
            </a:r>
            <a:r>
              <a:rPr lang="en-US">
                <a:hlinkClick r:id="rId2"/>
              </a:rPr>
              <a:t>page</a:t>
            </a:r>
            <a:endParaRPr/>
          </a:p>
          <a:p>
            <a:pPr>
              <a:buSzPct val="25000"/>
              <a:buFont typeface="StarSymbol"/>
              <a:buChar char=""/>
            </a:pPr>
            <a:r>
              <a:rPr lang="en-US"/>
              <a:t>Experiments</a:t>
            </a:r>
            <a:endParaRPr/>
          </a:p>
          <a:p>
            <a:pPr lvl="1">
              <a:buSzPct val="25000"/>
              <a:buFont typeface="StarSymbol"/>
              <a:buChar char=""/>
            </a:pPr>
            <a:r>
              <a:rPr lang="en-US"/>
              <a:t>Relativistic Heavy Ion Collider:  </a:t>
            </a:r>
            <a:r>
              <a:rPr lang="en-US">
                <a:hlinkClick r:id="rId3"/>
              </a:rPr>
              <a:t>STAR</a:t>
            </a:r>
            <a:r>
              <a:rPr lang="en-US"/>
              <a:t>	</a:t>
            </a:r>
            <a:r>
              <a:rPr lang="en-US">
                <a:hlinkClick r:id="rId4"/>
              </a:rPr>
              <a:t>PHENIX</a:t>
            </a:r>
            <a:endParaRPr/>
          </a:p>
          <a:p>
            <a:pPr lvl="1">
              <a:buSzPct val="25000"/>
              <a:buFont typeface="StarSymbol"/>
              <a:buChar char=""/>
            </a:pPr>
            <a:r>
              <a:rPr lang="en-US"/>
              <a:t>Large Hadron Collider:</a:t>
            </a:r>
            <a:r>
              <a:rPr lang="en-US"/>
              <a:t>	</a:t>
            </a:r>
            <a:r>
              <a:rPr lang="en-US">
                <a:hlinkClick r:id="rId5"/>
              </a:rPr>
              <a:t>ALICE</a:t>
            </a:r>
            <a:r>
              <a:rPr lang="en-US"/>
              <a:t>	</a:t>
            </a:r>
            <a:r>
              <a:rPr lang="en-US">
                <a:hlinkClick r:id="rId6"/>
              </a:rPr>
              <a:t>ATLAS</a:t>
            </a:r>
            <a:r>
              <a:rPr lang="en-US"/>
              <a:t>	</a:t>
            </a:r>
            <a:r>
              <a:rPr lang="en-US">
                <a:hlinkClick r:id="rId7"/>
              </a:rPr>
              <a:t>CMS</a:t>
            </a:r>
            <a:r>
              <a:rPr lang="en-US"/>
              <a:t>	</a:t>
            </a:r>
            <a:r>
              <a:rPr lang="en-US">
                <a:hlinkClick r:id="rId8"/>
              </a:rPr>
              <a:t>LHCb</a:t>
            </a:r>
            <a:r>
              <a:rPr lang="en-US"/>
              <a:t> </a:t>
            </a:r>
            <a:r>
              <a:rPr lang="en-US">
                <a:hlinkClick r:id="rId9"/>
              </a:rPr>
              <a:t>TOTEM</a:t>
            </a:r>
            <a:endParaRPr/>
          </a:p>
          <a:p>
            <a:pPr>
              <a:buSzPct val="25000"/>
              <a:buFont typeface="StarSymbol"/>
              <a:buChar char=""/>
            </a:pPr>
            <a:r>
              <a:rPr lang="en-US"/>
              <a:t>Event displays and pretty pictures from </a:t>
            </a:r>
            <a:r>
              <a:rPr lang="en-US">
                <a:hlinkClick r:id="rId10"/>
              </a:rPr>
              <a:t>ALICE</a:t>
            </a:r>
            <a:endParaRPr/>
          </a:p>
          <a:p>
            <a:pPr>
              <a:buSzPct val="25000"/>
              <a:buFont typeface="StarSymbol"/>
              <a:buChar char=""/>
            </a:pPr>
            <a:r>
              <a:rPr lang="en-US"/>
              <a:t>Really cool </a:t>
            </a:r>
            <a:r>
              <a:rPr lang="en-US">
                <a:hlinkClick r:id="rId11"/>
              </a:rPr>
              <a:t>ATLAS</a:t>
            </a:r>
            <a:r>
              <a:rPr lang="en-US"/>
              <a:t> event animation</a:t>
            </a:r>
            <a:endParaRPr/>
          </a:p>
          <a:p>
            <a:pPr>
              <a:buSzPct val="25000"/>
              <a:buFont typeface="StarSymbol"/>
              <a:buChar char=""/>
            </a:pPr>
            <a:r>
              <a:rPr lang="en-US"/>
              <a:t>Links to articles in the press on </a:t>
            </a:r>
            <a:r>
              <a:rPr lang="en-US">
                <a:hlinkClick r:id="rId12"/>
              </a:rPr>
              <a:t>PHENIX</a:t>
            </a:r>
            <a:r>
              <a:rPr lang="en-US"/>
              <a:t> </a:t>
            </a:r>
            <a:endParaRPr/>
          </a:p>
          <a:p>
            <a:pPr>
              <a:buSzPct val="25000"/>
              <a:buFont typeface="StarSymbol"/>
              <a:buChar char=""/>
            </a:pPr>
            <a:r>
              <a:rPr lang="en-US"/>
              <a:t>Scientific American </a:t>
            </a:r>
            <a:r>
              <a:rPr lang="en-US">
                <a:hlinkClick r:id="rId13"/>
              </a:rPr>
              <a:t>article</a:t>
            </a:r>
            <a:r>
              <a:rPr lang="en-US"/>
              <a:t> </a:t>
            </a:r>
            <a:endParaRPr/>
          </a:p>
        </p:txBody>
      </p:sp>
    </p:spTree>
  </p:cSld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29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685440" y="1526760"/>
            <a:ext cx="8690400" cy="4871880"/>
          </a:xfrm>
          <a:prstGeom prst="rect">
            <a:avLst/>
          </a:prstGeom>
          <a:ln>
            <a:noFill/>
          </a:ln>
        </p:spPr>
      </p:pic>
      <p:sp>
        <p:nvSpPr>
          <p:cNvPr id="130" name="TextShape 1"/>
          <p:cNvSpPr txBox="1"/>
          <p:nvPr/>
        </p:nvSpPr>
        <p:spPr>
          <a:xfrm>
            <a:off x="-36000" y="-62640"/>
            <a:ext cx="7546320" cy="9435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 sz="4000"/>
              <a:t>Nucleons – the proton and neutron</a:t>
            </a:r>
            <a:endParaRPr/>
          </a:p>
        </p:txBody>
      </p:sp>
      <p:pic>
        <p:nvPicPr>
          <p:cNvPr descr="" id="131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864000" y="1729080"/>
            <a:ext cx="3950640" cy="3948120"/>
          </a:xfrm>
          <a:prstGeom prst="rect">
            <a:avLst/>
          </a:prstGeom>
          <a:ln>
            <a:noFill/>
          </a:ln>
        </p:spPr>
      </p:pic>
      <p:sp>
        <p:nvSpPr>
          <p:cNvPr id="132" name="TextShape 2"/>
          <p:cNvSpPr txBox="1"/>
          <p:nvPr/>
        </p:nvSpPr>
        <p:spPr>
          <a:xfrm>
            <a:off x="1672560" y="5509800"/>
            <a:ext cx="2743920" cy="79596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lang="en-US" sz="5000">
                <a:latin typeface="Times New Roman"/>
              </a:rPr>
              <a:t>Neutron</a:t>
            </a:r>
            <a:endParaRPr/>
          </a:p>
        </p:txBody>
      </p:sp>
      <p:pic>
        <p:nvPicPr>
          <p:cNvPr descr="" id="133" name=""/>
          <p:cNvPicPr/>
          <p:nvPr/>
        </p:nvPicPr>
        <p:blipFill>
          <a:blip r:embed="rId3"/>
          <a:stretch>
            <a:fillRect/>
          </a:stretch>
        </p:blipFill>
        <p:spPr>
          <a:xfrm>
            <a:off x="5271840" y="1729080"/>
            <a:ext cx="3950640" cy="3948120"/>
          </a:xfrm>
          <a:prstGeom prst="rect">
            <a:avLst/>
          </a:prstGeom>
          <a:ln>
            <a:noFill/>
          </a:ln>
        </p:spPr>
      </p:pic>
      <p:sp>
        <p:nvSpPr>
          <p:cNvPr id="134" name="TextShape 3"/>
          <p:cNvSpPr txBox="1"/>
          <p:nvPr/>
        </p:nvSpPr>
        <p:spPr>
          <a:xfrm>
            <a:off x="6138000" y="5510160"/>
            <a:ext cx="2743920" cy="79596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lang="en-US" sz="5000">
                <a:latin typeface="Times New Roman"/>
              </a:rPr>
              <a:t>Proton</a:t>
            </a:r>
            <a:endParaRPr/>
          </a:p>
        </p:txBody>
      </p:sp>
      <p:sp>
        <p:nvSpPr>
          <p:cNvPr id="135" name="TextShape 4"/>
          <p:cNvSpPr txBox="1"/>
          <p:nvPr/>
        </p:nvSpPr>
        <p:spPr>
          <a:xfrm>
            <a:off x="675000" y="6352560"/>
            <a:ext cx="6553080" cy="34668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lang="en-US" sz="1200">
                <a:solidFill>
                  <a:srgbClr val="000000"/>
                </a:solidFill>
              </a:rPr>
              <a:t>http://en.wikipedia.org/wiki/Image:Quark_structure_neutron.svg</a:t>
            </a:r>
            <a:endParaRPr/>
          </a:p>
        </p:txBody>
      </p:sp>
      <p:sp>
        <p:nvSpPr>
          <p:cNvPr id="136" name="TextShape 5"/>
          <p:cNvSpPr txBox="1"/>
          <p:nvPr/>
        </p:nvSpPr>
        <p:spPr>
          <a:xfrm>
            <a:off x="5354640" y="6398640"/>
            <a:ext cx="4123080" cy="32760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lang="en-US" sz="1200">
                <a:solidFill>
                  <a:srgbClr val="000000"/>
                </a:solidFill>
                <a:latin typeface="Times New Roman"/>
              </a:rPr>
              <a:t>http://en.wikipedia.org/wiki/Image:Quark_structure_proton.svg</a:t>
            </a:r>
            <a:endParaRPr/>
          </a:p>
        </p:txBody>
      </p:sp>
    </p:spTree>
  </p:cSld>
  <p:timing>
    <p:tnLst>
      <p:par>
        <p:cTn dur="indefinite" id="21" nodeType="tmRoot" restart="never">
          <p:childTnLst>
            <p:seq>
              <p:cTn id="22" nodeType="mainSeq">
                <p:childTnLst>
                  <p:par>
                    <p:cTn fill="freeze" id="23">
                      <p:stCondLst>
                        <p:cond delay="0"/>
                      </p:stCondLst>
                      <p:childTnLst>
                        <p:par>
                          <p:cTn fill="freeze" id="24">
                            <p:stCondLst>
                              <p:cond delay="0"/>
                            </p:stCondLst>
                            <p:childTnLst>
                              <p:par>
                                <p:cTn fill="hold" id="25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6">
                                          <p:stCondLst>
                                            <p:cond delay="0"/>
                                          </p:stCondLst>
                                        </p:cTn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extShape 1"/>
          <p:cNvSpPr txBox="1"/>
          <p:nvPr/>
        </p:nvSpPr>
        <p:spPr>
          <a:xfrm>
            <a:off x="1044000" y="-107640"/>
            <a:ext cx="7810920" cy="103392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 sz="3700"/>
              <a:t>How can we see “free” quarks?</a:t>
            </a:r>
            <a:endParaRPr/>
          </a:p>
        </p:txBody>
      </p:sp>
      <p:pic>
        <p:nvPicPr>
          <p:cNvPr descr="" id="138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2106360" y="914040"/>
            <a:ext cx="5945400" cy="6013800"/>
          </a:xfrm>
          <a:prstGeom prst="rect">
            <a:avLst/>
          </a:prstGeom>
          <a:ln>
            <a:noFill/>
          </a:ln>
        </p:spPr>
      </p:pic>
    </p:spTree>
  </p:cSld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TextShape 1"/>
          <p:cNvSpPr txBox="1"/>
          <p:nvPr/>
        </p:nvSpPr>
        <p:spPr>
          <a:xfrm>
            <a:off x="504000" y="-58680"/>
            <a:ext cx="9071640" cy="101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/>
              <a:t>Making a QGP in the laboratory</a:t>
            </a:r>
            <a:endParaRPr/>
          </a:p>
        </p:txBody>
      </p:sp>
      <p:pic>
        <p:nvPicPr>
          <p:cNvPr descr="" id="140" name=""/>
          <p:cNvPicPr/>
          <p:nvPr/>
        </p:nvPicPr>
        <p:blipFill>
          <a:blip r:embed="rId1"/>
          <a:srcRect b="16365" l="22503" r="22503" t="16365"/>
          <a:stretch>
            <a:fillRect/>
          </a:stretch>
        </p:blipFill>
        <p:spPr>
          <a:xfrm>
            <a:off x="347400" y="1080000"/>
            <a:ext cx="3016800" cy="2534400"/>
          </a:xfrm>
          <a:prstGeom prst="rect">
            <a:avLst/>
          </a:prstGeom>
          <a:ln>
            <a:noFill/>
          </a:ln>
        </p:spPr>
      </p:pic>
      <p:sp>
        <p:nvSpPr>
          <p:cNvPr id="141" name="TextShape 2"/>
          <p:cNvSpPr txBox="1"/>
          <p:nvPr/>
        </p:nvSpPr>
        <p:spPr>
          <a:xfrm>
            <a:off x="349200" y="908640"/>
            <a:ext cx="3016800" cy="418320"/>
          </a:xfrm>
          <a:prstGeom prst="rect">
            <a:avLst/>
          </a:prstGeom>
        </p:spPr>
        <p:txBody>
          <a:bodyPr bIns="45000" lIns="90000" rIns="90000" tIns="45000" wrap="none"/>
          <a:p>
            <a:pPr algn="ctr"/>
            <a:r>
              <a:rPr lang="en-US" sz="2300">
                <a:solidFill>
                  <a:srgbClr val="cccccc"/>
                </a:solidFill>
              </a:rPr>
              <a:t>Relativistic pancakes</a:t>
            </a:r>
            <a:endParaRPr/>
          </a:p>
        </p:txBody>
      </p:sp>
      <p:sp>
        <p:nvSpPr>
          <p:cNvPr id="142" name="TextShape 3"/>
          <p:cNvSpPr txBox="1"/>
          <p:nvPr/>
        </p:nvSpPr>
        <p:spPr>
          <a:xfrm>
            <a:off x="8917920" y="2267640"/>
            <a:ext cx="180720" cy="430200"/>
          </a:xfrm>
          <a:prstGeom prst="rect">
            <a:avLst/>
          </a:prstGeom>
        </p:spPr>
      </p:sp>
      <p:pic>
        <p:nvPicPr>
          <p:cNvPr descr="" id="143" name=""/>
          <p:cNvPicPr/>
          <p:nvPr/>
        </p:nvPicPr>
        <p:blipFill>
          <a:blip r:embed="rId2"/>
          <a:srcRect b="16365" l="22503" r="22503" t="16365"/>
          <a:stretch>
            <a:fillRect/>
          </a:stretch>
        </p:blipFill>
        <p:spPr>
          <a:xfrm>
            <a:off x="2397600" y="2756880"/>
            <a:ext cx="3016800" cy="2538000"/>
          </a:xfrm>
          <a:prstGeom prst="rect">
            <a:avLst/>
          </a:prstGeom>
          <a:ln>
            <a:noFill/>
          </a:ln>
        </p:spPr>
      </p:pic>
      <p:sp>
        <p:nvSpPr>
          <p:cNvPr id="144" name="TextShape 4"/>
          <p:cNvSpPr txBox="1"/>
          <p:nvPr/>
        </p:nvSpPr>
        <p:spPr>
          <a:xfrm>
            <a:off x="2399400" y="2598120"/>
            <a:ext cx="3016800" cy="447120"/>
          </a:xfrm>
          <a:prstGeom prst="rect">
            <a:avLst/>
          </a:prstGeom>
        </p:spPr>
        <p:txBody>
          <a:bodyPr bIns="45000" lIns="90000" rIns="90000" tIns="45000" wrap="none"/>
          <a:p>
            <a:pPr algn="ctr"/>
            <a:r>
              <a:rPr lang="en-US" sz="2500">
                <a:solidFill>
                  <a:srgbClr val="cccccc"/>
                </a:solidFill>
              </a:rPr>
              <a:t>Quark soup</a:t>
            </a:r>
            <a:endParaRPr/>
          </a:p>
        </p:txBody>
      </p:sp>
      <p:pic>
        <p:nvPicPr>
          <p:cNvPr descr="" id="145" name=""/>
          <p:cNvPicPr/>
          <p:nvPr/>
        </p:nvPicPr>
        <p:blipFill>
          <a:blip r:embed="rId3"/>
          <a:stretch>
            <a:fillRect/>
          </a:stretch>
        </p:blipFill>
        <p:spPr>
          <a:xfrm>
            <a:off x="5452200" y="2634120"/>
            <a:ext cx="2432880" cy="1828440"/>
          </a:xfrm>
          <a:prstGeom prst="rect">
            <a:avLst/>
          </a:prstGeom>
          <a:ln>
            <a:noFill/>
          </a:ln>
        </p:spPr>
      </p:pic>
      <p:pic>
        <p:nvPicPr>
          <p:cNvPr descr="" id="146" name=""/>
          <p:cNvPicPr/>
          <p:nvPr/>
        </p:nvPicPr>
        <p:blipFill>
          <a:blip r:embed="rId4"/>
          <a:stretch>
            <a:fillRect/>
          </a:stretch>
        </p:blipFill>
        <p:spPr>
          <a:xfrm>
            <a:off x="3455280" y="952920"/>
            <a:ext cx="2469600" cy="1645560"/>
          </a:xfrm>
          <a:prstGeom prst="rect">
            <a:avLst/>
          </a:prstGeom>
          <a:ln>
            <a:noFill/>
          </a:ln>
        </p:spPr>
      </p:pic>
      <p:pic>
        <p:nvPicPr>
          <p:cNvPr descr="" id="147" name=""/>
          <p:cNvPicPr/>
          <p:nvPr/>
        </p:nvPicPr>
        <p:blipFill>
          <a:blip r:embed="rId5"/>
          <a:stretch>
            <a:fillRect/>
          </a:stretch>
        </p:blipFill>
        <p:spPr>
          <a:xfrm>
            <a:off x="8232120" y="4655160"/>
            <a:ext cx="1527480" cy="2285280"/>
          </a:xfrm>
          <a:prstGeom prst="rect">
            <a:avLst/>
          </a:prstGeom>
          <a:ln>
            <a:noFill/>
          </a:ln>
        </p:spPr>
      </p:pic>
      <p:pic>
        <p:nvPicPr>
          <p:cNvPr descr="" id="148" name=""/>
          <p:cNvPicPr/>
          <p:nvPr/>
        </p:nvPicPr>
        <p:blipFill>
          <a:blip r:embed="rId6"/>
          <a:stretch>
            <a:fillRect/>
          </a:stretch>
        </p:blipFill>
        <p:spPr>
          <a:xfrm>
            <a:off x="5141520" y="4498560"/>
            <a:ext cx="3018600" cy="2532240"/>
          </a:xfrm>
          <a:prstGeom prst="rect">
            <a:avLst/>
          </a:prstGeom>
          <a:ln>
            <a:noFill/>
          </a:ln>
        </p:spPr>
      </p:pic>
      <p:sp>
        <p:nvSpPr>
          <p:cNvPr id="149" name="TextShape 5"/>
          <p:cNvSpPr txBox="1"/>
          <p:nvPr/>
        </p:nvSpPr>
        <p:spPr>
          <a:xfrm>
            <a:off x="5115240" y="4511880"/>
            <a:ext cx="3018600" cy="795240"/>
          </a:xfrm>
          <a:prstGeom prst="rect">
            <a:avLst/>
          </a:prstGeom>
        </p:spPr>
        <p:txBody>
          <a:bodyPr bIns="45000" lIns="90000" rIns="90000" tIns="45000" wrap="none"/>
          <a:p>
            <a:pPr algn="ctr"/>
            <a:r>
              <a:rPr lang="en-US" sz="2200">
                <a:solidFill>
                  <a:srgbClr val="cccccc"/>
                </a:solidFill>
              </a:rPr>
              <a:t>Explosive hadron soda</a:t>
            </a:r>
            <a:endParaRPr/>
          </a:p>
        </p:txBody>
      </p:sp>
    </p:spTree>
  </p:cSld>
  <p:timing>
    <p:tnLst>
      <p:par>
        <p:cTn dur="indefinite" id="27" nodeType="tmRoot" restart="never">
          <p:childTnLst>
            <p:seq>
              <p:cTn id="28" nodeType="mainSeq">
                <p:childTnLst>
                  <p:par>
                    <p:cTn fill="freeze" id="29">
                      <p:stCondLst>
                        <p:cond delay="indefinite"/>
                      </p:stCondLst>
                      <p:childTnLst>
                        <p:par>
                          <p:cTn fill="freeze" id="30">
                            <p:stCondLst>
                              <p:cond delay="0"/>
                            </p:stCondLst>
                            <p:childTnLst>
                              <p:par>
                                <p:cTn fill="hold" id="31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freeze" id="33">
                      <p:stCondLst>
                        <p:cond delay="indefinite"/>
                      </p:stCondLst>
                      <p:childTnLst>
                        <p:par>
                          <p:cTn fill="freeze" id="34">
                            <p:stCondLst>
                              <p:cond delay="0"/>
                            </p:stCondLst>
                            <p:childTnLst>
                              <p:par>
                                <p:cTn fill="hold" id="35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50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-30960" y="-624240"/>
            <a:ext cx="10153080" cy="8711640"/>
          </a:xfrm>
          <a:prstGeom prst="rect">
            <a:avLst/>
          </a:prstGeom>
          <a:ln>
            <a:noFill/>
          </a:ln>
        </p:spPr>
      </p:pic>
      <p:sp>
        <p:nvSpPr>
          <p:cNvPr id="151" name="CustomShape 1"/>
          <p:cNvSpPr/>
          <p:nvPr/>
        </p:nvSpPr>
        <p:spPr>
          <a:xfrm>
            <a:off x="360" y="360"/>
            <a:ext cx="10080000" cy="7560000"/>
          </a:xfrm>
          <a:prstGeom prst="rect">
            <a:avLst/>
          </a:prstGeom>
          <a:noFill/>
          <a:ln>
            <a:solidFill>
              <a:srgbClr val="808080"/>
            </a:solidFill>
          </a:ln>
        </p:spPr>
      </p:sp>
      <p:pic>
        <p:nvPicPr>
          <p:cNvPr descr="" id="152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1829160" y="5052600"/>
            <a:ext cx="2286720" cy="1389600"/>
          </a:xfrm>
          <a:prstGeom prst="rect">
            <a:avLst/>
          </a:prstGeom>
          <a:ln>
            <a:noFill/>
          </a:ln>
        </p:spPr>
      </p:pic>
      <p:sp>
        <p:nvSpPr>
          <p:cNvPr id="153" name="TextShape 2"/>
          <p:cNvSpPr txBox="1"/>
          <p:nvPr/>
        </p:nvSpPr>
        <p:spPr>
          <a:xfrm>
            <a:off x="2129760" y="6351840"/>
            <a:ext cx="1371960" cy="51696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b="1" lang="en-US" sz="3000">
                <a:solidFill>
                  <a:srgbClr val="ffd700"/>
                </a:solidFill>
              </a:rPr>
              <a:t>ALICE</a:t>
            </a:r>
            <a:endParaRPr/>
          </a:p>
        </p:txBody>
      </p:sp>
      <p:pic>
        <p:nvPicPr>
          <p:cNvPr descr="" id="154" name=""/>
          <p:cNvPicPr/>
          <p:nvPr/>
        </p:nvPicPr>
        <p:blipFill>
          <a:blip r:embed="rId3"/>
          <a:stretch>
            <a:fillRect/>
          </a:stretch>
        </p:blipFill>
        <p:spPr>
          <a:xfrm>
            <a:off x="3658680" y="692280"/>
            <a:ext cx="2286720" cy="1618200"/>
          </a:xfrm>
          <a:prstGeom prst="rect">
            <a:avLst/>
          </a:prstGeom>
          <a:ln>
            <a:noFill/>
          </a:ln>
        </p:spPr>
      </p:pic>
      <p:sp>
        <p:nvSpPr>
          <p:cNvPr id="155" name="TextShape 3"/>
          <p:cNvSpPr txBox="1"/>
          <p:nvPr/>
        </p:nvSpPr>
        <p:spPr>
          <a:xfrm>
            <a:off x="4115880" y="1889280"/>
            <a:ext cx="1372320" cy="51696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b="1" lang="en-US" sz="3000">
                <a:solidFill>
                  <a:srgbClr val="ffd700"/>
                </a:solidFill>
              </a:rPr>
              <a:t>CMS</a:t>
            </a:r>
            <a:endParaRPr/>
          </a:p>
        </p:txBody>
      </p:sp>
      <p:pic>
        <p:nvPicPr>
          <p:cNvPr descr="" id="156" name=""/>
          <p:cNvPicPr/>
          <p:nvPr/>
        </p:nvPicPr>
        <p:blipFill>
          <a:blip r:embed="rId4"/>
          <a:stretch>
            <a:fillRect/>
          </a:stretch>
        </p:blipFill>
        <p:spPr>
          <a:xfrm>
            <a:off x="5259240" y="4739760"/>
            <a:ext cx="2286720" cy="1718640"/>
          </a:xfrm>
          <a:prstGeom prst="rect">
            <a:avLst/>
          </a:prstGeom>
          <a:ln>
            <a:noFill/>
          </a:ln>
        </p:spPr>
      </p:pic>
      <p:sp>
        <p:nvSpPr>
          <p:cNvPr id="157" name="TextShape 4"/>
          <p:cNvSpPr txBox="1"/>
          <p:nvPr/>
        </p:nvSpPr>
        <p:spPr>
          <a:xfrm>
            <a:off x="6174000" y="6065280"/>
            <a:ext cx="1829160" cy="803520"/>
          </a:xfrm>
          <a:prstGeom prst="rect">
            <a:avLst/>
          </a:prstGeom>
        </p:spPr>
        <p:txBody>
          <a:bodyPr bIns="45000" lIns="90000" rIns="90000" tIns="45000" wrap="none"/>
          <a:p>
            <a:pPr algn="ctr"/>
            <a:r>
              <a:rPr b="1" lang="en-US" sz="3000">
                <a:solidFill>
                  <a:srgbClr val="ffd700"/>
                </a:solidFill>
              </a:rPr>
              <a:t>ATLAS</a:t>
            </a:r>
            <a:r>
              <a:rPr b="1" lang="en-US" sz="3000">
                <a:solidFill>
                  <a:srgbClr val="ffd700"/>
                </a:solidFill>
              </a:rPr>
              <a:t>
</a:t>
            </a:r>
            <a:r>
              <a:rPr b="1" lang="en-US" sz="2000">
                <a:solidFill>
                  <a:srgbClr val="ffd700"/>
                </a:solidFill>
              </a:rPr>
              <a:t>LHCf</a:t>
            </a:r>
            <a:endParaRPr/>
          </a:p>
        </p:txBody>
      </p:sp>
      <p:pic>
        <p:nvPicPr>
          <p:cNvPr descr="" id="158" name=""/>
          <p:cNvPicPr/>
          <p:nvPr/>
        </p:nvPicPr>
        <p:blipFill>
          <a:blip r:embed="rId5"/>
          <a:stretch>
            <a:fillRect/>
          </a:stretch>
        </p:blipFill>
        <p:spPr>
          <a:xfrm>
            <a:off x="7774560" y="2657520"/>
            <a:ext cx="2286720" cy="1709640"/>
          </a:xfrm>
          <a:prstGeom prst="rect">
            <a:avLst/>
          </a:prstGeom>
          <a:ln>
            <a:noFill/>
          </a:ln>
        </p:spPr>
      </p:pic>
      <p:sp>
        <p:nvSpPr>
          <p:cNvPr id="159" name="TextShape 5"/>
          <p:cNvSpPr txBox="1"/>
          <p:nvPr/>
        </p:nvSpPr>
        <p:spPr>
          <a:xfrm>
            <a:off x="8231760" y="4138560"/>
            <a:ext cx="1372320" cy="51696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b="1" lang="en-US" sz="3000">
                <a:solidFill>
                  <a:srgbClr val="ffd700"/>
                </a:solidFill>
              </a:rPr>
              <a:t>LHCb</a:t>
            </a:r>
            <a:endParaRPr/>
          </a:p>
        </p:txBody>
      </p:sp>
      <p:sp>
        <p:nvSpPr>
          <p:cNvPr id="160" name="Line 6"/>
          <p:cNvSpPr/>
          <p:nvPr/>
        </p:nvSpPr>
        <p:spPr>
          <a:xfrm>
            <a:off x="4802040" y="4799160"/>
            <a:ext cx="2515320" cy="0"/>
          </a:xfrm>
          <a:prstGeom prst="line">
            <a:avLst/>
          </a:prstGeom>
          <a:ln w="54720">
            <a:solidFill>
              <a:srgbClr val="000000"/>
            </a:solidFill>
            <a:round/>
            <a:headEnd len="med" type="triangle" w="med"/>
            <a:tailEnd len="med" type="triangle" w="med"/>
          </a:ln>
        </p:spPr>
      </p:sp>
      <p:sp>
        <p:nvSpPr>
          <p:cNvPr id="161" name="Line 7"/>
          <p:cNvSpPr/>
          <p:nvPr/>
        </p:nvSpPr>
        <p:spPr>
          <a:xfrm>
            <a:off x="4766400" y="4763160"/>
            <a:ext cx="2515320" cy="0"/>
          </a:xfrm>
          <a:prstGeom prst="line">
            <a:avLst/>
          </a:prstGeom>
          <a:ln w="54720">
            <a:solidFill>
              <a:srgbClr val="ffffff"/>
            </a:solidFill>
            <a:round/>
            <a:headEnd len="med" type="triangle" w="med"/>
            <a:tailEnd len="med" type="triangle" w="med"/>
          </a:ln>
        </p:spPr>
      </p:sp>
      <p:sp>
        <p:nvSpPr>
          <p:cNvPr id="162" name="TextShape 8"/>
          <p:cNvSpPr txBox="1"/>
          <p:nvPr/>
        </p:nvSpPr>
        <p:spPr>
          <a:xfrm>
            <a:off x="5307840" y="4257360"/>
            <a:ext cx="1600920" cy="44712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b="1" lang="en-US" sz="2500">
                <a:solidFill>
                  <a:srgbClr val="ffffff"/>
                </a:solidFill>
              </a:rPr>
              <a:t>1.4 miles</a:t>
            </a:r>
            <a:endParaRPr/>
          </a:p>
        </p:txBody>
      </p:sp>
      <p:sp>
        <p:nvSpPr>
          <p:cNvPr id="163" name="Line 9"/>
          <p:cNvSpPr/>
          <p:nvPr/>
        </p:nvSpPr>
        <p:spPr>
          <a:xfrm>
            <a:off x="1555560" y="3580560"/>
            <a:ext cx="7215120" cy="0"/>
          </a:xfrm>
          <a:prstGeom prst="line">
            <a:avLst/>
          </a:prstGeom>
          <a:ln w="54720">
            <a:solidFill>
              <a:srgbClr val="000000"/>
            </a:solidFill>
            <a:round/>
            <a:headEnd len="med" type="triangle" w="med"/>
            <a:tailEnd len="med" type="triangle" w="med"/>
          </a:ln>
        </p:spPr>
      </p:sp>
      <p:sp>
        <p:nvSpPr>
          <p:cNvPr id="164" name="Line 10"/>
          <p:cNvSpPr/>
          <p:nvPr/>
        </p:nvSpPr>
        <p:spPr>
          <a:xfrm>
            <a:off x="1489320" y="3549240"/>
            <a:ext cx="7215120" cy="0"/>
          </a:xfrm>
          <a:prstGeom prst="line">
            <a:avLst/>
          </a:prstGeom>
          <a:ln w="54720">
            <a:solidFill>
              <a:srgbClr val="ffffff"/>
            </a:solidFill>
            <a:round/>
            <a:headEnd len="med" type="triangle" w="med"/>
            <a:tailEnd len="med" type="triangle" w="med"/>
          </a:ln>
        </p:spPr>
      </p:sp>
      <p:sp>
        <p:nvSpPr>
          <p:cNvPr id="165" name="TextShape 11"/>
          <p:cNvSpPr txBox="1"/>
          <p:nvPr/>
        </p:nvSpPr>
        <p:spPr>
          <a:xfrm>
            <a:off x="4573440" y="2970720"/>
            <a:ext cx="2023920" cy="51696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b="1" lang="en-US" sz="3000">
                <a:solidFill>
                  <a:srgbClr val="ffffff"/>
                </a:solidFill>
              </a:rPr>
              <a:t>5.3 miles</a:t>
            </a:r>
            <a:endParaRPr/>
          </a:p>
        </p:txBody>
      </p:sp>
      <p:pic>
        <p:nvPicPr>
          <p:cNvPr descr="" id="166" name=""/>
          <p:cNvPicPr/>
          <p:nvPr/>
        </p:nvPicPr>
        <p:blipFill>
          <a:blip r:embed="rId6"/>
          <a:stretch>
            <a:fillRect/>
          </a:stretch>
        </p:blipFill>
        <p:spPr>
          <a:xfrm>
            <a:off x="8268120" y="-21240"/>
            <a:ext cx="1829520" cy="2440800"/>
          </a:xfrm>
          <a:prstGeom prst="rect">
            <a:avLst/>
          </a:prstGeom>
          <a:ln>
            <a:noFill/>
          </a:ln>
        </p:spPr>
      </p:pic>
      <p:pic>
        <p:nvPicPr>
          <p:cNvPr descr="" id="167" name=""/>
          <p:cNvPicPr/>
          <p:nvPr/>
        </p:nvPicPr>
        <p:blipFill>
          <a:blip r:embed="rId7"/>
          <a:stretch>
            <a:fillRect/>
          </a:stretch>
        </p:blipFill>
        <p:spPr>
          <a:xfrm>
            <a:off x="-72000" y="-35640"/>
            <a:ext cx="2442240" cy="18284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dur="indefinite" id="37" nodeType="tmRoot" restart="never">
          <p:childTnLst>
            <p:seq>
              <p:cTn id="38" nodeType="mainSeq">
                <p:childTnLst>
                  <p:par>
                    <p:cTn fill="freeze" id="39">
                      <p:stCondLst>
                        <p:cond delay="indefinite"/>
                      </p:stCondLst>
                      <p:childTnLst>
                        <p:par>
                          <p:cTn fill="freeze" id="40">
                            <p:stCondLst>
                              <p:cond delay="0"/>
                            </p:stCondLst>
                            <p:childTnLst>
                              <p:par>
                                <p:cTn fill="hold" id="41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freeze" id="43">
                      <p:stCondLst>
                        <p:cond delay="indefinite"/>
                      </p:stCondLst>
                      <p:childTnLst>
                        <p:par>
                          <p:cTn fill="freeze" id="44">
                            <p:stCondLst>
                              <p:cond delay="0"/>
                            </p:stCondLst>
                            <p:childTnLst>
                              <p:par>
                                <p:cTn fill="hold" id="45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freeze" id="47">
                      <p:stCondLst>
                        <p:cond delay="indefinite"/>
                      </p:stCondLst>
                      <p:childTnLst>
                        <p:par>
                          <p:cTn fill="freeze" id="48">
                            <p:stCondLst>
                              <p:cond delay="0"/>
                            </p:stCondLst>
                            <p:childTnLst>
                              <p:par>
                                <p:cTn fill="hold" id="49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51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CustomShape 1"/>
          <p:cNvSpPr/>
          <p:nvPr/>
        </p:nvSpPr>
        <p:spPr>
          <a:xfrm>
            <a:off x="7223400" y="6883920"/>
            <a:ext cx="2352240" cy="524880"/>
          </a:xfrm>
          <a:prstGeom prst="rect">
            <a:avLst/>
          </a:prstGeom>
          <a:noFill/>
          <a:ln>
            <a:noFill/>
          </a:ln>
        </p:spPr>
        <p:txBody>
          <a:bodyPr bIns="46800" lIns="90000" rIns="90000" tIns="46800"/>
          <a:p>
            <a:pPr algn="r">
              <a:lnSpc>
                <a:spcPct val="100000"/>
              </a:lnSpc>
            </a:pPr>
            <a:fld id="{8E858A7C-CC49-4D92-9876-9561DC031277}" type="slidenum">
              <a:rPr lang="en-US" sz="1400">
                <a:solidFill>
                  <a:srgbClr val="000000"/>
                </a:solidFill>
              </a:rPr>
              <a:t>&lt;number&gt;</a:t>
            </a:fld>
            <a:endParaRPr/>
          </a:p>
        </p:txBody>
      </p:sp>
      <p:pic>
        <p:nvPicPr>
          <p:cNvPr descr="" id="169" name="Picture 4"/>
          <p:cNvPicPr/>
          <p:nvPr/>
        </p:nvPicPr>
        <p:blipFill>
          <a:blip r:embed="rId1"/>
          <a:srcRect b="0" l="0" r="4428" t="0"/>
          <a:stretch>
            <a:fillRect/>
          </a:stretch>
        </p:blipFill>
        <p:spPr>
          <a:xfrm>
            <a:off x="0" y="387000"/>
            <a:ext cx="10080000" cy="7167960"/>
          </a:xfrm>
          <a:prstGeom prst="rect">
            <a:avLst/>
          </a:prstGeom>
          <a:ln>
            <a:noFill/>
          </a:ln>
        </p:spPr>
      </p:pic>
      <p:sp>
        <p:nvSpPr>
          <p:cNvPr id="170" name="CustomShape 2"/>
          <p:cNvSpPr/>
          <p:nvPr/>
        </p:nvSpPr>
        <p:spPr>
          <a:xfrm>
            <a:off x="6786360" y="651240"/>
            <a:ext cx="3293640" cy="223992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pic>
        <p:nvPicPr>
          <p:cNvPr descr="" id="171" name="Picture 15"/>
          <p:cNvPicPr/>
          <p:nvPr/>
        </p:nvPicPr>
        <p:blipFill>
          <a:blip r:embed="rId2"/>
          <a:srcRect b="71509" l="69834" r="8465" t="6052"/>
          <a:stretch>
            <a:fillRect/>
          </a:stretch>
        </p:blipFill>
        <p:spPr>
          <a:xfrm>
            <a:off x="6683400" y="223920"/>
            <a:ext cx="3396600" cy="2387160"/>
          </a:xfrm>
          <a:prstGeom prst="rect">
            <a:avLst/>
          </a:prstGeom>
          <a:ln>
            <a:noFill/>
          </a:ln>
        </p:spPr>
      </p:pic>
      <p:pic>
        <p:nvPicPr>
          <p:cNvPr descr="" id="172" name="Picture 16"/>
          <p:cNvPicPr/>
          <p:nvPr/>
        </p:nvPicPr>
        <p:blipFill>
          <a:blip r:embed="rId3"/>
          <a:srcRect b="70410" l="-54131" r="0" t="18722"/>
          <a:stretch>
            <a:fillRect/>
          </a:stretch>
        </p:blipFill>
        <p:spPr>
          <a:xfrm>
            <a:off x="9483120" y="1371960"/>
            <a:ext cx="589680" cy="845280"/>
          </a:xfrm>
          <a:prstGeom prst="rect">
            <a:avLst/>
          </a:prstGeom>
          <a:ln>
            <a:noFill/>
          </a:ln>
        </p:spPr>
      </p:pic>
      <p:pic>
        <p:nvPicPr>
          <p:cNvPr descr="" id="173" name="Picture 17"/>
          <p:cNvPicPr/>
          <p:nvPr/>
        </p:nvPicPr>
        <p:blipFill>
          <a:blip r:embed="rId4"/>
          <a:srcRect b="-77918" l="-50623" r="13775" t="0"/>
          <a:stretch>
            <a:fillRect/>
          </a:stretch>
        </p:blipFill>
        <p:spPr>
          <a:xfrm>
            <a:off x="6534360" y="-5040"/>
            <a:ext cx="2600640" cy="262440"/>
          </a:xfrm>
          <a:prstGeom prst="rect">
            <a:avLst/>
          </a:prstGeom>
          <a:ln>
            <a:noFill/>
          </a:ln>
        </p:spPr>
      </p:pic>
      <p:pic>
        <p:nvPicPr>
          <p:cNvPr descr="" id="174" name="Picture 23"/>
          <p:cNvPicPr/>
          <p:nvPr/>
        </p:nvPicPr>
        <p:blipFill>
          <a:blip r:embed="rId5"/>
          <a:srcRect b="68189" l="57577" r="33317" t="26000"/>
          <a:stretch>
            <a:fillRect/>
          </a:stretch>
        </p:blipFill>
        <p:spPr>
          <a:xfrm>
            <a:off x="6095160" y="2262960"/>
            <a:ext cx="960840" cy="416520"/>
          </a:xfrm>
          <a:prstGeom prst="rect">
            <a:avLst/>
          </a:prstGeom>
          <a:ln>
            <a:noFill/>
          </a:ln>
        </p:spPr>
      </p:pic>
      <p:sp>
        <p:nvSpPr>
          <p:cNvPr id="175" name="CustomShape 3"/>
          <p:cNvSpPr/>
          <p:nvPr/>
        </p:nvSpPr>
        <p:spPr>
          <a:xfrm>
            <a:off x="22680" y="21240"/>
            <a:ext cx="2256840" cy="1003680"/>
          </a:xfrm>
          <a:prstGeom prst="rect">
            <a:avLst/>
          </a:prstGeom>
          <a:solidFill>
            <a:srgbClr val="ffff99"/>
          </a:solidFill>
          <a:ln w="38160">
            <a:solidFill>
              <a:srgbClr val="000000"/>
            </a:solidFill>
            <a:miter/>
          </a:ln>
        </p:spPr>
        <p:txBody>
          <a:bodyPr bIns="46080" lIns="92160" rIns="92160" tIns="46080" wrap="none"/>
          <a:p>
            <a:r>
              <a:rPr b="1" lang="en-US" sz="1760">
                <a:solidFill>
                  <a:srgbClr val="000000"/>
                </a:solidFill>
              </a:rPr>
              <a:t>Size</a:t>
            </a:r>
            <a:r>
              <a:rPr lang="en-US" sz="1760">
                <a:solidFill>
                  <a:srgbClr val="000000"/>
                </a:solidFill>
              </a:rPr>
              <a:t>: </a:t>
            </a:r>
            <a:r>
              <a:rPr lang="en-US" sz="1760">
                <a:solidFill>
                  <a:srgbClr val="fc0128"/>
                </a:solidFill>
              </a:rPr>
              <a:t>16 x 26</a:t>
            </a:r>
            <a:r>
              <a:rPr lang="en-US" sz="1760">
                <a:solidFill>
                  <a:srgbClr val="000000"/>
                </a:solidFill>
              </a:rPr>
              <a:t> meters</a:t>
            </a:r>
            <a:endParaRPr/>
          </a:p>
          <a:p>
            <a:r>
              <a:rPr b="1" lang="en-US" sz="1760">
                <a:solidFill>
                  <a:srgbClr val="000000"/>
                </a:solidFill>
              </a:rPr>
              <a:t>Weight</a:t>
            </a:r>
            <a:r>
              <a:rPr lang="en-US" sz="1760">
                <a:solidFill>
                  <a:srgbClr val="000000"/>
                </a:solidFill>
              </a:rPr>
              <a:t>: </a:t>
            </a:r>
            <a:r>
              <a:rPr lang="en-US" sz="1760">
                <a:solidFill>
                  <a:srgbClr val="fc0128"/>
                </a:solidFill>
              </a:rPr>
              <a:t>10,000</a:t>
            </a:r>
            <a:r>
              <a:rPr lang="en-US" sz="1760">
                <a:solidFill>
                  <a:srgbClr val="000000"/>
                </a:solidFill>
              </a:rPr>
              <a:t> tons</a:t>
            </a:r>
            <a:endParaRPr/>
          </a:p>
          <a:p>
            <a:r>
              <a:rPr b="1" lang="en-US" sz="1760">
                <a:solidFill>
                  <a:srgbClr val="000000"/>
                </a:solidFill>
              </a:rPr>
              <a:t>Detectors:</a:t>
            </a:r>
            <a:r>
              <a:rPr lang="en-US" sz="1760">
                <a:solidFill>
                  <a:srgbClr val="000000"/>
                </a:solidFill>
              </a:rPr>
              <a:t> </a:t>
            </a:r>
            <a:r>
              <a:rPr lang="en-US" sz="1760">
                <a:solidFill>
                  <a:srgbClr val="ff0000"/>
                </a:solidFill>
              </a:rPr>
              <a:t>18</a:t>
            </a:r>
            <a:endParaRPr/>
          </a:p>
        </p:txBody>
      </p:sp>
      <p:sp>
        <p:nvSpPr>
          <p:cNvPr id="176" name="CustomShape 4"/>
          <p:cNvSpPr/>
          <p:nvPr/>
        </p:nvSpPr>
        <p:spPr>
          <a:xfrm>
            <a:off x="5737680" y="1106640"/>
            <a:ext cx="457560" cy="228600"/>
          </a:xfrm>
          <a:prstGeom prst="roundRect">
            <a:avLst>
              <a:gd fmla="val 3600" name="adj"/>
            </a:avLst>
          </a:prstGeom>
          <a:noFill/>
          <a:ln w="54720">
            <a:solidFill>
              <a:srgbClr val="ff0000"/>
            </a:solidFill>
            <a:round/>
          </a:ln>
        </p:spPr>
      </p:sp>
      <p:sp>
        <p:nvSpPr>
          <p:cNvPr id="177" name="CustomShape 5"/>
          <p:cNvSpPr/>
          <p:nvPr/>
        </p:nvSpPr>
        <p:spPr>
          <a:xfrm>
            <a:off x="3272040" y="4369320"/>
            <a:ext cx="457200" cy="182880"/>
          </a:xfrm>
          <a:prstGeom prst="roundRect">
            <a:avLst>
              <a:gd fmla="val 3600" name="adj"/>
            </a:avLst>
          </a:prstGeom>
          <a:noFill/>
          <a:ln w="54720">
            <a:solidFill>
              <a:srgbClr val="ff0000"/>
            </a:solidFill>
            <a:round/>
          </a:ln>
        </p:spPr>
      </p:sp>
      <p:sp>
        <p:nvSpPr>
          <p:cNvPr id="178" name="CustomShape 6"/>
          <p:cNvSpPr/>
          <p:nvPr/>
        </p:nvSpPr>
        <p:spPr>
          <a:xfrm>
            <a:off x="6135840" y="2285640"/>
            <a:ext cx="905040" cy="411480"/>
          </a:xfrm>
          <a:prstGeom prst="roundRect">
            <a:avLst>
              <a:gd fmla="val 3600" name="adj"/>
            </a:avLst>
          </a:prstGeom>
          <a:noFill/>
          <a:ln w="54720">
            <a:solidFill>
              <a:srgbClr val="ff0000"/>
            </a:solidFill>
            <a:round/>
          </a:ln>
        </p:spPr>
      </p:sp>
      <p:sp>
        <p:nvSpPr>
          <p:cNvPr id="179" name="CustomShape 7"/>
          <p:cNvSpPr/>
          <p:nvPr/>
        </p:nvSpPr>
        <p:spPr>
          <a:xfrm>
            <a:off x="8395560" y="-16920"/>
            <a:ext cx="731520" cy="274320"/>
          </a:xfrm>
          <a:prstGeom prst="roundRect">
            <a:avLst>
              <a:gd fmla="val 3600" name="adj"/>
            </a:avLst>
          </a:prstGeom>
          <a:noFill/>
          <a:ln w="54720">
            <a:solidFill>
              <a:srgbClr val="ff0000"/>
            </a:solidFill>
            <a:round/>
          </a:ln>
        </p:spPr>
      </p:sp>
      <p:sp>
        <p:nvSpPr>
          <p:cNvPr id="180" name="CustomShape 8"/>
          <p:cNvSpPr/>
          <p:nvPr/>
        </p:nvSpPr>
        <p:spPr>
          <a:xfrm>
            <a:off x="7495560" y="-16920"/>
            <a:ext cx="731520" cy="274320"/>
          </a:xfrm>
          <a:prstGeom prst="roundRect">
            <a:avLst>
              <a:gd fmla="val 3600" name="adj"/>
            </a:avLst>
          </a:prstGeom>
          <a:noFill/>
          <a:ln w="54720">
            <a:solidFill>
              <a:srgbClr val="ff0000"/>
            </a:solidFill>
            <a:round/>
          </a:ln>
        </p:spPr>
      </p:sp>
      <p:sp>
        <p:nvSpPr>
          <p:cNvPr id="181" name="CustomShape 9"/>
          <p:cNvSpPr/>
          <p:nvPr/>
        </p:nvSpPr>
        <p:spPr>
          <a:xfrm>
            <a:off x="6523560" y="-16920"/>
            <a:ext cx="731520" cy="274320"/>
          </a:xfrm>
          <a:prstGeom prst="roundRect">
            <a:avLst>
              <a:gd fmla="val 3600" name="adj"/>
            </a:avLst>
          </a:prstGeom>
          <a:noFill/>
          <a:ln w="54720">
            <a:solidFill>
              <a:srgbClr val="ff0000"/>
            </a:solidFill>
            <a:round/>
          </a:ln>
        </p:spPr>
      </p:sp>
      <p:sp>
        <p:nvSpPr>
          <p:cNvPr id="182" name="CustomShape 10"/>
          <p:cNvSpPr/>
          <p:nvPr/>
        </p:nvSpPr>
        <p:spPr>
          <a:xfrm>
            <a:off x="1900440" y="6390720"/>
            <a:ext cx="457560" cy="228600"/>
          </a:xfrm>
          <a:prstGeom prst="roundRect">
            <a:avLst>
              <a:gd fmla="val 3600" name="adj"/>
            </a:avLst>
          </a:prstGeom>
          <a:noFill/>
          <a:ln w="54720">
            <a:solidFill>
              <a:srgbClr val="6b4794"/>
            </a:solidFill>
            <a:round/>
          </a:ln>
        </p:spPr>
      </p:sp>
      <p:sp>
        <p:nvSpPr>
          <p:cNvPr id="183" name="CustomShape 11"/>
          <p:cNvSpPr/>
          <p:nvPr/>
        </p:nvSpPr>
        <p:spPr>
          <a:xfrm>
            <a:off x="574560" y="2047320"/>
            <a:ext cx="640080" cy="228600"/>
          </a:xfrm>
          <a:prstGeom prst="roundRect">
            <a:avLst>
              <a:gd fmla="val 3600" name="adj"/>
            </a:avLst>
          </a:prstGeom>
          <a:noFill/>
          <a:ln w="54720">
            <a:solidFill>
              <a:srgbClr val="6b4794"/>
            </a:solidFill>
            <a:round/>
          </a:ln>
        </p:spPr>
      </p:sp>
      <p:sp>
        <p:nvSpPr>
          <p:cNvPr id="184" name="CustomShape 12"/>
          <p:cNvSpPr/>
          <p:nvPr/>
        </p:nvSpPr>
        <p:spPr>
          <a:xfrm>
            <a:off x="1189440" y="1824120"/>
            <a:ext cx="457200" cy="182880"/>
          </a:xfrm>
          <a:prstGeom prst="roundRect">
            <a:avLst>
              <a:gd fmla="val 3600" name="adj"/>
            </a:avLst>
          </a:prstGeom>
          <a:noFill/>
          <a:ln w="54720">
            <a:solidFill>
              <a:srgbClr val="6b4794"/>
            </a:solidFill>
            <a:round/>
          </a:ln>
        </p:spPr>
      </p:sp>
      <p:sp>
        <p:nvSpPr>
          <p:cNvPr id="185" name="CustomShape 13"/>
          <p:cNvSpPr/>
          <p:nvPr/>
        </p:nvSpPr>
        <p:spPr>
          <a:xfrm>
            <a:off x="19080" y="2895120"/>
            <a:ext cx="822960" cy="365760"/>
          </a:xfrm>
          <a:prstGeom prst="roundRect">
            <a:avLst>
              <a:gd fmla="val 3600" name="adj"/>
            </a:avLst>
          </a:prstGeom>
          <a:noFill/>
          <a:ln w="54720">
            <a:solidFill>
              <a:srgbClr val="008000"/>
            </a:solidFill>
            <a:round/>
          </a:ln>
        </p:spPr>
      </p:sp>
      <p:sp>
        <p:nvSpPr>
          <p:cNvPr id="186" name="CustomShape 14"/>
          <p:cNvSpPr/>
          <p:nvPr/>
        </p:nvSpPr>
        <p:spPr>
          <a:xfrm>
            <a:off x="9273240" y="4571640"/>
            <a:ext cx="822960" cy="365400"/>
          </a:xfrm>
          <a:prstGeom prst="roundRect">
            <a:avLst>
              <a:gd fmla="val 3600" name="adj"/>
            </a:avLst>
          </a:prstGeom>
          <a:noFill/>
          <a:ln w="54720">
            <a:solidFill>
              <a:srgbClr val="008000"/>
            </a:solidFill>
            <a:round/>
          </a:ln>
        </p:spPr>
      </p:sp>
      <p:sp>
        <p:nvSpPr>
          <p:cNvPr id="187" name="CustomShape 15"/>
          <p:cNvSpPr/>
          <p:nvPr/>
        </p:nvSpPr>
        <p:spPr>
          <a:xfrm>
            <a:off x="1045800" y="2688120"/>
            <a:ext cx="365760" cy="365760"/>
          </a:xfrm>
          <a:prstGeom prst="roundRect">
            <a:avLst>
              <a:gd fmla="val 3600" name="adj"/>
            </a:avLst>
          </a:prstGeom>
          <a:noFill/>
          <a:ln w="54720">
            <a:solidFill>
              <a:srgbClr val="008000"/>
            </a:solidFill>
            <a:round/>
          </a:ln>
        </p:spPr>
      </p:sp>
      <p:sp>
        <p:nvSpPr>
          <p:cNvPr id="188" name="CustomShape 16"/>
          <p:cNvSpPr/>
          <p:nvPr/>
        </p:nvSpPr>
        <p:spPr>
          <a:xfrm>
            <a:off x="1981800" y="1500120"/>
            <a:ext cx="548280" cy="182880"/>
          </a:xfrm>
          <a:prstGeom prst="roundRect">
            <a:avLst>
              <a:gd fmla="val 3600" name="adj"/>
            </a:avLst>
          </a:prstGeom>
          <a:noFill/>
          <a:ln w="54720">
            <a:solidFill>
              <a:srgbClr val="008000"/>
            </a:solidFill>
            <a:round/>
          </a:ln>
        </p:spPr>
      </p:sp>
      <p:sp>
        <p:nvSpPr>
          <p:cNvPr id="189" name="CustomShape 17"/>
          <p:cNvSpPr/>
          <p:nvPr/>
        </p:nvSpPr>
        <p:spPr>
          <a:xfrm>
            <a:off x="793440" y="3803760"/>
            <a:ext cx="457200" cy="182880"/>
          </a:xfrm>
          <a:prstGeom prst="roundRect">
            <a:avLst>
              <a:gd fmla="val 3600" name="adj"/>
            </a:avLst>
          </a:prstGeom>
          <a:noFill/>
          <a:ln w="54720">
            <a:solidFill>
              <a:srgbClr val="0000ff"/>
            </a:solidFill>
            <a:round/>
          </a:ln>
        </p:spPr>
      </p:sp>
      <p:sp>
        <p:nvSpPr>
          <p:cNvPr id="190" name="CustomShape 18"/>
          <p:cNvSpPr/>
          <p:nvPr/>
        </p:nvSpPr>
        <p:spPr>
          <a:xfrm>
            <a:off x="793440" y="4092120"/>
            <a:ext cx="457200" cy="182880"/>
          </a:xfrm>
          <a:prstGeom prst="roundRect">
            <a:avLst>
              <a:gd fmla="val 3600" name="adj"/>
            </a:avLst>
          </a:prstGeom>
          <a:noFill/>
          <a:ln w="54720">
            <a:solidFill>
              <a:srgbClr val="0000ff"/>
            </a:solidFill>
            <a:round/>
          </a:ln>
        </p:spPr>
      </p:sp>
      <p:sp>
        <p:nvSpPr>
          <p:cNvPr id="191" name="CustomShape 19"/>
          <p:cNvSpPr/>
          <p:nvPr/>
        </p:nvSpPr>
        <p:spPr>
          <a:xfrm>
            <a:off x="8310240" y="4258440"/>
            <a:ext cx="822600" cy="365400"/>
          </a:xfrm>
          <a:prstGeom prst="roundRect">
            <a:avLst>
              <a:gd fmla="val 3600" name="adj"/>
            </a:avLst>
          </a:prstGeom>
          <a:noFill/>
          <a:ln w="54720">
            <a:solidFill>
              <a:srgbClr val="0000ff"/>
            </a:solidFill>
            <a:round/>
          </a:ln>
        </p:spPr>
      </p:sp>
      <p:sp>
        <p:nvSpPr>
          <p:cNvPr id="192" name="CustomShape 20"/>
          <p:cNvSpPr/>
          <p:nvPr/>
        </p:nvSpPr>
        <p:spPr>
          <a:xfrm>
            <a:off x="5812200" y="1385640"/>
            <a:ext cx="731160" cy="365760"/>
          </a:xfrm>
          <a:prstGeom prst="roundRect">
            <a:avLst>
              <a:gd fmla="val 3600" name="adj"/>
            </a:avLst>
          </a:prstGeom>
          <a:noFill/>
          <a:ln w="54720">
            <a:solidFill>
              <a:srgbClr val="0000ff"/>
            </a:solidFill>
            <a:round/>
          </a:ln>
        </p:spPr>
      </p:sp>
      <p:sp>
        <p:nvSpPr>
          <p:cNvPr id="193" name="CustomShape 21"/>
          <p:cNvSpPr/>
          <p:nvPr/>
        </p:nvSpPr>
        <p:spPr>
          <a:xfrm>
            <a:off x="9475920" y="1397520"/>
            <a:ext cx="548280" cy="228600"/>
          </a:xfrm>
          <a:prstGeom prst="roundRect">
            <a:avLst>
              <a:gd fmla="val 3600" name="adj"/>
            </a:avLst>
          </a:prstGeom>
          <a:noFill/>
          <a:ln w="54720">
            <a:solidFill>
              <a:srgbClr val="0000ff"/>
            </a:solidFill>
            <a:round/>
          </a:ln>
        </p:spPr>
      </p:sp>
      <p:sp>
        <p:nvSpPr>
          <p:cNvPr id="194" name="CustomShape 22"/>
          <p:cNvSpPr/>
          <p:nvPr/>
        </p:nvSpPr>
        <p:spPr>
          <a:xfrm>
            <a:off x="9475920" y="1685520"/>
            <a:ext cx="548280" cy="274320"/>
          </a:xfrm>
          <a:prstGeom prst="roundRect">
            <a:avLst>
              <a:gd fmla="val 3600" name="adj"/>
            </a:avLst>
          </a:prstGeom>
          <a:noFill/>
          <a:ln w="54720">
            <a:solidFill>
              <a:srgbClr val="0000ff"/>
            </a:solidFill>
            <a:round/>
          </a:ln>
        </p:spPr>
      </p:sp>
      <p:sp>
        <p:nvSpPr>
          <p:cNvPr id="195" name="CustomShape 23"/>
          <p:cNvSpPr/>
          <p:nvPr/>
        </p:nvSpPr>
        <p:spPr>
          <a:xfrm>
            <a:off x="9475920" y="1937520"/>
            <a:ext cx="548280" cy="273960"/>
          </a:xfrm>
          <a:prstGeom prst="roundRect">
            <a:avLst>
              <a:gd fmla="val 3600" name="adj"/>
            </a:avLst>
          </a:prstGeom>
          <a:noFill/>
          <a:ln w="54720">
            <a:solidFill>
              <a:srgbClr val="0000ff"/>
            </a:solidFill>
            <a:round/>
          </a:ln>
        </p:spPr>
      </p:sp>
      <p:sp>
        <p:nvSpPr>
          <p:cNvPr id="196" name="CustomShape 24"/>
          <p:cNvSpPr/>
          <p:nvPr/>
        </p:nvSpPr>
        <p:spPr>
          <a:xfrm>
            <a:off x="3007440" y="6975360"/>
            <a:ext cx="457200" cy="182520"/>
          </a:xfrm>
          <a:prstGeom prst="roundRect">
            <a:avLst>
              <a:gd fmla="val 3600" name="adj"/>
            </a:avLst>
          </a:prstGeom>
          <a:noFill/>
          <a:ln w="54720">
            <a:solidFill>
              <a:srgbClr val="0000ff"/>
            </a:solidFill>
            <a:round/>
          </a:ln>
        </p:spPr>
      </p:sp>
      <p:sp>
        <p:nvSpPr>
          <p:cNvPr id="197" name="TextShape 25"/>
          <p:cNvSpPr txBox="1"/>
          <p:nvPr/>
        </p:nvSpPr>
        <p:spPr>
          <a:xfrm>
            <a:off x="48600" y="4631760"/>
            <a:ext cx="9784440" cy="179676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b="1" lang="en-US" sz="3000">
                <a:solidFill>
                  <a:srgbClr val="0000ff"/>
                </a:solidFill>
              </a:rPr>
              <a:t>Trigger detectors:</a:t>
            </a:r>
            <a:r>
              <a:rPr b="1" lang="en-US" sz="2500">
                <a:solidFill>
                  <a:srgbClr val="0000ff"/>
                </a:solidFill>
              </a:rPr>
              <a:t> </a:t>
            </a:r>
            <a:r>
              <a:rPr b="1" lang="en-US" sz="2500">
                <a:solidFill>
                  <a:srgbClr val="000000"/>
                </a:solidFill>
              </a:rPr>
              <a:t>When do we have a collision?</a:t>
            </a:r>
            <a:endParaRPr/>
          </a:p>
          <a:p>
            <a:r>
              <a:rPr b="1" lang="en-US" sz="3000">
                <a:solidFill>
                  <a:srgbClr val="ff0000"/>
                </a:solidFill>
              </a:rPr>
              <a:t>Tracking detectors:</a:t>
            </a:r>
            <a:r>
              <a:rPr b="1" lang="en-US" sz="2500">
                <a:solidFill>
                  <a:srgbClr val="ff0000"/>
                </a:solidFill>
              </a:rPr>
              <a:t> </a:t>
            </a:r>
            <a:r>
              <a:rPr b="1" lang="en-US" sz="2500">
                <a:solidFill>
                  <a:srgbClr val="000000"/>
                </a:solidFill>
              </a:rPr>
              <a:t>Where did the particle go?</a:t>
            </a:r>
            <a:endParaRPr/>
          </a:p>
          <a:p>
            <a:r>
              <a:rPr b="1" lang="en-US" sz="3000">
                <a:solidFill>
                  <a:srgbClr val="6b4794"/>
                </a:solidFill>
              </a:rPr>
              <a:t>Identification detectors:</a:t>
            </a:r>
            <a:r>
              <a:rPr b="1" lang="en-US" sz="2500">
                <a:solidFill>
                  <a:srgbClr val="6b4794"/>
                </a:solidFill>
              </a:rPr>
              <a:t> </a:t>
            </a:r>
            <a:r>
              <a:rPr b="1" lang="en-US" sz="2500">
                <a:solidFill>
                  <a:srgbClr val="000000"/>
                </a:solidFill>
              </a:rPr>
              <a:t>What kind of particle is it?</a:t>
            </a:r>
            <a:endParaRPr/>
          </a:p>
          <a:p>
            <a:r>
              <a:rPr b="1" lang="en-US" sz="3000">
                <a:solidFill>
                  <a:srgbClr val="008000"/>
                </a:solidFill>
              </a:rPr>
              <a:t>Calorimeters:</a:t>
            </a:r>
            <a:r>
              <a:rPr b="1" lang="en-US" sz="2500">
                <a:solidFill>
                  <a:srgbClr val="008000"/>
                </a:solidFill>
              </a:rPr>
              <a:t>  </a:t>
            </a:r>
            <a:r>
              <a:rPr b="1" lang="en-US" sz="2500">
                <a:solidFill>
                  <a:srgbClr val="000000"/>
                </a:solidFill>
              </a:rPr>
              <a:t>How much energy does the particle have?</a:t>
            </a:r>
            <a:endParaRPr/>
          </a:p>
        </p:txBody>
      </p:sp>
    </p:spTree>
  </p:cSld>
  <p:timing>
    <p:tnLst>
      <p:par>
        <p:cTn dur="indefinite" id="53" nodeType="tmRoot" restart="never">
          <p:childTnLst>
            <p:seq>
              <p:cTn id="54" nodeType="mainSeq">
                <p:childTnLst>
                  <p:par>
                    <p:cTn fill="freeze" id="55">
                      <p:stCondLst>
                        <p:cond delay="indefinite"/>
                      </p:stCondLst>
                      <p:childTnLst>
                        <p:par>
                          <p:cTn fill="freeze" id="56">
                            <p:stCondLst>
                              <p:cond delay="0"/>
                            </p:stCondLst>
                            <p:childTnLst>
                              <p:par>
                                <p:cTn fill="hold" id="57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59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end="48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freeze" id="61">
                      <p:stCondLst>
                        <p:cond delay="indefinite"/>
                      </p:stCondLst>
                      <p:childTnLst>
                        <p:par>
                          <p:cTn fill="freeze" id="62">
                            <p:stCondLst>
                              <p:cond delay="0"/>
                            </p:stCondLst>
                            <p:childTnLst>
                              <p:par>
                                <p:cTn fill="hold" id="63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65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end="95" st="4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freeze" id="67">
                      <p:stCondLst>
                        <p:cond delay="indefinite"/>
                      </p:stCondLst>
                      <p:childTnLst>
                        <p:par>
                          <p:cTn fill="freeze" id="68">
                            <p:stCondLst>
                              <p:cond delay="0"/>
                            </p:stCondLst>
                            <p:childTnLst>
                              <p:par>
                                <p:cTn fill="hold" id="69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71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7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end="150" st="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freeze" id="73">
                      <p:stCondLst>
                        <p:cond delay="indefinite"/>
                      </p:stCondLst>
                      <p:childTnLst>
                        <p:par>
                          <p:cTn fill="freeze" id="74">
                            <p:stCondLst>
                              <p:cond delay="0"/>
                            </p:stCondLst>
                            <p:childTnLst>
                              <p:par>
                                <p:cTn fill="hold" id="75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7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77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7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end="205" st="15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98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36360" y="1856880"/>
            <a:ext cx="10079640" cy="3888720"/>
          </a:xfrm>
          <a:prstGeom prst="rect">
            <a:avLst/>
          </a:prstGeom>
          <a:ln>
            <a:noFill/>
          </a:ln>
        </p:spPr>
      </p:pic>
    </p:spTree>
  </p:cSld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