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36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63.xml.rels" ContentType="application/vnd.openxmlformats-package.relationships+xml"/>
  <Override PartName="/ppt/notesSlides/_rels/notesSlide6.xml.rels" ContentType="application/vnd.openxmlformats-package.relationships+xml"/>
  <Override PartName="/ppt/notesSlides/_rels/notesSlide64.xml.rels" ContentType="application/vnd.openxmlformats-package.relationships+xml"/>
  <Override PartName="/ppt/notesSlides/_rels/notesSlide7.xml.rels" ContentType="application/vnd.openxmlformats-package.relationships+xml"/>
  <Override PartName="/ppt/notesSlides/_rels/notesSlide45.xml.rels" ContentType="application/vnd.openxmlformats-package.relationships+xml"/>
  <Override PartName="/ppt/notesSlides/_rels/notesSlide49.xml.rels" ContentType="application/vnd.openxmlformats-package.relationships+xml"/>
  <Override PartName="/ppt/notesSlides/_rels/notesSlide57.xml.rels" ContentType="application/vnd.openxmlformats-package.relationships+xml"/>
  <Override PartName="/ppt/notesSlides/_rels/notesSlide2.xml.rels" ContentType="application/vnd.openxmlformats-package.relationships+xml"/>
  <Override PartName="/ppt/notesSlides/_rels/notesSlide58.xml.rels" ContentType="application/vnd.openxmlformats-package.relationships+xml"/>
  <Override PartName="/ppt/notesSlides/_rels/notesSlide60.xml.rels" ContentType="application/vnd.openxmlformats-package.relationships+xml"/>
  <Override PartName="/ppt/notesSlides/_rels/notesSlide59.xml.rels" ContentType="application/vnd.openxmlformats-package.relationships+xml"/>
  <Override PartName="/ppt/notesSlides/notesSlide6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68.xml" ContentType="application/vnd.openxmlformats-officedocument.presentationml.slide+xml"/>
  <Override PartName="/ppt/slides/slide67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s/slide64.xml" ContentType="application/vnd.openxmlformats-officedocument.presentationml.slide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69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_rels/slide67.xml.rels" ContentType="application/vnd.openxmlformats-package.relationships+xml"/>
  <Override PartName="/ppt/slides/_rels/slide66.xml.rels" ContentType="application/vnd.openxmlformats-package.relationships+xml"/>
  <Override PartName="/ppt/slides/_rels/slide65.xml.rels" ContentType="application/vnd.openxmlformats-package.relationships+xml"/>
  <Override PartName="/ppt/slides/_rels/slide64.xml.rels" ContentType="application/vnd.openxmlformats-package.relationships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69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68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219.png" ContentType="image/png"/>
  <Override PartName="/ppt/media/image218.png" ContentType="image/png"/>
  <Override PartName="/ppt/media/image216.png" ContentType="image/png"/>
  <Override PartName="/ppt/media/image215.png" ContentType="image/png"/>
  <Override PartName="/ppt/media/image214.png" ContentType="image/png"/>
  <Override PartName="/ppt/media/image213.png" ContentType="image/png"/>
  <Override PartName="/ppt/media/image212.png" ContentType="image/png"/>
  <Override PartName="/ppt/media/image211.png" ContentType="image/png"/>
  <Override PartName="/ppt/media/image210.jpeg" ContentType="image/jpeg"/>
  <Override PartName="/ppt/media/image208.png" ContentType="image/png"/>
  <Override PartName="/ppt/media/image207.png" ContentType="image/png"/>
  <Override PartName="/ppt/media/image206.png" ContentType="image/png"/>
  <Override PartName="/ppt/media/image204.png" ContentType="image/png"/>
  <Override PartName="/ppt/media/image203.png" ContentType="image/png"/>
  <Override PartName="/ppt/media/image96.png" ContentType="image/png"/>
  <Override PartName="/ppt/media/image101.png" ContentType="image/png"/>
  <Override PartName="/ppt/media/image95.png" ContentType="image/png"/>
  <Override PartName="/ppt/media/image100.png" ContentType="image/png"/>
  <Override PartName="/ppt/media/image88.png" ContentType="image/png"/>
  <Override PartName="/ppt/media/image87.png" ContentType="image/png"/>
  <Override PartName="/ppt/media/image86.png" ContentType="image/png"/>
  <Override PartName="/ppt/media/image85.png" ContentType="image/png"/>
  <Override PartName="/ppt/media/image84.png" ContentType="image/png"/>
  <Override PartName="/ppt/media/image83.png" ContentType="image/png"/>
  <Override PartName="/ppt/media/image82.png" ContentType="image/png"/>
  <Override PartName="/ppt/media/image81.png" ContentType="image/png"/>
  <Override PartName="/ppt/media/image80.png" ContentType="image/png"/>
  <Override PartName="/ppt/media/image209.png" ContentType="image/png"/>
  <Override PartName="/ppt/media/image149.png" ContentType="image/png"/>
  <Override PartName="/ppt/media/image78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2.png" ContentType="image/png"/>
  <Override PartName="/ppt/media/image71.png" ContentType="image/png"/>
  <Override PartName="/ppt/media/image70.png" ContentType="image/png"/>
  <Override PartName="/ppt/media/image139.png" ContentType="image/png"/>
  <Override PartName="/ppt/media/image68.png" ContentType="image/png"/>
  <Override PartName="/ppt/media/image67.png" ContentType="image/png"/>
  <Override PartName="/ppt/media/image66.png" ContentType="image/png"/>
  <Override PartName="/ppt/media/image158.wmf" ContentType="image/x-wmf"/>
  <Override PartName="/ppt/media/image65.png" ContentType="image/png"/>
  <Override PartName="/ppt/media/image62.png" ContentType="image/png"/>
  <Override PartName="/ppt/media/image61.png" ContentType="image/png"/>
  <Override PartName="/ppt/media/image60.png" ContentType="image/png"/>
  <Override PartName="/ppt/media/image129.png" ContentType="image/png"/>
  <Override PartName="/ppt/media/image55.png" ContentType="image/png"/>
  <Override PartName="/ppt/media/image161.gif" ContentType="image/gif"/>
  <Override PartName="/ppt/media/image50.png" ContentType="image/png"/>
  <Override PartName="/ppt/media/image119.png" ContentType="image/png"/>
  <Override PartName="/ppt/media/image49.png" ContentType="image/png"/>
  <Override PartName="/ppt/media/image155.gif" ContentType="image/gif"/>
  <Override PartName="/ppt/media/image47.png" ContentType="image/png"/>
  <Override PartName="/ppt/media/image153.gif" ContentType="image/gif"/>
  <Override PartName="/ppt/media/image79.png" ContentType="image/png"/>
  <Override PartName="/ppt/media/image20.png" ContentType="image/png"/>
  <Override PartName="/ppt/media/image190.png" ContentType="image/png"/>
  <Override PartName="/ppt/media/image94.png" ContentType="image/png"/>
  <Override PartName="/ppt/media/image9.png" ContentType="image/png"/>
  <Override PartName="/ppt/media/image19.png" ContentType="image/png"/>
  <Override PartName="/ppt/media/image189.png" ContentType="image/png"/>
  <Override PartName="/ppt/media/image93.png" ContentType="image/png"/>
  <Override PartName="/ppt/media/image8.png" ContentType="image/png"/>
  <Override PartName="/ppt/media/image18.png" ContentType="image/png"/>
  <Override PartName="/ppt/media/image188.png" ContentType="image/png"/>
  <Override PartName="/ppt/media/image92.png" ContentType="image/png"/>
  <Override PartName="/ppt/media/image7.png" ContentType="image/png"/>
  <Override PartName="/ppt/media/image187.png" ContentType="image/png"/>
  <Override PartName="/ppt/media/image91.png" ContentType="image/png"/>
  <Override PartName="/ppt/media/image6.png" ContentType="image/png"/>
  <Override PartName="/ppt/media/image16.png" ContentType="image/png"/>
  <Override PartName="/ppt/media/image186.png" ContentType="image/png"/>
  <Override PartName="/ppt/media/image90.png" ContentType="image/png"/>
  <Override PartName="/ppt/media/image15.png" ContentType="image/png"/>
  <Override PartName="/ppt/media/image185.png" ContentType="image/png"/>
  <Override PartName="/ppt/media/image14.png" ContentType="image/png"/>
  <Override PartName="/ppt/media/image184.png" ContentType="image/png"/>
  <Override PartName="/ppt/media/image13.png" ContentType="image/png"/>
  <Override PartName="/ppt/media/image183.png" ContentType="image/png"/>
  <Override PartName="/ppt/media/image12.png" ContentType="image/png"/>
  <Override PartName="/ppt/media/image182.png" ContentType="image/png"/>
  <Override PartName="/ppt/media/image11.png" ContentType="image/png"/>
  <Override PartName="/ppt/media/image181.png" ContentType="image/png"/>
  <Override PartName="/ppt/media/image21.png" ContentType="image/png"/>
  <Override PartName="/ppt/media/image191.png" ContentType="image/png"/>
  <Override PartName="/ppt/media/image56.png" ContentType="image/png"/>
  <Override PartName="/ppt/media/image162.gif" ContentType="image/gif"/>
  <Override PartName="/ppt/media/image51.png" ContentType="image/png"/>
  <Override PartName="/ppt/media/image36.png" ContentType="image/png"/>
  <Override PartName="/ppt/media/image22.png" ContentType="image/png"/>
  <Override PartName="/ppt/media/image192.png" ContentType="image/png"/>
  <Override PartName="/ppt/media/image57.png" ContentType="image/png"/>
  <Override PartName="/ppt/media/image157.wmf" ContentType="image/x-wmf"/>
  <Override PartName="/ppt/media/image64.png" ContentType="image/png"/>
  <Override PartName="/ppt/media/image126.png" ContentType="image/png"/>
  <Override PartName="/ppt/media/image52.png" ContentType="image/png"/>
  <Override PartName="/ppt/media/image37.png" ContentType="image/png"/>
  <Override PartName="/ppt/media/image143.gif" ContentType="image/gif"/>
  <Override PartName="/ppt/media/image53.png" ContentType="image/png"/>
  <Override PartName="/ppt/media/image164.jpeg" ContentType="image/jpeg"/>
  <Override PartName="/ppt/media/image54.png" ContentType="image/png"/>
  <Override PartName="/ppt/media/image160.gif" ContentType="image/gif"/>
  <Override PartName="/ppt/media/image199.png" ContentType="image/png"/>
  <Override PartName="/ppt/media/image4.png" ContentType="image/png"/>
  <Override PartName="/ppt/media/image39.png" ContentType="image/png"/>
  <Override PartName="/ppt/media/image48.png" ContentType="image/png"/>
  <Override PartName="/ppt/media/image154.gif" ContentType="image/gif"/>
  <Override PartName="/ppt/media/image5.jpeg" ContentType="image/jpeg"/>
  <Override PartName="/ppt/media/image41.png" ContentType="image/png"/>
  <Override PartName="/ppt/media/image58.png" ContentType="image/png"/>
  <Override PartName="/ppt/media/image23.png" ContentType="image/png"/>
  <Override PartName="/ppt/media/image193.png" ContentType="image/png"/>
  <Override PartName="/ppt/media/image59.png" ContentType="image/png"/>
  <Override PartName="/ppt/media/image165.gif" ContentType="image/gif"/>
  <Override PartName="/ppt/media/image24.png" ContentType="image/png"/>
  <Override PartName="/ppt/media/image194.png" ContentType="image/png"/>
  <Override PartName="/ppt/media/image69.png" ContentType="image/png"/>
  <Override PartName="/ppt/media/image10.png" ContentType="image/png"/>
  <Override PartName="/ppt/media/image38.jpeg" ContentType="image/jpeg"/>
  <Override PartName="/ppt/media/image180.png" ContentType="image/png"/>
  <Override PartName="/ppt/media/image25.png" ContentType="image/png"/>
  <Override PartName="/ppt/media/image195.png" ContentType="image/png"/>
  <Override PartName="/ppt/media/image26.png" ContentType="image/png"/>
  <Override PartName="/ppt/media/image1.png" ContentType="image/png"/>
  <Override PartName="/ppt/media/image196.png" ContentType="image/png"/>
  <Override PartName="/ppt/media/image27.png" ContentType="image/png"/>
  <Override PartName="/ppt/media/image2.png" ContentType="image/png"/>
  <Override PartName="/ppt/media/image197.png" ContentType="image/png"/>
  <Override PartName="/ppt/media/image28.png" ContentType="image/png"/>
  <Override PartName="/ppt/media/image3.png" ContentType="image/png"/>
  <Override PartName="/ppt/media/image198.png" ContentType="image/png"/>
  <Override PartName="/ppt/media/image89.png" ContentType="image/png"/>
  <Override PartName="/ppt/media/image30.png" ContentType="image/png"/>
  <Override PartName="/ppt/media/image63.png" ContentType="image/png"/>
  <Override PartName="/ppt/media/image17.png" ContentType="image/png"/>
  <Override PartName="/ppt/media/image31.jpeg" ContentType="image/jpeg"/>
  <Override PartName="/ppt/media/image168.png" ContentType="image/png"/>
  <Override PartName="/ppt/media/image32.png" ContentType="image/png"/>
  <Override PartName="/ppt/media/image33.png" ContentType="image/png"/>
  <Override PartName="/ppt/media/image34.png" ContentType="image/png"/>
  <Override PartName="/ppt/media/image35.png" ContentType="image/png"/>
  <Override PartName="/ppt/media/image40.png" ContentType="image/png"/>
  <Override PartName="/ppt/media/image109.png" ContentType="image/png"/>
  <Override PartName="/ppt/media/image42.png" ContentType="image/png"/>
  <Override PartName="/ppt/media/image43.png" ContentType="image/png"/>
  <Override PartName="/ppt/media/image124.wmf" ContentType="image/x-wmf"/>
  <Override PartName="/ppt/media/image44.png" ContentType="image/png"/>
  <Override PartName="/ppt/media/image45.png" ContentType="image/png"/>
  <Override PartName="/ppt/media/image151.gif" ContentType="image/gif"/>
  <Override PartName="/ppt/media/image46.png" ContentType="image/png"/>
  <Override PartName="/ppt/media/image152.gif" ContentType="image/gif"/>
  <Override PartName="/ppt/media/image97.png" ContentType="image/png"/>
  <Override PartName="/ppt/media/image102.png" ContentType="image/png"/>
  <Override PartName="/ppt/media/image98.png" ContentType="image/png"/>
  <Override PartName="/ppt/media/image103.png" ContentType="image/png"/>
  <Override PartName="/ppt/media/image99.png" ContentType="image/png"/>
  <Override PartName="/ppt/media/image104.png" ContentType="image/png"/>
  <Override PartName="/ppt/media/image105.png" ContentType="image/png"/>
  <Override PartName="/ppt/media/image106.png" ContentType="image/png"/>
  <Override PartName="/ppt/media/image107.png" ContentType="image/png"/>
  <Override PartName="/ppt/media/image108.png" ContentType="image/png"/>
  <Override PartName="/ppt/media/image110.png" ContentType="image/png"/>
  <Override PartName="/ppt/media/image111.png" ContentType="image/png"/>
  <Override PartName="/ppt/media/image112.png" ContentType="image/png"/>
  <Override PartName="/ppt/media/image113.png" ContentType="image/png"/>
  <Override PartName="/ppt/media/image114.png" ContentType="image/png"/>
  <Override PartName="/ppt/media/image115.png" ContentType="image/png"/>
  <Override PartName="/ppt/media/image116.png" ContentType="image/png"/>
  <Override PartName="/ppt/media/image117.png" ContentType="image/png"/>
  <Override PartName="/ppt/media/image118.png" ContentType="image/png"/>
  <Override PartName="/ppt/media/image120.png" ContentType="image/png"/>
  <Override PartName="/ppt/media/image121.png" ContentType="image/png"/>
  <Override PartName="/ppt/media/image122.png" ContentType="image/png"/>
  <Override PartName="/ppt/media/image123.png" ContentType="image/png"/>
  <Override PartName="/ppt/media/image125.png" ContentType="image/png"/>
  <Override PartName="/ppt/media/image127.png" ContentType="image/png"/>
  <Override PartName="/ppt/media/image128.png" ContentType="image/png"/>
  <Override PartName="/ppt/media/image130.png" ContentType="image/png"/>
  <Override PartName="/ppt/media/image131.png" ContentType="image/png"/>
  <Override PartName="/ppt/media/image132.png" ContentType="image/png"/>
  <Override PartName="/ppt/media/image133.png" ContentType="image/png"/>
  <Override PartName="/ppt/media/image134.png" ContentType="image/png"/>
  <Override PartName="/ppt/media/image135.png" ContentType="image/png"/>
  <Override PartName="/ppt/media/image136.png" ContentType="image/png"/>
  <Override PartName="/ppt/media/image137.png" ContentType="image/png"/>
  <Override PartName="/ppt/media/image138.png" ContentType="image/png"/>
  <Override PartName="/ppt/media/image200.png" ContentType="image/png"/>
  <Override PartName="/ppt/media/image140.png" ContentType="image/png"/>
  <Override PartName="/ppt/media/image201.png" ContentType="image/png"/>
  <Override PartName="/ppt/media/image141.png" ContentType="image/png"/>
  <Override PartName="/ppt/media/image202.png" ContentType="image/png"/>
  <Override PartName="/ppt/media/image142.png" ContentType="image/png"/>
  <Override PartName="/ppt/media/image144.gif" ContentType="image/gif"/>
  <Override PartName="/ppt/media/image205.png" ContentType="image/png"/>
  <Override PartName="/ppt/media/image145.png" ContentType="image/png"/>
  <Override PartName="/ppt/media/image146.gif" ContentType="image/gif"/>
  <Override PartName="/ppt/media/image147.gif" ContentType="image/gif"/>
  <Override PartName="/ppt/media/image148.gif" ContentType="image/gif"/>
  <Override PartName="/ppt/media/image150.png" ContentType="image/png"/>
  <Override PartName="/ppt/media/image156.gif" ContentType="image/gif"/>
  <Override PartName="/ppt/media/image159.gif" ContentType="image/gif"/>
  <Override PartName="/ppt/media/image163.jpeg" ContentType="image/jpeg"/>
  <Override PartName="/ppt/media/image217.jpeg" ContentType="image/jpeg"/>
  <Override PartName="/ppt/media/image166.png" ContentType="image/png"/>
  <Override PartName="/ppt/media/image167.png" ContentType="image/png"/>
  <Override PartName="/ppt/media/image169.png" ContentType="image/png"/>
  <Override PartName="/ppt/media/image170.png" ContentType="image/png"/>
  <Override PartName="/ppt/media/image171.png" ContentType="image/png"/>
  <Override PartName="/ppt/media/image172.png" ContentType="image/png"/>
  <Override PartName="/ppt/media/image173.png" ContentType="image/png"/>
  <Override PartName="/ppt/media/image174.png" ContentType="image/png"/>
  <Override PartName="/ppt/media/image175.png" ContentType="image/png"/>
  <Override PartName="/ppt/media/image176.png" ContentType="image/png"/>
  <Override PartName="/ppt/media/image29.jpeg" ContentType="image/jpeg"/>
  <Override PartName="/ppt/media/image177.png" ContentType="image/png"/>
  <Override PartName="/ppt/media/image178.png" ContentType="image/png"/>
  <Override PartName="/ppt/media/image179.png" ContentType="image/png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8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83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84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85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06319603-7B56-42B9-8AD2-E694C4EEDCB4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5.xml.rels><?xml version="1.0" encoding="UTF-8"?>
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
</Relationships>
</file>

<file path=ppt/notesSlides/_rels/notesSlide49.xml.rels><?xml version="1.0" encoding="UTF-8"?>
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
</Relationships>
</file>

<file path=ppt/notesSlides/_rels/notesSlide57.xml.rels><?xml version="1.0" encoding="UTF-8"?>
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
</Relationships>
</file>

<file path=ppt/notesSlides/_rels/notesSlide58.xml.rels><?xml version="1.0" encoding="UTF-8"?>
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
</Relationships>
</file>

<file path=ppt/notesSlides/_rels/notesSlide59.xml.rels><?xml version="1.0" encoding="UTF-8"?>
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60.xml.rels><?xml version="1.0" encoding="UTF-8"?>
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
</Relationships>
</file>

<file path=ppt/notesSlides/_rels/notesSlide63.xml.rels><?xml version="1.0" encoding="UTF-8"?>
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
</Relationships>
</file>

<file path=ppt/notesSlides/_rels/notesSlide64.xml.rels><?xml version="1.0" encoding="UTF-8"?>
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CustomShape 1"/>
          <p:cNvSpPr/>
          <p:nvPr/>
        </p:nvSpPr>
        <p:spPr>
          <a:xfrm>
            <a:off x="1371600" y="763560"/>
            <a:ext cx="5029200" cy="3772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88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00" spc="-1">
                <a:latin typeface="Arial"/>
              </a:rPr>
              <a:t>But wait – how can we have a liquid of quarks and gluons?  Doesn't asymptotic freedom tell us that we can't have free quarks and gluons?  How, then, can we have a liquid of quarks and gluons?</a:t>
            </a:r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/>
          <a:p>
            <a:endParaRPr/>
          </a:p>
        </p:txBody>
      </p:sp>
      <p:sp>
        <p:nvSpPr>
          <p:cNvPr id="893" name="TextShape 2"/>
          <p:cNvSpPr txBox="1"/>
          <p:nvPr/>
        </p:nvSpPr>
        <p:spPr>
          <a:xfrm>
            <a:off x="4402440" y="9553680"/>
            <a:ext cx="3367800" cy="50256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FBD5AD8-B967-4D38-9CDC-7FD43F0DDD11}" type="slidenum">
              <a:rPr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  <a:p>
            <a:r>
              <a:rPr lang="en-US" sz="1979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----- Meeting Notes (6/24/13 16:47) -----</a:t>
            </a:r>
            <a:endParaRPr/>
          </a:p>
          <a:p>
            <a:r>
              <a:rPr lang="en-US" sz="1979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PRB -&gt; PLB</a:t>
            </a:r>
            <a:endParaRPr/>
          </a:p>
          <a:p>
            <a:r>
              <a:rPr lang="en-US" sz="1979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mention ratio</a:t>
            </a:r>
            <a:endParaRPr/>
          </a:p>
        </p:txBody>
      </p:sp>
      <p:sp>
        <p:nvSpPr>
          <p:cNvPr id="895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00FB405E-C941-44CC-BE37-4CB70562BE02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4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97" name="TextShape 2"/>
          <p:cNvSpPr txBox="1"/>
          <p:nvPr/>
        </p:nvSpPr>
        <p:spPr>
          <a:xfrm>
            <a:off x="360" y="36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A3FC3AAF-6497-4BE9-A48E-92C52357CCF1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&lt;number&gt;</a:t>
            </a:fld>
            <a:endParaRPr/>
          </a:p>
        </p:txBody>
      </p:sp>
    </p:spTree>
  </p:cSld>
</p:notes>
</file>

<file path=ppt/notesSlides/notesSlide5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2000" spc="-1">
                <a:latin typeface="Arial"/>
              </a:rPr>
              <a:t>Mention that RHIC planning began 1983</a:t>
            </a:r>
            <a:endParaRPr/>
          </a:p>
        </p:txBody>
      </p:sp>
    </p:spTree>
  </p:cSld>
</p:notes>
</file>

<file path=ppt/notesSlides/notesSlide6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CustomShape 1"/>
          <p:cNvSpPr/>
          <p:nvPr/>
        </p:nvSpPr>
        <p:spPr>
          <a:xfrm>
            <a:off x="777960" y="4776840"/>
            <a:ext cx="6113520" cy="442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CustomShape 1"/>
          <p:cNvSpPr/>
          <p:nvPr/>
        </p:nvSpPr>
        <p:spPr>
          <a:xfrm>
            <a:off x="777960" y="4776840"/>
            <a:ext cx="6114960" cy="442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CustomShape 1"/>
          <p:cNvSpPr/>
          <p:nvPr/>
        </p:nvSpPr>
        <p:spPr>
          <a:xfrm>
            <a:off x="777960" y="4776840"/>
            <a:ext cx="6114960" cy="442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US" sz="1220" spc="-1">
                <a:latin typeface="Arial"/>
              </a:rPr>
              <a:t>By comparison ATLAS is 25 meters in diameter and 44 meters long – not quite twice as large</a:t>
            </a:r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0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41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9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80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583440" y="86900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604F208-4B7B-4154-B2D5-3556EEF0597C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TextShape 6"/>
          <p:cNvSpPr txBox="1"/>
          <p:nvPr/>
        </p:nvSpPr>
        <p:spPr>
          <a:xfrm>
            <a:off x="8883720" y="7237440"/>
            <a:ext cx="121392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C7060386-CD9C-4414-8CEA-D607C110AFAB}" type="slidenum">
              <a:rPr b="1" lang="en-US" sz="1800" spc="-1">
                <a:solidFill>
                  <a:srgbClr val="f77f00"/>
                </a:solidFill>
                <a:latin typeface="Times New Roman"/>
              </a:rPr>
              <a:t>&lt;number&gt;</a:t>
            </a:fld>
            <a:endParaRPr/>
          </a:p>
        </p:txBody>
      </p:sp>
      <p:sp>
        <p:nvSpPr>
          <p:cNvPr id="6" name="TextShape 7"/>
          <p:cNvSpPr txBox="1"/>
          <p:nvPr/>
        </p:nvSpPr>
        <p:spPr>
          <a:xfrm>
            <a:off x="15840" y="7265160"/>
            <a:ext cx="855936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UTK, September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45720" y="7286400"/>
            <a:ext cx="8686800" cy="0"/>
          </a:xfrm>
          <a:prstGeom prst="line">
            <a:avLst/>
          </a:prstGeom>
          <a:ln w="9144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4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5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6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4C933871-6584-4CE7-B54E-97CFA7013C54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7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image" Target="../media/image43.png"/><Relationship Id="rId3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image" Target="../media/image49.png"/><Relationship Id="rId4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png"/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6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4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slideLayout" Target="../slideLayouts/slideLayout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slideLayout" Target="../slideLayouts/slideLayout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90.png"/><Relationship Id="rId2" Type="http://schemas.openxmlformats.org/officeDocument/2006/relationships/image" Target="../media/image91.png"/><Relationship Id="rId3" Type="http://schemas.openxmlformats.org/officeDocument/2006/relationships/image" Target="../media/image92.png"/><Relationship Id="rId4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png"/><Relationship Id="rId3" Type="http://schemas.openxmlformats.org/officeDocument/2006/relationships/image" Target="../media/image95.png"/><Relationship Id="rId4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96.png"/><Relationship Id="rId2" Type="http://schemas.openxmlformats.org/officeDocument/2006/relationships/image" Target="../media/image97.png"/><Relationship Id="rId3" Type="http://schemas.openxmlformats.org/officeDocument/2006/relationships/image" Target="../media/image98.png"/><Relationship Id="rId4" Type="http://schemas.openxmlformats.org/officeDocument/2006/relationships/image" Target="../media/image9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05.png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12.png"/><Relationship Id="rId2" Type="http://schemas.openxmlformats.org/officeDocument/2006/relationships/image" Target="../media/image113.png"/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image" Target="../media/image117.png"/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5" Type="http://schemas.openxmlformats.org/officeDocument/2006/relationships/image" Target="../media/image120.png"/><Relationship Id="rId6" Type="http://schemas.openxmlformats.org/officeDocument/2006/relationships/image" Target="../media/image121.png"/><Relationship Id="rId7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122.png"/><Relationship Id="rId2" Type="http://schemas.openxmlformats.org/officeDocument/2006/relationships/image" Target="../media/image123.png"/><Relationship Id="rId3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124.wmf"/><Relationship Id="rId2" Type="http://schemas.openxmlformats.org/officeDocument/2006/relationships/image" Target="../media/image125.png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hyperlink" Target="http://madai.msu.edu/" TargetMode="External"/><Relationship Id="rId6" Type="http://schemas.openxmlformats.org/officeDocument/2006/relationships/hyperlink" Target="https://arxiv.org/abs/1706.03666" TargetMode="External"/><Relationship Id="rId7" Type="http://schemas.openxmlformats.org/officeDocument/2006/relationships/slideLayout" Target="../slideLayouts/slideLayout5.xml"/><Relationship Id="rId8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128.png"/><Relationship Id="rId2" Type="http://schemas.openxmlformats.org/officeDocument/2006/relationships/image" Target="../media/image129.png"/><Relationship Id="rId3" Type="http://schemas.openxmlformats.org/officeDocument/2006/relationships/image" Target="../media/image130.png"/><Relationship Id="rId4" Type="http://schemas.openxmlformats.org/officeDocument/2006/relationships/image" Target="../media/image131.png"/><Relationship Id="rId5" Type="http://schemas.openxmlformats.org/officeDocument/2006/relationships/image" Target="../media/image132.png"/><Relationship Id="rId6" Type="http://schemas.openxmlformats.org/officeDocument/2006/relationships/image" Target="../media/image133.png"/><Relationship Id="rId7" Type="http://schemas.openxmlformats.org/officeDocument/2006/relationships/image" Target="../media/image134.png"/><Relationship Id="rId8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35.png"/><Relationship Id="rId2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36.png"/><Relationship Id="rId2" Type="http://schemas.openxmlformats.org/officeDocument/2006/relationships/hyperlink" Target="http://prl.aps.org/abstract/PRL/v105/i25/e252303" TargetMode="External"/><Relationship Id="rId3" Type="http://schemas.openxmlformats.org/officeDocument/2006/relationships/slideLayout" Target="../slideLayouts/slideLayout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137.png"/><Relationship Id="rId2" Type="http://schemas.openxmlformats.org/officeDocument/2006/relationships/image" Target="../media/image138.png"/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slideLayout" Target="../slideLayouts/slideLayout4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4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42.png"/><Relationship Id="rId2" Type="http://schemas.openxmlformats.org/officeDocument/2006/relationships/slideLayout" Target="../slideLayouts/slideLayout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43.gif"/><Relationship Id="rId2" Type="http://schemas.openxmlformats.org/officeDocument/2006/relationships/image" Target="../media/image144.gif"/><Relationship Id="rId3" Type="http://schemas.openxmlformats.org/officeDocument/2006/relationships/image" Target="../media/image145.png"/><Relationship Id="rId4" Type="http://schemas.openxmlformats.org/officeDocument/2006/relationships/image" Target="../media/image146.gif"/><Relationship Id="rId5" Type="http://schemas.openxmlformats.org/officeDocument/2006/relationships/image" Target="../media/image147.gif"/><Relationship Id="rId6" Type="http://schemas.openxmlformats.org/officeDocument/2006/relationships/image" Target="../media/image148.gif"/><Relationship Id="rId7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49.png"/><Relationship Id="rId2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150.png"/><Relationship Id="rId2" Type="http://schemas.openxmlformats.org/officeDocument/2006/relationships/image" Target="../media/image151.gif"/><Relationship Id="rId3" Type="http://schemas.openxmlformats.org/officeDocument/2006/relationships/image" Target="../media/image152.gif"/><Relationship Id="rId4" Type="http://schemas.openxmlformats.org/officeDocument/2006/relationships/image" Target="../media/image153.gif"/><Relationship Id="rId5" Type="http://schemas.openxmlformats.org/officeDocument/2006/relationships/image" Target="../media/image154.gif"/><Relationship Id="rId6" Type="http://schemas.openxmlformats.org/officeDocument/2006/relationships/image" Target="../media/image155.gif"/><Relationship Id="rId7" Type="http://schemas.openxmlformats.org/officeDocument/2006/relationships/image" Target="../media/image156.gif"/><Relationship Id="rId8" Type="http://schemas.openxmlformats.org/officeDocument/2006/relationships/image" Target="../media/image157.wmf"/><Relationship Id="rId9" Type="http://schemas.openxmlformats.org/officeDocument/2006/relationships/image" Target="../media/image158.wmf"/><Relationship Id="rId10" Type="http://schemas.openxmlformats.org/officeDocument/2006/relationships/image" Target="../media/image159.gif"/><Relationship Id="rId11" Type="http://schemas.openxmlformats.org/officeDocument/2006/relationships/image" Target="../media/image160.gif"/><Relationship Id="rId12" Type="http://schemas.openxmlformats.org/officeDocument/2006/relationships/image" Target="../media/image161.gif"/><Relationship Id="rId13" Type="http://schemas.openxmlformats.org/officeDocument/2006/relationships/slideLayout" Target="../slideLayouts/slideLayout1.xml"/><Relationship Id="rId14" Type="http://schemas.openxmlformats.org/officeDocument/2006/relationships/notesSlide" Target="../notesSlides/notesSlide4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162.gif"/><Relationship Id="rId2" Type="http://schemas.openxmlformats.org/officeDocument/2006/relationships/slideLayout" Target="../slideLayouts/slideLayout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163.jpeg"/><Relationship Id="rId2" Type="http://schemas.openxmlformats.org/officeDocument/2006/relationships/slideLayout" Target="../slideLayouts/slideLayout1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164.jpeg"/><Relationship Id="rId2" Type="http://schemas.openxmlformats.org/officeDocument/2006/relationships/image" Target="../media/image165.gif"/><Relationship Id="rId3" Type="http://schemas.openxmlformats.org/officeDocument/2006/relationships/slideLayout" Target="../slideLayouts/slideLayout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166.png"/><Relationship Id="rId2" Type="http://schemas.openxmlformats.org/officeDocument/2006/relationships/slideLayout" Target="../slideLayouts/slideLayout5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167.png"/><Relationship Id="rId2" Type="http://schemas.openxmlformats.org/officeDocument/2006/relationships/hyperlink" Target="http://www.sciencedirect.com/science/article/pii/S037026931500533X" TargetMode="External"/><Relationship Id="rId3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168.png"/><Relationship Id="rId2" Type="http://schemas.openxmlformats.org/officeDocument/2006/relationships/image" Target="../media/image169.png"/><Relationship Id="rId3" Type="http://schemas.openxmlformats.org/officeDocument/2006/relationships/slideLayout" Target="../slideLayouts/slideLayout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170.png"/><Relationship Id="rId2" Type="http://schemas.openxmlformats.org/officeDocument/2006/relationships/slideLayout" Target="../slideLayouts/slideLayout1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171.png"/><Relationship Id="rId2" Type="http://schemas.openxmlformats.org/officeDocument/2006/relationships/image" Target="../media/image172.png"/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5" Type="http://schemas.openxmlformats.org/officeDocument/2006/relationships/image" Target="../media/image175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57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176.png"/><Relationship Id="rId2" Type="http://schemas.openxmlformats.org/officeDocument/2006/relationships/image" Target="../media/image177.png"/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6" Type="http://schemas.openxmlformats.org/officeDocument/2006/relationships/slideLayout" Target="../slideLayouts/slideLayout4.xml"/><Relationship Id="rId7" Type="http://schemas.openxmlformats.org/officeDocument/2006/relationships/notesSlide" Target="../notesSlides/notesSlide58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image" Target="../media/image182.png"/><Relationship Id="rId3" Type="http://schemas.openxmlformats.org/officeDocument/2006/relationships/image" Target="../media/image183.png"/><Relationship Id="rId4" Type="http://schemas.openxmlformats.org/officeDocument/2006/relationships/image" Target="../media/image18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5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slideLayout" Target="../slideLayouts/slideLayout1.xml"/><Relationship Id="rId17" Type="http://schemas.openxmlformats.org/officeDocument/2006/relationships/notesSlide" Target="../notesSlides/notesSlide6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185.png"/><Relationship Id="rId2" Type="http://schemas.openxmlformats.org/officeDocument/2006/relationships/image" Target="../media/image186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0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187.png"/><Relationship Id="rId2" Type="http://schemas.openxmlformats.org/officeDocument/2006/relationships/hyperlink" Target="http://arxiv.org/abs/1609.03878" TargetMode="External"/><Relationship Id="rId3" Type="http://schemas.openxmlformats.org/officeDocument/2006/relationships/slideLayout" Target="../slideLayouts/slideLayout5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188.png"/><Relationship Id="rId2" Type="http://schemas.openxmlformats.org/officeDocument/2006/relationships/slideLayout" Target="../slideLayouts/slideLayout5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189.png"/><Relationship Id="rId2" Type="http://schemas.openxmlformats.org/officeDocument/2006/relationships/image" Target="../media/image190.png"/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6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195.png"/><Relationship Id="rId2" Type="http://schemas.openxmlformats.org/officeDocument/2006/relationships/image" Target="../media/image196.png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image" Target="../media/image200.png"/><Relationship Id="rId7" Type="http://schemas.openxmlformats.org/officeDocument/2006/relationships/image" Target="../media/image201.png"/><Relationship Id="rId8" Type="http://schemas.openxmlformats.org/officeDocument/2006/relationships/slideLayout" Target="../slideLayouts/slideLayout3.xml"/><Relationship Id="rId9" Type="http://schemas.openxmlformats.org/officeDocument/2006/relationships/notesSlide" Target="../notesSlides/notesSlide64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202.png"/><Relationship Id="rId2" Type="http://schemas.openxmlformats.org/officeDocument/2006/relationships/hyperlink" Target="http://arxiv.org/abs/nucl-ex/0311007" TargetMode="External"/><Relationship Id="rId3" Type="http://schemas.openxmlformats.org/officeDocument/2006/relationships/image" Target="../media/image203.png"/><Relationship Id="rId4" Type="http://schemas.openxmlformats.org/officeDocument/2006/relationships/slideLayout" Target="../slideLayouts/slideLayout3.xml"/>
</Relationships>
</file>

<file path=ppt/slides/_rels/slide66.xml.rels><?xml version="1.0" encoding="UTF-8"?>
<Relationships xmlns="http://schemas.openxmlformats.org/package/2006/relationships"><Relationship Id="rId1" Type="http://schemas.openxmlformats.org/officeDocument/2006/relationships/image" Target="../media/image204.png"/><Relationship Id="rId2" Type="http://schemas.openxmlformats.org/officeDocument/2006/relationships/image" Target="../media/image205.png"/><Relationship Id="rId3" Type="http://schemas.openxmlformats.org/officeDocument/2006/relationships/slideLayout" Target="../slideLayouts/slideLayout5.xml"/>
</Relationships>
</file>

<file path=ppt/slides/_rels/slide67.xml.rels><?xml version="1.0" encoding="UTF-8"?>
<Relationships xmlns="http://schemas.openxmlformats.org/package/2006/relationships"><Relationship Id="rId1" Type="http://schemas.openxmlformats.org/officeDocument/2006/relationships/image" Target="../media/image206.png"/><Relationship Id="rId2" Type="http://schemas.openxmlformats.org/officeDocument/2006/relationships/image" Target="../media/image207.png"/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5" Type="http://schemas.openxmlformats.org/officeDocument/2006/relationships/image" Target="../media/image210.jpeg"/><Relationship Id="rId6" Type="http://schemas.openxmlformats.org/officeDocument/2006/relationships/slideLayout" Target="../slideLayouts/slideLayout1.xml"/>
</Relationships>
</file>

<file path=ppt/slides/_rels/slide68.xml.rels><?xml version="1.0" encoding="UTF-8"?>
<Relationships xmlns="http://schemas.openxmlformats.org/package/2006/relationships"><Relationship Id="rId1" Type="http://schemas.openxmlformats.org/officeDocument/2006/relationships/image" Target="../media/image211.png"/><Relationship Id="rId2" Type="http://schemas.openxmlformats.org/officeDocument/2006/relationships/image" Target="../media/image212.png"/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slideLayout" Target="../slideLayouts/slideLayout1.xml"/>
</Relationships>
</file>

<file path=ppt/slides/_rels/slide69.xml.rels><?xml version="1.0" encoding="UTF-8"?>
<Relationships xmlns="http://schemas.openxmlformats.org/package/2006/relationships"><Relationship Id="rId1" Type="http://schemas.openxmlformats.org/officeDocument/2006/relationships/image" Target="../media/image216.png"/><Relationship Id="rId2" Type="http://schemas.openxmlformats.org/officeDocument/2006/relationships/hyperlink" Target="https://arxiv.org/abs/1701.07065" TargetMode="External"/><Relationship Id="rId3" Type="http://schemas.openxmlformats.org/officeDocument/2006/relationships/image" Target="../media/image217.jpeg"/><Relationship Id="rId4" Type="http://schemas.openxmlformats.org/officeDocument/2006/relationships/image" Target="../media/image218.png"/><Relationship Id="rId5" Type="http://schemas.openxmlformats.org/officeDocument/2006/relationships/image" Target="../media/image219.pn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png"/><Relationship Id="rId3" Type="http://schemas.openxmlformats.org/officeDocument/2006/relationships/image" Target="../media/image31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" descr=""/>
          <p:cNvPicPr/>
          <p:nvPr/>
        </p:nvPicPr>
        <p:blipFill>
          <a:blip r:embed="rId1"/>
          <a:stretch/>
        </p:blipFill>
        <p:spPr>
          <a:xfrm>
            <a:off x="654840" y="584640"/>
            <a:ext cx="8766000" cy="6487200"/>
          </a:xfrm>
          <a:prstGeom prst="rect">
            <a:avLst/>
          </a:prstGeom>
          <a:ln>
            <a:noFill/>
          </a:ln>
        </p:spPr>
      </p:pic>
      <p:sp>
        <p:nvSpPr>
          <p:cNvPr id="87" name="TextShape 1"/>
          <p:cNvSpPr txBox="1"/>
          <p:nvPr/>
        </p:nvSpPr>
        <p:spPr>
          <a:xfrm>
            <a:off x="504000" y="-720"/>
            <a:ext cx="9071640" cy="1866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Understanding the Quark Gluon Plasma </a:t>
            </a:r>
            <a:endParaRPr/>
          </a:p>
        </p:txBody>
      </p:sp>
      <p:sp>
        <p:nvSpPr>
          <p:cNvPr id="88" name="TextShape 2"/>
          <p:cNvSpPr txBox="1"/>
          <p:nvPr/>
        </p:nvSpPr>
        <p:spPr>
          <a:xfrm>
            <a:off x="1519560" y="6415560"/>
            <a:ext cx="7134480" cy="1081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500" spc="-1">
                <a:latin typeface="Times New Roman"/>
              </a:rPr>
              <a:t>Christine Nattrass</a:t>
            </a:r>
            <a:endParaRPr/>
          </a:p>
          <a:p>
            <a:pPr algn="ctr"/>
            <a:r>
              <a:rPr lang="en-US" sz="3500" spc="-1">
                <a:latin typeface="Times New Roman"/>
              </a:rPr>
              <a:t>University of Tennessee, Knoxville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Forming the QGP</a:t>
            </a:r>
            <a:endParaRPr/>
          </a:p>
        </p:txBody>
      </p:sp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How can we estimate the energy density?</a:t>
            </a:r>
            <a:endParaRPr/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6126480" y="1920240"/>
            <a:ext cx="2926080" cy="2743200"/>
          </a:xfrm>
          <a:prstGeom prst="rect">
            <a:avLst/>
          </a:prstGeom>
          <a:ln>
            <a:noFill/>
          </a:ln>
        </p:spPr>
      </p:pic>
      <p:sp>
        <p:nvSpPr>
          <p:cNvPr id="197" name="TextShape 2"/>
          <p:cNvSpPr txBox="1"/>
          <p:nvPr/>
        </p:nvSpPr>
        <p:spPr>
          <a:xfrm>
            <a:off x="640080" y="1737360"/>
            <a:ext cx="5852160" cy="5212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Transverse energy (E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)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sum of particle energies in transverse direction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Volume V = A</a:t>
            </a:r>
            <a:r>
              <a:rPr lang="en-US" sz="3200" spc="-1" baseline="-101000">
                <a:latin typeface="Times New Roman"/>
              </a:rPr>
              <a:t>T </a:t>
            </a:r>
            <a:r>
              <a:rPr lang="en-US" sz="3200" spc="-1">
                <a:latin typeface="Times New Roman"/>
                <a:ea typeface="Arial"/>
              </a:rPr>
              <a:t>τ</a:t>
            </a:r>
            <a:r>
              <a:rPr lang="en-US" sz="3200" spc="-1">
                <a:latin typeface="Times New Roman"/>
              </a:rPr>
              <a:t>c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τ = formation time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Arial"/>
              </a:rPr>
              <a:t>Energy density </a:t>
            </a:r>
            <a:r>
              <a:rPr lang="en-US" sz="3200" spc="-1">
                <a:latin typeface="Times New Roman"/>
                <a:ea typeface="Times New Roman"/>
              </a:rPr>
              <a:t>ε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  <a:ea typeface="Times New Roman"/>
              </a:rPr>
              <a:t>
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  <a:ea typeface="Times New Roman"/>
              </a:rPr>
              <a:t>QGP formation for ε &gt; 0.5 GeV/fm</a:t>
            </a:r>
            <a:r>
              <a:rPr lang="en-US" sz="3200" spc="-1" baseline="101000">
                <a:latin typeface="Times New Roman"/>
                <a:ea typeface="Times New Roman"/>
              </a:rPr>
              <a:t>3</a:t>
            </a:r>
            <a:endParaRPr/>
          </a:p>
        </p:txBody>
      </p:sp>
      <p:sp>
        <p:nvSpPr>
          <p:cNvPr id="198" name="TextShape 3"/>
          <p:cNvSpPr txBox="1"/>
          <p:nvPr/>
        </p:nvSpPr>
        <p:spPr>
          <a:xfrm>
            <a:off x="9479520" y="2815920"/>
            <a:ext cx="640080" cy="675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</a:rPr>
              <a:t>A</a:t>
            </a:r>
            <a:r>
              <a:rPr lang="en-US" sz="3200" spc="-1" baseline="-101000">
                <a:latin typeface="Times New Roman"/>
              </a:rPr>
              <a:t>T </a:t>
            </a:r>
            <a:endParaRPr/>
          </a:p>
        </p:txBody>
      </p:sp>
      <p:sp>
        <p:nvSpPr>
          <p:cNvPr id="199" name="CustomShape 4"/>
          <p:cNvSpPr/>
          <p:nvPr/>
        </p:nvSpPr>
        <p:spPr>
          <a:xfrm>
            <a:off x="8922240" y="1978560"/>
            <a:ext cx="457200" cy="2103120"/>
          </a:xfrm>
          <a:custGeom>
            <a:avLst/>
            <a:gdLst/>
            <a:ahLst/>
            <a:rect l="0" t="0" r="r" b="b"/>
            <a:pathLst>
              <a:path w="1272" h="5844">
                <a:moveTo>
                  <a:pt x="0" y="0"/>
                </a:moveTo>
                <a:cubicBezTo>
                  <a:pt x="317" y="0"/>
                  <a:pt x="635" y="243"/>
                  <a:pt x="635" y="486"/>
                </a:cubicBezTo>
                <a:lnTo>
                  <a:pt x="635" y="2535"/>
                </a:lnTo>
                <a:cubicBezTo>
                  <a:pt x="635" y="2778"/>
                  <a:pt x="953" y="3022"/>
                  <a:pt x="1271" y="3022"/>
                </a:cubicBezTo>
                <a:cubicBezTo>
                  <a:pt x="953" y="3022"/>
                  <a:pt x="635" y="3265"/>
                  <a:pt x="635" y="3508"/>
                </a:cubicBezTo>
                <a:lnTo>
                  <a:pt x="635" y="5356"/>
                </a:lnTo>
                <a:cubicBezTo>
                  <a:pt x="635" y="5599"/>
                  <a:pt x="317" y="5843"/>
                  <a:pt x="0" y="5843"/>
                </a:cubicBezTo>
              </a:path>
            </a:pathLst>
          </a:custGeom>
          <a:noFill/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0" name="TextShape 5"/>
          <p:cNvSpPr txBox="1"/>
          <p:nvPr/>
        </p:nvSpPr>
        <p:spPr>
          <a:xfrm>
            <a:off x="7821000" y="4333680"/>
            <a:ext cx="957240" cy="54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en-US" sz="3200" spc="-1">
                <a:latin typeface="Times New Roman"/>
                <a:ea typeface="Arial"/>
              </a:rPr>
              <a:t>= τ</a:t>
            </a:r>
            <a:r>
              <a:rPr lang="en-US" sz="3200" spc="-1">
                <a:latin typeface="Times New Roman"/>
              </a:rPr>
              <a:t>c</a:t>
            </a:r>
            <a:endParaRPr/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Energy dependence from dE</a:t>
            </a:r>
            <a:r>
              <a:rPr lang="en-US" sz="4400" spc="-1" baseline="-101000">
                <a:latin typeface="Times New Roman"/>
              </a:rPr>
              <a:t>T</a:t>
            </a:r>
            <a:r>
              <a:rPr lang="en-US" sz="4400" spc="-1">
                <a:latin typeface="Times New Roman"/>
              </a:rPr>
              <a:t>/dy</a:t>
            </a:r>
            <a:endParaRPr/>
          </a:p>
        </p:txBody>
      </p:sp>
      <p:sp>
        <p:nvSpPr>
          <p:cNvPr id="202" name="TextShape 2"/>
          <p:cNvSpPr txBox="1"/>
          <p:nvPr/>
        </p:nvSpPr>
        <p:spPr>
          <a:xfrm>
            <a:off x="0" y="5577840"/>
            <a:ext cx="6035040" cy="192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"/>
            </a:pPr>
            <a:r>
              <a:rPr lang="en-US" sz="2500" spc="-1">
                <a:latin typeface="Times New Roman"/>
              </a:rPr>
              <a:t>Higher than extrapolations of RHIC data</a:t>
            </a:r>
            <a:endParaRPr/>
          </a:p>
          <a:p>
            <a:endParaRPr/>
          </a:p>
        </p:txBody>
      </p:sp>
      <p:pic>
        <p:nvPicPr>
          <p:cNvPr id="203" name="" descr=""/>
          <p:cNvPicPr/>
          <p:nvPr/>
        </p:nvPicPr>
        <p:blipFill>
          <a:blip r:embed="rId1"/>
          <a:stretch/>
        </p:blipFill>
        <p:spPr>
          <a:xfrm>
            <a:off x="5065200" y="1774440"/>
            <a:ext cx="4826520" cy="3340800"/>
          </a:xfrm>
          <a:prstGeom prst="rect">
            <a:avLst/>
          </a:prstGeom>
          <a:ln>
            <a:noFill/>
          </a:ln>
        </p:spPr>
      </p:pic>
      <p:sp>
        <p:nvSpPr>
          <p:cNvPr id="204" name="TextShape 3"/>
          <p:cNvSpPr txBox="1"/>
          <p:nvPr/>
        </p:nvSpPr>
        <p:spPr>
          <a:xfrm>
            <a:off x="5636160" y="3572280"/>
            <a:ext cx="4196880" cy="623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2000" spc="-1">
                <a:latin typeface="Times New Roman"/>
              </a:rPr>
              <a:t>Standard estimate </a:t>
            </a:r>
            <a:r>
              <a:rPr lang="en-US" sz="2000" spc="-1">
                <a:latin typeface="Times New Roman"/>
                <a:ea typeface="Times New Roman"/>
              </a:rPr>
              <a:t>τ</a:t>
            </a:r>
            <a:r>
              <a:rPr lang="en-US" sz="2000" spc="-1" baseline="-101000">
                <a:latin typeface="Times New Roman"/>
                <a:ea typeface="Times New Roman"/>
              </a:rPr>
              <a:t>0</a:t>
            </a:r>
            <a:r>
              <a:rPr lang="en-US" sz="2000" spc="-1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205" name="Line 4"/>
          <p:cNvSpPr/>
          <p:nvPr/>
        </p:nvSpPr>
        <p:spPr>
          <a:xfrm>
            <a:off x="5596920" y="4366080"/>
            <a:ext cx="42321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6" name="TextShape 5"/>
          <p:cNvSpPr txBox="1"/>
          <p:nvPr/>
        </p:nvSpPr>
        <p:spPr>
          <a:xfrm>
            <a:off x="7236720" y="4044600"/>
            <a:ext cx="277452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207" name="Line 6"/>
          <p:cNvSpPr/>
          <p:nvPr/>
        </p:nvSpPr>
        <p:spPr>
          <a:xfrm>
            <a:off x="5596920" y="3562560"/>
            <a:ext cx="42321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08" name="TextShape 7"/>
          <p:cNvSpPr txBox="1"/>
          <p:nvPr/>
        </p:nvSpPr>
        <p:spPr>
          <a:xfrm>
            <a:off x="8570880" y="3042000"/>
            <a:ext cx="152352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209" name="CustomShape 8"/>
          <p:cNvSpPr/>
          <p:nvPr/>
        </p:nvSpPr>
        <p:spPr>
          <a:xfrm>
            <a:off x="9783000" y="4771440"/>
            <a:ext cx="18432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0" name="CustomShape 9"/>
          <p:cNvSpPr/>
          <p:nvPr/>
        </p:nvSpPr>
        <p:spPr>
          <a:xfrm>
            <a:off x="9758880" y="4771440"/>
            <a:ext cx="18468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10"/>
          <p:cNvSpPr/>
          <p:nvPr/>
        </p:nvSpPr>
        <p:spPr>
          <a:xfrm>
            <a:off x="5654520" y="4771440"/>
            <a:ext cx="18360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11"/>
          <p:cNvSpPr/>
          <p:nvPr/>
        </p:nvSpPr>
        <p:spPr>
          <a:xfrm>
            <a:off x="5533920" y="4771800"/>
            <a:ext cx="18432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12"/>
          <p:cNvSpPr/>
          <p:nvPr/>
        </p:nvSpPr>
        <p:spPr>
          <a:xfrm>
            <a:off x="7731000" y="4771440"/>
            <a:ext cx="18432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CustomShape 13"/>
          <p:cNvSpPr/>
          <p:nvPr/>
        </p:nvSpPr>
        <p:spPr>
          <a:xfrm>
            <a:off x="7658640" y="4771800"/>
            <a:ext cx="18432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15" name="" descr=""/>
          <p:cNvPicPr/>
          <p:nvPr/>
        </p:nvPicPr>
        <p:blipFill>
          <a:blip r:embed="rId2"/>
          <a:stretch/>
        </p:blipFill>
        <p:spPr>
          <a:xfrm>
            <a:off x="16560" y="1801440"/>
            <a:ext cx="5029200" cy="3136320"/>
          </a:xfrm>
          <a:prstGeom prst="rect">
            <a:avLst/>
          </a:prstGeom>
          <a:ln>
            <a:noFill/>
          </a:ln>
        </p:spPr>
      </p:pic>
      <p:sp>
        <p:nvSpPr>
          <p:cNvPr id="216" name="TextShape 14"/>
          <p:cNvSpPr txBox="1"/>
          <p:nvPr/>
        </p:nvSpPr>
        <p:spPr>
          <a:xfrm>
            <a:off x="1463040" y="4937760"/>
            <a:ext cx="34747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000000"/>
                </a:solidFill>
                <a:latin typeface="Arial"/>
              </a:rPr>
              <a:t>Collision energy</a:t>
            </a:r>
            <a:endParaRPr/>
          </a:p>
        </p:txBody>
      </p:sp>
    </p:spTree>
  </p:cSld>
  <p:timing>
    <p:tnLst>
      <p:par>
        <p:cTn id="75" dur="indefinite" restart="never" nodeType="tmRoot">
          <p:childTnLst>
            <p:seq>
              <p:cTn id="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Energy dependence from dE</a:t>
            </a:r>
            <a:r>
              <a:rPr lang="en-US" sz="4400" spc="-1" baseline="-101000">
                <a:latin typeface="Times New Roman"/>
              </a:rPr>
              <a:t>T</a:t>
            </a:r>
            <a:r>
              <a:rPr lang="en-US" sz="4400" spc="-1">
                <a:latin typeface="Times New Roman"/>
              </a:rPr>
              <a:t>/dy</a:t>
            </a:r>
            <a:endParaRPr/>
          </a:p>
        </p:txBody>
      </p:sp>
      <p:sp>
        <p:nvSpPr>
          <p:cNvPr id="218" name="TextShape 2"/>
          <p:cNvSpPr txBox="1"/>
          <p:nvPr/>
        </p:nvSpPr>
        <p:spPr>
          <a:xfrm>
            <a:off x="0" y="5577840"/>
            <a:ext cx="6035040" cy="192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"/>
            </a:pPr>
            <a:r>
              <a:rPr lang="en-US" sz="2500" spc="-1">
                <a:latin typeface="Times New Roman"/>
              </a:rPr>
              <a:t>Higher than extrapolations of RHIC data</a:t>
            </a:r>
            <a:endParaRPr/>
          </a:p>
          <a:p>
            <a:endParaRPr/>
          </a:p>
        </p:txBody>
      </p:sp>
      <p:pic>
        <p:nvPicPr>
          <p:cNvPr id="219" name="" descr=""/>
          <p:cNvPicPr/>
          <p:nvPr/>
        </p:nvPicPr>
        <p:blipFill>
          <a:blip r:embed="rId1"/>
          <a:stretch/>
        </p:blipFill>
        <p:spPr>
          <a:xfrm>
            <a:off x="16560" y="1801440"/>
            <a:ext cx="5029200" cy="3136320"/>
          </a:xfrm>
          <a:prstGeom prst="rect">
            <a:avLst/>
          </a:prstGeom>
          <a:ln>
            <a:noFill/>
          </a:ln>
        </p:spPr>
      </p:pic>
      <p:pic>
        <p:nvPicPr>
          <p:cNvPr id="220" name="" descr=""/>
          <p:cNvPicPr/>
          <p:nvPr/>
        </p:nvPicPr>
        <p:blipFill>
          <a:blip r:embed="rId2"/>
          <a:stretch/>
        </p:blipFill>
        <p:spPr>
          <a:xfrm>
            <a:off x="5104080" y="1815840"/>
            <a:ext cx="4827960" cy="3017520"/>
          </a:xfrm>
          <a:prstGeom prst="rect">
            <a:avLst/>
          </a:prstGeom>
          <a:ln>
            <a:noFill/>
          </a:ln>
        </p:spPr>
      </p:pic>
      <p:sp>
        <p:nvSpPr>
          <p:cNvPr id="221" name="TextShape 3"/>
          <p:cNvSpPr txBox="1"/>
          <p:nvPr/>
        </p:nvSpPr>
        <p:spPr>
          <a:xfrm>
            <a:off x="5601240" y="3678120"/>
            <a:ext cx="4196880" cy="623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lang="en-US" sz="2000" spc="-1">
                <a:latin typeface="Times New Roman"/>
              </a:rPr>
              <a:t>Standard estimate </a:t>
            </a:r>
            <a:r>
              <a:rPr lang="en-US" sz="2000" spc="-1">
                <a:latin typeface="Times New Roman"/>
                <a:ea typeface="Times New Roman"/>
              </a:rPr>
              <a:t>τ</a:t>
            </a:r>
            <a:r>
              <a:rPr lang="en-US" sz="2000" spc="-1" baseline="-101000">
                <a:latin typeface="Times New Roman"/>
                <a:ea typeface="Times New Roman"/>
              </a:rPr>
              <a:t>0</a:t>
            </a:r>
            <a:r>
              <a:rPr lang="en-US" sz="2000" spc="-1">
                <a:latin typeface="Times New Roman"/>
                <a:ea typeface="Times New Roman"/>
              </a:rPr>
              <a:t> ≈ 1 fm/c</a:t>
            </a:r>
            <a:endParaRPr/>
          </a:p>
        </p:txBody>
      </p:sp>
      <p:sp>
        <p:nvSpPr>
          <p:cNvPr id="222" name="Line 4"/>
          <p:cNvSpPr/>
          <p:nvPr/>
        </p:nvSpPr>
        <p:spPr>
          <a:xfrm>
            <a:off x="5670000" y="4219920"/>
            <a:ext cx="4232160" cy="0"/>
          </a:xfrm>
          <a:prstGeom prst="line">
            <a:avLst/>
          </a:prstGeom>
          <a:ln w="36720">
            <a:solidFill>
              <a:srgbClr val="0000ff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3" name="TextShape 5"/>
          <p:cNvSpPr txBox="1"/>
          <p:nvPr/>
        </p:nvSpPr>
        <p:spPr>
          <a:xfrm>
            <a:off x="7201800" y="3862440"/>
            <a:ext cx="2774520" cy="102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0000ff"/>
                </a:solidFill>
                <a:latin typeface="Times New Roman"/>
              </a:rPr>
              <a:t>QGP formation</a:t>
            </a:r>
            <a:endParaRPr/>
          </a:p>
        </p:txBody>
      </p:sp>
      <p:sp>
        <p:nvSpPr>
          <p:cNvPr id="224" name="Line 6"/>
          <p:cNvSpPr/>
          <p:nvPr/>
        </p:nvSpPr>
        <p:spPr>
          <a:xfrm>
            <a:off x="5634000" y="3704400"/>
            <a:ext cx="4232160" cy="0"/>
          </a:xfrm>
          <a:prstGeom prst="line">
            <a:avLst/>
          </a:prstGeom>
          <a:ln w="36720">
            <a:solidFill>
              <a:srgbClr val="ff0000"/>
            </a:solidFill>
            <a:custDash>
              <a:ds d="400000" sp="400000"/>
              <a:ds d="4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TextShape 7"/>
          <p:cNvSpPr txBox="1"/>
          <p:nvPr/>
        </p:nvSpPr>
        <p:spPr>
          <a:xfrm>
            <a:off x="8535960" y="3183840"/>
            <a:ext cx="152352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Times New Roman"/>
              </a:rPr>
              <a:t>RHIC</a:t>
            </a:r>
            <a:endParaRPr/>
          </a:p>
        </p:txBody>
      </p:sp>
      <p:sp>
        <p:nvSpPr>
          <p:cNvPr id="226" name="CustomShape 8"/>
          <p:cNvSpPr/>
          <p:nvPr/>
        </p:nvSpPr>
        <p:spPr>
          <a:xfrm>
            <a:off x="9748080" y="4769280"/>
            <a:ext cx="18432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9"/>
          <p:cNvSpPr/>
          <p:nvPr/>
        </p:nvSpPr>
        <p:spPr>
          <a:xfrm>
            <a:off x="9723960" y="4769280"/>
            <a:ext cx="18468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8" name="CustomShape 10"/>
          <p:cNvSpPr/>
          <p:nvPr/>
        </p:nvSpPr>
        <p:spPr>
          <a:xfrm>
            <a:off x="5619600" y="4769280"/>
            <a:ext cx="18360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11"/>
          <p:cNvSpPr/>
          <p:nvPr/>
        </p:nvSpPr>
        <p:spPr>
          <a:xfrm>
            <a:off x="5499000" y="4769640"/>
            <a:ext cx="18432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12"/>
          <p:cNvSpPr/>
          <p:nvPr/>
        </p:nvSpPr>
        <p:spPr>
          <a:xfrm>
            <a:off x="7696080" y="4769280"/>
            <a:ext cx="184320" cy="2044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13"/>
          <p:cNvSpPr/>
          <p:nvPr/>
        </p:nvSpPr>
        <p:spPr>
          <a:xfrm>
            <a:off x="7623720" y="4769640"/>
            <a:ext cx="184320" cy="20448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77" dur="indefinite" restart="never" nodeType="tmRoot">
          <p:childTnLst>
            <p:seq>
              <p:cTn id="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QGP Spectroscopy</a:t>
            </a:r>
            <a:endParaRPr/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Probing the Quark Gluon Plasma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1231560" y="5234040"/>
            <a:ext cx="7800120" cy="166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collision</a:t>
            </a:r>
            <a:endParaRPr/>
          </a:p>
          <a:p>
            <a:r>
              <a:rPr lang="en-US" sz="3000" spc="-1">
                <a:latin typeface="Times New Roman"/>
              </a:rPr>
              <a:t>QGP is very short-lived (~1-10 fm/c)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</a:t>
            </a:r>
            <a:endParaRPr/>
          </a:p>
          <a:p>
            <a:r>
              <a:rPr lang="en-US" sz="3000" spc="-1">
                <a:latin typeface="Times New Roman"/>
              </a:rPr>
              <a:t>	</a:t>
            </a:r>
            <a:r>
              <a:rPr lang="en-US" sz="3000" spc="-1">
                <a:latin typeface="Times New Roman"/>
              </a:rPr>
              <a:t>cannot use an external probe</a:t>
            </a:r>
            <a:endParaRPr/>
          </a:p>
        </p:txBody>
      </p:sp>
      <p:sp>
        <p:nvSpPr>
          <p:cNvPr id="235" name="Freeform 3"/>
          <p:cNvSpPr/>
          <p:nvPr/>
        </p:nvSpPr>
        <p:spPr>
          <a:xfrm>
            <a:off x="1796040" y="3403440"/>
            <a:ext cx="2815560" cy="311040"/>
          </a:xfrm>
          <a:custGeom>
            <a:avLst/>
            <a:gdLst/>
            <a:ahLst/>
            <a:rect l="0" t="0" r="r" b="b"/>
            <a:pathLst>
              <a:path w="7821" h="864">
                <a:moveTo>
                  <a:pt x="196" y="748"/>
                </a:moveTo>
                <a:cubicBezTo>
                  <a:pt x="196" y="115"/>
                  <a:pt x="0" y="196"/>
                  <a:pt x="196" y="115"/>
                </a:cubicBezTo>
                <a:cubicBezTo>
                  <a:pt x="473" y="0"/>
                  <a:pt x="554" y="863"/>
                  <a:pt x="831" y="748"/>
                </a:cubicBezTo>
                <a:cubicBezTo>
                  <a:pt x="1027" y="667"/>
                  <a:pt x="635" y="196"/>
                  <a:pt x="831" y="115"/>
                </a:cubicBezTo>
                <a:cubicBezTo>
                  <a:pt x="1108" y="0"/>
                  <a:pt x="1230" y="846"/>
                  <a:pt x="1468" y="748"/>
                </a:cubicBezTo>
                <a:cubicBezTo>
                  <a:pt x="1706" y="650"/>
                  <a:pt x="1270" y="196"/>
                  <a:pt x="1468" y="115"/>
                </a:cubicBezTo>
                <a:cubicBezTo>
                  <a:pt x="1745" y="0"/>
                  <a:pt x="1867" y="846"/>
                  <a:pt x="2102" y="748"/>
                </a:cubicBezTo>
                <a:cubicBezTo>
                  <a:pt x="2337" y="650"/>
                  <a:pt x="1907" y="196"/>
                  <a:pt x="2102" y="115"/>
                </a:cubicBezTo>
                <a:cubicBezTo>
                  <a:pt x="2379" y="0"/>
                  <a:pt x="2501" y="846"/>
                  <a:pt x="2737" y="748"/>
                </a:cubicBezTo>
                <a:cubicBezTo>
                  <a:pt x="2973" y="650"/>
                  <a:pt x="2541" y="196"/>
                  <a:pt x="2737" y="115"/>
                </a:cubicBezTo>
                <a:cubicBezTo>
                  <a:pt x="3014" y="0"/>
                  <a:pt x="3136" y="846"/>
                  <a:pt x="3372" y="748"/>
                </a:cubicBezTo>
                <a:cubicBezTo>
                  <a:pt x="3608" y="650"/>
                  <a:pt x="3176" y="196"/>
                  <a:pt x="3372" y="115"/>
                </a:cubicBezTo>
                <a:cubicBezTo>
                  <a:pt x="3649" y="0"/>
                  <a:pt x="3771" y="846"/>
                  <a:pt x="4007" y="748"/>
                </a:cubicBezTo>
                <a:cubicBezTo>
                  <a:pt x="4243" y="650"/>
                  <a:pt x="3811" y="196"/>
                  <a:pt x="4007" y="115"/>
                </a:cubicBezTo>
                <a:cubicBezTo>
                  <a:pt x="4284" y="0"/>
                  <a:pt x="4406" y="846"/>
                  <a:pt x="4644" y="748"/>
                </a:cubicBezTo>
                <a:cubicBezTo>
                  <a:pt x="4882" y="650"/>
                  <a:pt x="4448" y="196"/>
                  <a:pt x="4644" y="115"/>
                </a:cubicBezTo>
                <a:cubicBezTo>
                  <a:pt x="4921" y="0"/>
                  <a:pt x="5043" y="846"/>
                  <a:pt x="5278" y="748"/>
                </a:cubicBezTo>
                <a:cubicBezTo>
                  <a:pt x="5513" y="650"/>
                  <a:pt x="5083" y="196"/>
                  <a:pt x="5278" y="115"/>
                </a:cubicBezTo>
                <a:cubicBezTo>
                  <a:pt x="5555" y="0"/>
                  <a:pt x="5677" y="846"/>
                  <a:pt x="5913" y="748"/>
                </a:cubicBezTo>
                <a:cubicBezTo>
                  <a:pt x="6149" y="650"/>
                  <a:pt x="5717" y="196"/>
                  <a:pt x="5913" y="115"/>
                </a:cubicBezTo>
                <a:cubicBezTo>
                  <a:pt x="6190" y="0"/>
                  <a:pt x="6312" y="846"/>
                  <a:pt x="6548" y="748"/>
                </a:cubicBezTo>
                <a:cubicBezTo>
                  <a:pt x="6784" y="650"/>
                  <a:pt x="6352" y="196"/>
                  <a:pt x="6548" y="115"/>
                </a:cubicBezTo>
                <a:cubicBezTo>
                  <a:pt x="6825" y="0"/>
                  <a:pt x="6947" y="846"/>
                  <a:pt x="7183" y="748"/>
                </a:cubicBezTo>
                <a:cubicBezTo>
                  <a:pt x="7419" y="650"/>
                  <a:pt x="6987" y="196"/>
                  <a:pt x="7183" y="115"/>
                </a:cubicBezTo>
                <a:cubicBezTo>
                  <a:pt x="7460" y="0"/>
                  <a:pt x="7608" y="537"/>
                  <a:pt x="7820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36" name="Freeform 4"/>
          <p:cNvSpPr/>
          <p:nvPr/>
        </p:nvSpPr>
        <p:spPr>
          <a:xfrm>
            <a:off x="4584240" y="3403440"/>
            <a:ext cx="3710880" cy="311040"/>
          </a:xfrm>
          <a:custGeom>
            <a:avLst/>
            <a:gdLst/>
            <a:ahLst/>
            <a:rect l="0" t="0" r="r" b="b"/>
            <a:pathLst>
              <a:path w="10308" h="864">
                <a:moveTo>
                  <a:pt x="259" y="748"/>
                </a:moveTo>
                <a:cubicBezTo>
                  <a:pt x="259" y="115"/>
                  <a:pt x="0" y="196"/>
                  <a:pt x="259" y="115"/>
                </a:cubicBezTo>
                <a:cubicBezTo>
                  <a:pt x="624" y="0"/>
                  <a:pt x="730" y="863"/>
                  <a:pt x="1096" y="748"/>
                </a:cubicBezTo>
                <a:cubicBezTo>
                  <a:pt x="1356" y="667"/>
                  <a:pt x="837" y="196"/>
                  <a:pt x="1096" y="115"/>
                </a:cubicBezTo>
                <a:cubicBezTo>
                  <a:pt x="1463" y="0"/>
                  <a:pt x="1624" y="846"/>
                  <a:pt x="1935" y="748"/>
                </a:cubicBezTo>
                <a:cubicBezTo>
                  <a:pt x="2246" y="650"/>
                  <a:pt x="1676" y="196"/>
                  <a:pt x="1935" y="115"/>
                </a:cubicBezTo>
                <a:cubicBezTo>
                  <a:pt x="2299" y="0"/>
                  <a:pt x="2460" y="846"/>
                  <a:pt x="2771" y="748"/>
                </a:cubicBezTo>
                <a:cubicBezTo>
                  <a:pt x="3082" y="650"/>
                  <a:pt x="2512" y="196"/>
                  <a:pt x="2771" y="115"/>
                </a:cubicBezTo>
                <a:cubicBezTo>
                  <a:pt x="3136" y="0"/>
                  <a:pt x="3297" y="846"/>
                  <a:pt x="3608" y="748"/>
                </a:cubicBezTo>
                <a:cubicBezTo>
                  <a:pt x="3919" y="650"/>
                  <a:pt x="3350" y="196"/>
                  <a:pt x="3608" y="115"/>
                </a:cubicBezTo>
                <a:cubicBezTo>
                  <a:pt x="3973" y="0"/>
                  <a:pt x="4134" y="846"/>
                  <a:pt x="4445" y="748"/>
                </a:cubicBezTo>
                <a:cubicBezTo>
                  <a:pt x="4756" y="650"/>
                  <a:pt x="4187" y="196"/>
                  <a:pt x="4445" y="115"/>
                </a:cubicBezTo>
                <a:cubicBezTo>
                  <a:pt x="4812" y="0"/>
                  <a:pt x="4973" y="846"/>
                  <a:pt x="5283" y="748"/>
                </a:cubicBezTo>
                <a:cubicBezTo>
                  <a:pt x="5593" y="650"/>
                  <a:pt x="5026" y="196"/>
                  <a:pt x="5283" y="115"/>
                </a:cubicBezTo>
                <a:cubicBezTo>
                  <a:pt x="5648" y="0"/>
                  <a:pt x="5809" y="846"/>
                  <a:pt x="6120" y="748"/>
                </a:cubicBezTo>
                <a:cubicBezTo>
                  <a:pt x="6431" y="650"/>
                  <a:pt x="5862" y="196"/>
                  <a:pt x="6120" y="115"/>
                </a:cubicBezTo>
                <a:cubicBezTo>
                  <a:pt x="6485" y="0"/>
                  <a:pt x="6646" y="846"/>
                  <a:pt x="6957" y="748"/>
                </a:cubicBezTo>
                <a:cubicBezTo>
                  <a:pt x="7268" y="650"/>
                  <a:pt x="6699" y="196"/>
                  <a:pt x="6957" y="115"/>
                </a:cubicBezTo>
                <a:cubicBezTo>
                  <a:pt x="7323" y="0"/>
                  <a:pt x="7483" y="846"/>
                  <a:pt x="7797" y="748"/>
                </a:cubicBezTo>
                <a:cubicBezTo>
                  <a:pt x="8111" y="650"/>
                  <a:pt x="7536" y="196"/>
                  <a:pt x="7797" y="115"/>
                </a:cubicBezTo>
                <a:cubicBezTo>
                  <a:pt x="8162" y="0"/>
                  <a:pt x="8322" y="846"/>
                  <a:pt x="8633" y="748"/>
                </a:cubicBezTo>
                <a:cubicBezTo>
                  <a:pt x="8944" y="650"/>
                  <a:pt x="8374" y="196"/>
                  <a:pt x="8633" y="115"/>
                </a:cubicBezTo>
                <a:cubicBezTo>
                  <a:pt x="8998" y="0"/>
                  <a:pt x="9159" y="846"/>
                  <a:pt x="9470" y="748"/>
                </a:cubicBezTo>
                <a:cubicBezTo>
                  <a:pt x="9781" y="650"/>
                  <a:pt x="9211" y="196"/>
                  <a:pt x="9470" y="115"/>
                </a:cubicBezTo>
                <a:cubicBezTo>
                  <a:pt x="9835" y="0"/>
                  <a:pt x="10027" y="537"/>
                  <a:pt x="10307" y="748"/>
                </a:cubicBezTo>
              </a:path>
            </a:pathLst>
          </a:custGeom>
          <a:ln>
            <a:solidFill>
              <a:srgbClr val="000000"/>
            </a:solidFill>
          </a:ln>
        </p:spPr>
      </p:sp>
      <p:sp>
        <p:nvSpPr>
          <p:cNvPr id="237" name="CustomShape 5"/>
          <p:cNvSpPr/>
          <p:nvPr/>
        </p:nvSpPr>
        <p:spPr>
          <a:xfrm>
            <a:off x="3949920" y="2873520"/>
            <a:ext cx="686160" cy="1370880"/>
          </a:xfrm>
          <a:prstGeom prst="rect">
            <a:avLst/>
          </a:prstGeom>
          <a:solidFill>
            <a:srgbClr val="c0c0c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TextShape 6"/>
          <p:cNvSpPr txBox="1"/>
          <p:nvPr/>
        </p:nvSpPr>
        <p:spPr>
          <a:xfrm>
            <a:off x="1206000" y="2873520"/>
            <a:ext cx="13719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Probe</a:t>
            </a:r>
            <a:endParaRPr/>
          </a:p>
        </p:txBody>
      </p:sp>
      <p:sp>
        <p:nvSpPr>
          <p:cNvPr id="239" name="TextShape 7"/>
          <p:cNvSpPr txBox="1"/>
          <p:nvPr/>
        </p:nvSpPr>
        <p:spPr>
          <a:xfrm>
            <a:off x="3336120" y="2333520"/>
            <a:ext cx="18709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Times New Roman"/>
              </a:rPr>
              <a:t>Medium</a:t>
            </a:r>
            <a:endParaRPr/>
          </a:p>
        </p:txBody>
      </p:sp>
      <p:sp>
        <p:nvSpPr>
          <p:cNvPr id="240" name="TextShape 8"/>
          <p:cNvSpPr txBox="1"/>
          <p:nvPr/>
        </p:nvSpPr>
        <p:spPr>
          <a:xfrm>
            <a:off x="7274520" y="2893680"/>
            <a:ext cx="17017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Detector</a:t>
            </a:r>
            <a:endParaRPr/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>
                <p:childTnLst>
                  <p:par>
                    <p:cTn id="83" fill="freeze">
                      <p:stCondLst>
                        <p:cond delay="indefinite"/>
                      </p:stCondLst>
                      <p:childTnLst>
                        <p:par>
                          <p:cTn id="84" fill="freeze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5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90" end="1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540000" y="93600"/>
            <a:ext cx="9071640" cy="75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242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endParaRPr/>
          </a:p>
        </p:txBody>
      </p:sp>
      <p:pic>
        <p:nvPicPr>
          <p:cNvPr id="243" name="" descr=""/>
          <p:cNvPicPr/>
          <p:nvPr/>
        </p:nvPicPr>
        <p:blipFill>
          <a:blip r:embed="rId1"/>
          <a:stretch/>
        </p:blipFill>
        <p:spPr>
          <a:xfrm>
            <a:off x="4175640" y="290412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244" name="" descr=""/>
          <p:cNvPicPr/>
          <p:nvPr/>
        </p:nvPicPr>
        <p:blipFill>
          <a:blip r:embed="rId2"/>
          <a:stretch/>
        </p:blipFill>
        <p:spPr>
          <a:xfrm>
            <a:off x="3135600" y="27010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245" name="CustomShape 3"/>
          <p:cNvSpPr/>
          <p:nvPr/>
        </p:nvSpPr>
        <p:spPr>
          <a:xfrm>
            <a:off x="3490200" y="30477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246" name="" descr=""/>
          <p:cNvPicPr/>
          <p:nvPr/>
        </p:nvPicPr>
        <p:blipFill>
          <a:blip r:embed="rId3"/>
          <a:stretch/>
        </p:blipFill>
        <p:spPr>
          <a:xfrm>
            <a:off x="5440320" y="2989080"/>
            <a:ext cx="640080" cy="1645200"/>
          </a:xfrm>
          <a:prstGeom prst="rect">
            <a:avLst/>
          </a:prstGeom>
          <a:ln>
            <a:noFill/>
          </a:ln>
        </p:spPr>
      </p:pic>
      <p:sp>
        <p:nvSpPr>
          <p:cNvPr id="247" name="CustomShape 4"/>
          <p:cNvSpPr/>
          <p:nvPr/>
        </p:nvSpPr>
        <p:spPr>
          <a:xfrm>
            <a:off x="5698800" y="32022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5"/>
          <p:cNvSpPr/>
          <p:nvPr/>
        </p:nvSpPr>
        <p:spPr>
          <a:xfrm>
            <a:off x="2178000" y="330840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6"/>
          <p:cNvSpPr/>
          <p:nvPr/>
        </p:nvSpPr>
        <p:spPr>
          <a:xfrm flipH="1">
            <a:off x="6077160" y="362736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7"/>
          <p:cNvSpPr/>
          <p:nvPr/>
        </p:nvSpPr>
        <p:spPr>
          <a:xfrm>
            <a:off x="5326560" y="132948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8"/>
          <p:cNvSpPr/>
          <p:nvPr/>
        </p:nvSpPr>
        <p:spPr>
          <a:xfrm>
            <a:off x="3910320" y="4926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9"/>
          <p:cNvSpPr/>
          <p:nvPr/>
        </p:nvSpPr>
        <p:spPr>
          <a:xfrm>
            <a:off x="2973240" y="241344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53" name="CustomShape 10"/>
          <p:cNvSpPr/>
          <p:nvPr/>
        </p:nvSpPr>
        <p:spPr>
          <a:xfrm>
            <a:off x="5241960" y="453672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54" name="Line 11"/>
          <p:cNvSpPr/>
          <p:nvPr/>
        </p:nvSpPr>
        <p:spPr>
          <a:xfrm>
            <a:off x="3647160" y="320472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5" name="Line 12"/>
          <p:cNvSpPr/>
          <p:nvPr/>
        </p:nvSpPr>
        <p:spPr>
          <a:xfrm flipV="1">
            <a:off x="4604400" y="160452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Line 13"/>
          <p:cNvSpPr/>
          <p:nvPr/>
        </p:nvSpPr>
        <p:spPr>
          <a:xfrm flipH="1">
            <a:off x="4832640" y="335664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Line 14"/>
          <p:cNvSpPr/>
          <p:nvPr/>
        </p:nvSpPr>
        <p:spPr>
          <a:xfrm flipH="1">
            <a:off x="4070520" y="335700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15"/>
          <p:cNvSpPr/>
          <p:nvPr/>
        </p:nvSpPr>
        <p:spPr>
          <a:xfrm>
            <a:off x="4375800" y="297612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9" dur="indefinite" restart="never" nodeType="tmRoot">
          <p:childTnLst>
            <p:seq>
              <p:cTn id="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540000" y="4860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Probes of the Quark Gluon Plasma</a:t>
            </a:r>
            <a:endParaRPr/>
          </a:p>
        </p:txBody>
      </p:sp>
      <p:sp>
        <p:nvSpPr>
          <p:cNvPr id="260" name="TextShape 2"/>
          <p:cNvSpPr txBox="1"/>
          <p:nvPr/>
        </p:nvSpPr>
        <p:spPr>
          <a:xfrm>
            <a:off x="319680" y="5303160"/>
            <a:ext cx="9601200" cy="136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Times New Roman"/>
              </a:rPr>
              <a:t>Want a probe which traveled through the medium</a:t>
            </a:r>
            <a:endParaRPr/>
          </a:p>
          <a:p>
            <a:r>
              <a:rPr lang="en-US" sz="3000" spc="-1">
                <a:latin typeface="Times New Roman"/>
              </a:rPr>
              <a:t>QGP is short lived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need a probe created in the collision</a:t>
            </a:r>
            <a:r>
              <a:rPr lang="en-US" sz="3000" spc="-1">
                <a:latin typeface="Times New Roman"/>
              </a:rPr>
              <a:t>
</a:t>
            </a:r>
            <a:r>
              <a:rPr lang="en-US" sz="3000" spc="-1">
                <a:latin typeface="Times New Roman"/>
              </a:rPr>
              <a:t>We expect the medium to be dense </a:t>
            </a:r>
            <a:r>
              <a:rPr lang="en-US" sz="3000" spc="-1">
                <a:latin typeface="Times New Roman"/>
                <a:ea typeface="Times New Roman"/>
              </a:rPr>
              <a:t>→</a:t>
            </a:r>
            <a:r>
              <a:rPr lang="en-US" sz="3000" spc="-1">
                <a:latin typeface="Times New Roman"/>
              </a:rPr>
              <a:t> absorb/modify probe</a:t>
            </a:r>
            <a:endParaRPr/>
          </a:p>
        </p:txBody>
      </p:sp>
      <p:pic>
        <p:nvPicPr>
          <p:cNvPr id="261" name="" descr=""/>
          <p:cNvPicPr/>
          <p:nvPr/>
        </p:nvPicPr>
        <p:blipFill>
          <a:blip r:embed="rId1"/>
          <a:stretch/>
        </p:blipFill>
        <p:spPr>
          <a:xfrm>
            <a:off x="4203720" y="2903760"/>
            <a:ext cx="914760" cy="1371240"/>
          </a:xfrm>
          <a:prstGeom prst="rect">
            <a:avLst/>
          </a:prstGeom>
          <a:ln>
            <a:noFill/>
          </a:ln>
        </p:spPr>
      </p:pic>
      <p:pic>
        <p:nvPicPr>
          <p:cNvPr id="262" name="" descr=""/>
          <p:cNvPicPr/>
          <p:nvPr/>
        </p:nvPicPr>
        <p:blipFill>
          <a:blip r:embed="rId2"/>
          <a:stretch/>
        </p:blipFill>
        <p:spPr>
          <a:xfrm>
            <a:off x="3163680" y="273492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263" name="CustomShape 3"/>
          <p:cNvSpPr/>
          <p:nvPr/>
        </p:nvSpPr>
        <p:spPr>
          <a:xfrm>
            <a:off x="3518280" y="308160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4" name="CustomShape 4"/>
          <p:cNvSpPr/>
          <p:nvPr/>
        </p:nvSpPr>
        <p:spPr>
          <a:xfrm>
            <a:off x="2206080" y="334224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5"/>
          <p:cNvSpPr/>
          <p:nvPr/>
        </p:nvSpPr>
        <p:spPr>
          <a:xfrm flipH="1">
            <a:off x="6105240" y="366120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6"/>
          <p:cNvSpPr/>
          <p:nvPr/>
        </p:nvSpPr>
        <p:spPr>
          <a:xfrm>
            <a:off x="5354640" y="136332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7"/>
          <p:cNvSpPr/>
          <p:nvPr/>
        </p:nvSpPr>
        <p:spPr>
          <a:xfrm>
            <a:off x="4558680" y="40161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8"/>
          <p:cNvSpPr/>
          <p:nvPr/>
        </p:nvSpPr>
        <p:spPr>
          <a:xfrm>
            <a:off x="3001320" y="244728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269" name="CustomShape 9"/>
          <p:cNvSpPr/>
          <p:nvPr/>
        </p:nvSpPr>
        <p:spPr>
          <a:xfrm>
            <a:off x="5270040" y="457056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008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270" name="" descr=""/>
          <p:cNvPicPr/>
          <p:nvPr/>
        </p:nvPicPr>
        <p:blipFill>
          <a:blip r:embed="rId3"/>
          <a:stretch/>
        </p:blipFill>
        <p:spPr>
          <a:xfrm>
            <a:off x="5431680" y="3059280"/>
            <a:ext cx="640080" cy="1645560"/>
          </a:xfrm>
          <a:prstGeom prst="rect">
            <a:avLst/>
          </a:prstGeom>
          <a:ln>
            <a:noFill/>
          </a:ln>
        </p:spPr>
      </p:pic>
      <p:sp>
        <p:nvSpPr>
          <p:cNvPr id="271" name="CustomShape 10"/>
          <p:cNvSpPr/>
          <p:nvPr/>
        </p:nvSpPr>
        <p:spPr>
          <a:xfrm>
            <a:off x="5786280" y="3405960"/>
            <a:ext cx="91440" cy="20988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Line 11"/>
          <p:cNvSpPr/>
          <p:nvPr/>
        </p:nvSpPr>
        <p:spPr>
          <a:xfrm>
            <a:off x="3675240" y="3204360"/>
            <a:ext cx="9147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Line 12"/>
          <p:cNvSpPr/>
          <p:nvPr/>
        </p:nvSpPr>
        <p:spPr>
          <a:xfrm flipV="1">
            <a:off x="4632480" y="1604160"/>
            <a:ext cx="762480" cy="159984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Line 13"/>
          <p:cNvSpPr/>
          <p:nvPr/>
        </p:nvSpPr>
        <p:spPr>
          <a:xfrm flipH="1">
            <a:off x="4860720" y="3356280"/>
            <a:ext cx="82332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275" name="Freeform 14"/>
          <p:cNvSpPr/>
          <p:nvPr/>
        </p:nvSpPr>
        <p:spPr>
          <a:xfrm>
            <a:off x="4407120" y="335412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276" name="CustomShape 15"/>
          <p:cNvSpPr/>
          <p:nvPr/>
        </p:nvSpPr>
        <p:spPr>
          <a:xfrm>
            <a:off x="4403880" y="2975760"/>
            <a:ext cx="686160" cy="53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91" dur="indefinite" restart="never" nodeType="tmRoot">
          <p:childTnLst>
            <p:seq>
              <p:cTn id="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" descr=""/>
          <p:cNvPicPr/>
          <p:nvPr/>
        </p:nvPicPr>
        <p:blipFill>
          <a:blip r:embed="rId1"/>
          <a:stretch/>
        </p:blipFill>
        <p:spPr>
          <a:xfrm>
            <a:off x="5797080" y="18262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278" name="CustomShape 1"/>
          <p:cNvSpPr/>
          <p:nvPr/>
        </p:nvSpPr>
        <p:spPr>
          <a:xfrm>
            <a:off x="7004880" y="127584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cxnSp>
        <p:nvCxnSpPr>
          <p:cNvPr id="279" name="Line 2"/>
          <p:cNvCxnSpPr/>
          <p:nvPr/>
        </p:nvCxnSpPr>
        <p:spPr>
          <a:xfrm flipV="1">
            <a:off x="3199320" y="2303640"/>
            <a:ext cx="741600" cy="89460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cxnSp>
        <p:nvCxnSpPr>
          <p:cNvPr id="280" name="Line 3"/>
          <p:cNvCxnSpPr/>
          <p:nvPr/>
        </p:nvCxnSpPr>
        <p:spPr>
          <a:xfrm flipH="1">
            <a:off x="2171520" y="3523680"/>
            <a:ext cx="744840" cy="915120"/>
          </a:xfrm>
          <a:prstGeom prst="straightConnector1">
            <a:avLst/>
          </a:prstGeom>
          <a:ln w="12600">
            <a:solidFill>
              <a:srgbClr val="4d7bcf"/>
            </a:solidFill>
            <a:miter/>
            <a:tailEnd len="med" type="triangle" w="med"/>
          </a:ln>
        </p:spPr>
      </p:cxnSp>
      <p:sp>
        <p:nvSpPr>
          <p:cNvPr id="281" name="CustomShape 4"/>
          <p:cNvSpPr/>
          <p:nvPr/>
        </p:nvSpPr>
        <p:spPr>
          <a:xfrm>
            <a:off x="3886200" y="1923480"/>
            <a:ext cx="38088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82" name="CustomShape 5"/>
          <p:cNvSpPr/>
          <p:nvPr/>
        </p:nvSpPr>
        <p:spPr>
          <a:xfrm>
            <a:off x="1904760" y="4438080"/>
            <a:ext cx="381240" cy="380880"/>
          </a:xfrm>
          <a:prstGeom prst="ellipse">
            <a:avLst/>
          </a:prstGeom>
          <a:solidFill>
            <a:srgbClr val="00800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cxnSp>
        <p:nvCxnSpPr>
          <p:cNvPr id="283" name="Line 6"/>
          <p:cNvCxnSpPr/>
          <p:nvPr/>
        </p:nvCxnSpPr>
        <p:spPr>
          <a:xfrm flipV="1">
            <a:off x="4113000" y="1389960"/>
            <a:ext cx="15444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84" name="Line 7"/>
          <p:cNvCxnSpPr/>
          <p:nvPr/>
        </p:nvCxnSpPr>
        <p:spPr>
          <a:xfrm flipV="1">
            <a:off x="4190760" y="1236960"/>
            <a:ext cx="457560" cy="6865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85" name="Line 8"/>
          <p:cNvCxnSpPr/>
          <p:nvPr/>
        </p:nvCxnSpPr>
        <p:spPr>
          <a:xfrm flipV="1">
            <a:off x="4190400" y="1542600"/>
            <a:ext cx="459720" cy="457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86" name="Line 9"/>
          <p:cNvCxnSpPr/>
          <p:nvPr/>
        </p:nvCxnSpPr>
        <p:spPr>
          <a:xfrm flipV="1">
            <a:off x="4265640" y="1809000"/>
            <a:ext cx="383040" cy="2289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87" name="Line 10"/>
          <p:cNvCxnSpPr/>
          <p:nvPr/>
        </p:nvCxnSpPr>
        <p:spPr>
          <a:xfrm flipV="1">
            <a:off x="4265640" y="2037600"/>
            <a:ext cx="459000" cy="763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88" name="Line 11"/>
          <p:cNvCxnSpPr>
            <a:stCxn id="282" idx="3"/>
          </p:cNvCxnSpPr>
          <p:nvPr/>
        </p:nvCxnSpPr>
        <p:spPr>
          <a:xfrm flipH="1">
            <a:off x="1447200" y="4763160"/>
            <a:ext cx="513720" cy="59004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89" name="Line 12"/>
          <p:cNvCxnSpPr/>
          <p:nvPr/>
        </p:nvCxnSpPr>
        <p:spPr>
          <a:xfrm flipH="1">
            <a:off x="1447560" y="4631760"/>
            <a:ext cx="457560" cy="18792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90" name="Line 13"/>
          <p:cNvCxnSpPr/>
          <p:nvPr/>
        </p:nvCxnSpPr>
        <p:spPr>
          <a:xfrm flipH="1">
            <a:off x="1752120" y="4818960"/>
            <a:ext cx="305280" cy="53388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91" name="Line 14"/>
          <p:cNvCxnSpPr/>
          <p:nvPr/>
        </p:nvCxnSpPr>
        <p:spPr>
          <a:xfrm flipH="1">
            <a:off x="2057040" y="4818960"/>
            <a:ext cx="114480" cy="3783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cxnSp>
        <p:nvCxnSpPr>
          <p:cNvPr id="292" name="Line 15"/>
          <p:cNvCxnSpPr/>
          <p:nvPr/>
        </p:nvCxnSpPr>
        <p:spPr>
          <a:xfrm flipH="1">
            <a:off x="1447560" y="4682520"/>
            <a:ext cx="457560" cy="295560"/>
          </a:xfrm>
          <a:prstGeom prst="straightConnector1">
            <a:avLst/>
          </a:prstGeom>
          <a:ln w="34920">
            <a:solidFill>
              <a:srgbClr val="1ad945"/>
            </a:solidFill>
            <a:miter/>
            <a:tailEnd len="med" type="triangle" w="med"/>
          </a:ln>
        </p:spPr>
      </p:cxnSp>
      <p:sp>
        <p:nvSpPr>
          <p:cNvPr id="293" name="CustomShape 16"/>
          <p:cNvSpPr/>
          <p:nvPr/>
        </p:nvSpPr>
        <p:spPr>
          <a:xfrm>
            <a:off x="464976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pic>
        <p:nvPicPr>
          <p:cNvPr id="294" name="Oval 5" descr=""/>
          <p:cNvPicPr/>
          <p:nvPr/>
        </p:nvPicPr>
        <p:blipFill>
          <a:blip r:embed="rId2"/>
          <a:stretch/>
        </p:blipFill>
        <p:spPr>
          <a:xfrm>
            <a:off x="99684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295" name="CustomShape 17"/>
          <p:cNvSpPr/>
          <p:nvPr/>
        </p:nvSpPr>
        <p:spPr>
          <a:xfrm>
            <a:off x="1122120" y="3036240"/>
            <a:ext cx="27000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cxnSp>
        <p:nvCxnSpPr>
          <p:cNvPr id="296" name="Line 18"/>
          <p:cNvCxnSpPr/>
          <p:nvPr/>
        </p:nvCxnSpPr>
        <p:spPr>
          <a:xfrm>
            <a:off x="1447200" y="3332880"/>
            <a:ext cx="12200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sp>
        <p:nvSpPr>
          <p:cNvPr id="297" name="CustomShape 19"/>
          <p:cNvSpPr/>
          <p:nvPr/>
        </p:nvSpPr>
        <p:spPr>
          <a:xfrm>
            <a:off x="1066680" y="3061800"/>
            <a:ext cx="3808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1800" spc="-1">
                <a:latin typeface="Arial"/>
              </a:rPr>
              <a:t>p</a:t>
            </a:r>
            <a:endParaRPr/>
          </a:p>
        </p:txBody>
      </p:sp>
      <p:sp>
        <p:nvSpPr>
          <p:cNvPr id="298" name="CustomShape 20"/>
          <p:cNvSpPr/>
          <p:nvPr/>
        </p:nvSpPr>
        <p:spPr>
          <a:xfrm>
            <a:off x="1600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a,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a</a:t>
            </a:r>
            <a:endParaRPr/>
          </a:p>
        </p:txBody>
      </p:sp>
      <p:cxnSp>
        <p:nvCxnSpPr>
          <p:cNvPr id="299" name="Line 21"/>
          <p:cNvCxnSpPr/>
          <p:nvPr/>
        </p:nvCxnSpPr>
        <p:spPr>
          <a:xfrm flipH="1" flipV="1">
            <a:off x="3352680" y="3332520"/>
            <a:ext cx="1295640" cy="3960"/>
          </a:xfrm>
          <a:prstGeom prst="straightConnector1">
            <a:avLst/>
          </a:prstGeom>
          <a:ln w="25560">
            <a:solidFill>
              <a:srgbClr val="fe8637"/>
            </a:solidFill>
            <a:miter/>
            <a:tailEnd len="med" type="triangle" w="med"/>
          </a:ln>
        </p:spPr>
      </p:cxnSp>
      <p:pic>
        <p:nvPicPr>
          <p:cNvPr id="300" name="Oval 6" descr=""/>
          <p:cNvPicPr/>
          <p:nvPr/>
        </p:nvPicPr>
        <p:blipFill>
          <a:blip r:embed="rId3"/>
          <a:stretch/>
        </p:blipFill>
        <p:spPr>
          <a:xfrm>
            <a:off x="4581360" y="2868120"/>
            <a:ext cx="517680" cy="969840"/>
          </a:xfrm>
          <a:prstGeom prst="rect">
            <a:avLst/>
          </a:prstGeom>
          <a:ln>
            <a:noFill/>
          </a:ln>
        </p:spPr>
      </p:pic>
      <p:sp>
        <p:nvSpPr>
          <p:cNvPr id="301" name="CustomShape 22"/>
          <p:cNvSpPr/>
          <p:nvPr/>
        </p:nvSpPr>
        <p:spPr>
          <a:xfrm>
            <a:off x="4703760" y="3036240"/>
            <a:ext cx="269640" cy="593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23"/>
          <p:cNvSpPr/>
          <p:nvPr/>
        </p:nvSpPr>
        <p:spPr>
          <a:xfrm>
            <a:off x="3886200" y="2914200"/>
            <a:ext cx="83808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b, x</a:t>
            </a:r>
            <a:r>
              <a:rPr lang="en-US" sz="1800" spc="-1" baseline="-25000">
                <a:solidFill>
                  <a:srgbClr val="ff0000"/>
                </a:solidFill>
                <a:latin typeface="Arial"/>
              </a:rPr>
              <a:t>b</a:t>
            </a:r>
            <a:endParaRPr/>
          </a:p>
        </p:txBody>
      </p:sp>
      <p:sp>
        <p:nvSpPr>
          <p:cNvPr id="303" name="CustomShape 24"/>
          <p:cNvSpPr/>
          <p:nvPr/>
        </p:nvSpPr>
        <p:spPr>
          <a:xfrm>
            <a:off x="2819160" y="3142800"/>
            <a:ext cx="381240" cy="380880"/>
          </a:xfrm>
          <a:prstGeom prst="ellipse">
            <a:avLst/>
          </a:prstGeom>
          <a:solidFill>
            <a:srgbClr val="c8d6f0"/>
          </a:solidFill>
          <a:ln>
            <a:noFill/>
          </a:ln>
          <a:effectLst>
            <a:outerShdw dist="74769" dir="938534">
              <a:srgbClr val="808080">
                <a:alpha val="42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04" name="CustomShape 25"/>
          <p:cNvSpPr/>
          <p:nvPr/>
        </p:nvSpPr>
        <p:spPr>
          <a:xfrm>
            <a:off x="2743200" y="3066480"/>
            <a:ext cx="838080" cy="440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000090"/>
                </a:solidFill>
                <a:latin typeface="Arial"/>
              </a:rPr>
              <a:t>σ</a:t>
            </a:r>
            <a:r>
              <a:rPr b="1" lang="en-US" sz="2000" spc="-1" baseline="-25000">
                <a:solidFill>
                  <a:srgbClr val="000090"/>
                </a:solidFill>
                <a:latin typeface="Arial"/>
              </a:rPr>
              <a:t>ab</a:t>
            </a:r>
            <a:endParaRPr/>
          </a:p>
        </p:txBody>
      </p:sp>
      <p:sp>
        <p:nvSpPr>
          <p:cNvPr id="305" name="CustomShape 26"/>
          <p:cNvSpPr/>
          <p:nvPr/>
        </p:nvSpPr>
        <p:spPr>
          <a:xfrm rot="18668400">
            <a:off x="2995560" y="2397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c,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c</a:t>
            </a:r>
            <a:endParaRPr/>
          </a:p>
        </p:txBody>
      </p:sp>
      <p:sp>
        <p:nvSpPr>
          <p:cNvPr id="306" name="CustomShape 27"/>
          <p:cNvSpPr/>
          <p:nvPr/>
        </p:nvSpPr>
        <p:spPr>
          <a:xfrm rot="18668400">
            <a:off x="2066760" y="3621240"/>
            <a:ext cx="83844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d, x</a:t>
            </a:r>
            <a:r>
              <a:rPr lang="en-US" sz="1800" spc="-1" baseline="-25000">
                <a:solidFill>
                  <a:srgbClr val="0000ff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307" name="CustomShape 28"/>
          <p:cNvSpPr/>
          <p:nvPr/>
        </p:nvSpPr>
        <p:spPr>
          <a:xfrm>
            <a:off x="3886200" y="1922040"/>
            <a:ext cx="53316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sp>
        <p:nvSpPr>
          <p:cNvPr id="308" name="CustomShape 29"/>
          <p:cNvSpPr/>
          <p:nvPr/>
        </p:nvSpPr>
        <p:spPr>
          <a:xfrm>
            <a:off x="1904760" y="4431600"/>
            <a:ext cx="53352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b="1" lang="en-US" sz="2000" spc="-1">
                <a:solidFill>
                  <a:srgbClr val="ffe636"/>
                </a:solidFill>
                <a:latin typeface="Arial"/>
              </a:rPr>
              <a:t>D</a:t>
            </a:r>
            <a:endParaRPr/>
          </a:p>
        </p:txBody>
      </p:sp>
      <p:pic>
        <p:nvPicPr>
          <p:cNvPr id="309" name="TextBox 71" descr=""/>
          <p:cNvPicPr/>
          <p:nvPr/>
        </p:nvPicPr>
        <p:blipFill>
          <a:blip r:embed="rId4"/>
          <a:stretch/>
        </p:blipFill>
        <p:spPr>
          <a:xfrm>
            <a:off x="4324320" y="1155240"/>
            <a:ext cx="695160" cy="1030320"/>
          </a:xfrm>
          <a:prstGeom prst="rect">
            <a:avLst/>
          </a:prstGeom>
          <a:ln>
            <a:noFill/>
          </a:ln>
        </p:spPr>
      </p:pic>
      <p:pic>
        <p:nvPicPr>
          <p:cNvPr id="310" name="TextBox 72" descr=""/>
          <p:cNvPicPr/>
          <p:nvPr/>
        </p:nvPicPr>
        <p:blipFill>
          <a:blip r:embed="rId5"/>
          <a:stretch/>
        </p:blipFill>
        <p:spPr>
          <a:xfrm>
            <a:off x="1046160" y="4527000"/>
            <a:ext cx="627120" cy="1011240"/>
          </a:xfrm>
          <a:prstGeom prst="rect">
            <a:avLst/>
          </a:prstGeom>
          <a:ln>
            <a:noFill/>
          </a:ln>
        </p:spPr>
      </p:pic>
      <p:sp>
        <p:nvSpPr>
          <p:cNvPr id="311" name="TextShape 30"/>
          <p:cNvSpPr txBox="1"/>
          <p:nvPr/>
        </p:nvSpPr>
        <p:spPr>
          <a:xfrm>
            <a:off x="912240" y="5667840"/>
            <a:ext cx="868680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2500" spc="-1">
                <a:solidFill>
                  <a:srgbClr val="000080"/>
                </a:solidFill>
                <a:latin typeface="Arial"/>
              </a:rPr>
              <a:t>Jets</a:t>
            </a:r>
            <a:r>
              <a:rPr lang="en-US" sz="2500" spc="-1">
                <a:latin typeface="Arial"/>
              </a:rPr>
              <a:t> – hard parton scattering leads to back-to-back quarks or gluons, which then fragment as a columnated spray of particles</a:t>
            </a:r>
            <a:endParaRPr/>
          </a:p>
        </p:txBody>
      </p:sp>
      <p:sp>
        <p:nvSpPr>
          <p:cNvPr id="312" name="CustomShape 31"/>
          <p:cNvSpPr/>
          <p:nvPr/>
        </p:nvSpPr>
        <p:spPr>
          <a:xfrm>
            <a:off x="7543440" y="3570840"/>
            <a:ext cx="228600" cy="22860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13" name="TextShape 32"/>
          <p:cNvSpPr txBox="1"/>
          <p:nvPr/>
        </p:nvSpPr>
        <p:spPr>
          <a:xfrm>
            <a:off x="7772040" y="3113640"/>
            <a:ext cx="11430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ffff"/>
                </a:solidFill>
                <a:latin typeface="Arial"/>
              </a:rPr>
              <a:t>Beam pipe</a:t>
            </a:r>
            <a:endParaRPr/>
          </a:p>
        </p:txBody>
      </p:sp>
      <p:sp>
        <p:nvSpPr>
          <p:cNvPr id="314" name="TextShape 33"/>
          <p:cNvSpPr txBox="1"/>
          <p:nvPr/>
        </p:nvSpPr>
        <p:spPr>
          <a:xfrm>
            <a:off x="529200" y="72360"/>
            <a:ext cx="9071640" cy="841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</a:t>
            </a:r>
            <a:endParaRPr/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</a:t>
            </a:r>
            <a:endParaRPr/>
          </a:p>
        </p:txBody>
      </p:sp>
      <p:sp>
        <p:nvSpPr>
          <p:cNvPr id="316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Measure spectra of probe (jets) and compare to those in p+p collisions or peripheral A+A collis</a:t>
            </a:r>
            <a:r>
              <a:rPr lang="en-US" sz="3000" spc="-1">
                <a:latin typeface="Times New Roman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If high-p</a:t>
            </a:r>
            <a:r>
              <a:rPr lang="en-US" sz="3000" spc="-1" baseline="-101000">
                <a:latin typeface="Times New Roman"/>
              </a:rPr>
              <a:t>T</a:t>
            </a:r>
            <a:r>
              <a:rPr lang="en-US" sz="3000" spc="-1">
                <a:latin typeface="Times New Roman"/>
              </a:rPr>
              <a:t> probes (jets) are suppressed, this is evidence of jet quenc</a:t>
            </a:r>
            <a:r>
              <a:rPr lang="en-US" sz="3000" spc="-1">
                <a:latin typeface="Times New Roman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Times New Roman"/>
              </a:rPr>
              <a:t> </a:t>
            </a:r>
            <a:endParaRPr/>
          </a:p>
        </p:txBody>
      </p:sp>
      <p:pic>
        <p:nvPicPr>
          <p:cNvPr id="317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318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319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320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  <p:timing>
    <p:tnLst>
      <p:par>
        <p:cTn id="95" dur="indefinite" restart="never" nodeType="tmRoot">
          <p:childTnLst>
            <p:seq>
              <p:cTn id="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502560" y="245880"/>
            <a:ext cx="9070920" cy="743400"/>
          </a:xfrm>
          <a:prstGeom prst="rect">
            <a:avLst/>
          </a:prstGeom>
          <a:noFill/>
          <a:ln>
            <a:noFill/>
          </a:ln>
        </p:spPr>
        <p:txBody>
          <a:bodyPr lIns="0" rIns="0" tIns="116640" bIns="0" anchor="ctr"/>
          <a:p>
            <a:pPr algn="ctr">
              <a:lnSpc>
                <a:spcPct val="86000"/>
              </a:lnSpc>
            </a:pPr>
            <a:r>
              <a:rPr lang="en-US" sz="4400" spc="-1">
                <a:solidFill>
                  <a:srgbClr val="000080"/>
                </a:solidFill>
                <a:latin typeface="Times New Roman"/>
              </a:rPr>
              <a:t>QCD Phase Diagram</a:t>
            </a:r>
            <a:endParaRPr/>
          </a:p>
        </p:txBody>
      </p:sp>
      <p:pic>
        <p:nvPicPr>
          <p:cNvPr id="90" name="" descr=""/>
          <p:cNvPicPr/>
          <p:nvPr/>
        </p:nvPicPr>
        <p:blipFill>
          <a:blip r:embed="rId1"/>
          <a:stretch/>
        </p:blipFill>
        <p:spPr>
          <a:xfrm>
            <a:off x="1554480" y="1335600"/>
            <a:ext cx="6217920" cy="5512320"/>
          </a:xfrm>
          <a:prstGeom prst="rect">
            <a:avLst/>
          </a:prstGeom>
          <a:ln>
            <a:noFill/>
          </a:ln>
        </p:spPr>
      </p:pic>
      <p:sp>
        <p:nvSpPr>
          <p:cNvPr id="91" name="TextShape 2"/>
          <p:cNvSpPr txBox="1"/>
          <p:nvPr/>
        </p:nvSpPr>
        <p:spPr>
          <a:xfrm>
            <a:off x="3017520" y="3844440"/>
            <a:ext cx="2832840" cy="1449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2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2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pic>
        <p:nvPicPr>
          <p:cNvPr id="92" name="" descr=""/>
          <p:cNvPicPr/>
          <p:nvPr/>
        </p:nvPicPr>
        <p:blipFill>
          <a:blip r:embed="rId3"/>
          <a:stretch/>
        </p:blipFill>
        <p:spPr>
          <a:xfrm>
            <a:off x="6036120" y="2430360"/>
            <a:ext cx="1554480" cy="1170360"/>
          </a:xfrm>
          <a:prstGeom prst="rect">
            <a:avLst/>
          </a:prstGeom>
          <a:ln>
            <a:noFill/>
          </a:ln>
        </p:spPr>
      </p:pic>
      <p:sp>
        <p:nvSpPr>
          <p:cNvPr id="93" name="TextShape 3"/>
          <p:cNvSpPr txBox="1"/>
          <p:nvPr/>
        </p:nvSpPr>
        <p:spPr>
          <a:xfrm>
            <a:off x="3169080" y="373716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Hadron Gas</a:t>
            </a:r>
            <a:endParaRPr/>
          </a:p>
        </p:txBody>
      </p:sp>
      <p:pic>
        <p:nvPicPr>
          <p:cNvPr id="94" name="" descr=""/>
          <p:cNvPicPr/>
          <p:nvPr/>
        </p:nvPicPr>
        <p:blipFill>
          <a:blip r:embed="rId4"/>
          <a:stretch/>
        </p:blipFill>
        <p:spPr>
          <a:xfrm>
            <a:off x="2834640" y="3281760"/>
            <a:ext cx="1371600" cy="1033200"/>
          </a:xfrm>
          <a:prstGeom prst="rect">
            <a:avLst/>
          </a:prstGeom>
          <a:ln>
            <a:noFill/>
          </a:ln>
        </p:spPr>
      </p:pic>
      <p:sp>
        <p:nvSpPr>
          <p:cNvPr id="95" name="TextShape 4"/>
          <p:cNvSpPr txBox="1"/>
          <p:nvPr/>
        </p:nvSpPr>
        <p:spPr>
          <a:xfrm>
            <a:off x="4206240" y="2086560"/>
            <a:ext cx="345060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Quark Gluon Plasma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</a:t>
            </a:r>
            <a:endParaRPr/>
          </a:p>
        </p:txBody>
      </p:sp>
      <p:sp>
        <p:nvSpPr>
          <p:cNvPr id="322" name="TextShape 2"/>
          <p:cNvSpPr txBox="1"/>
          <p:nvPr/>
        </p:nvSpPr>
        <p:spPr>
          <a:xfrm>
            <a:off x="683640" y="514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Charged hadrons (colored probes) suppressed in Pb—Pb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Charged hadrons not suppressed in p—Pb at midrapidity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Electroweak probes not suppressed in Pb—Pb</a:t>
            </a:r>
            <a:endParaRPr/>
          </a:p>
        </p:txBody>
      </p:sp>
      <p:pic>
        <p:nvPicPr>
          <p:cNvPr id="323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324" name="TextShape 3"/>
          <p:cNvSpPr txBox="1"/>
          <p:nvPr/>
        </p:nvSpPr>
        <p:spPr>
          <a:xfrm>
            <a:off x="12323520" y="1731960"/>
            <a:ext cx="1969920" cy="27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YUQSZ+CMSS12"/>
                <a:ea typeface="OYUQSZ+CMSS12"/>
              </a:rPr>
              <a:t>LHCb-PAPER-2017-015</a:t>
            </a:r>
            <a:endParaRPr/>
          </a:p>
        </p:txBody>
      </p:sp>
      <p:sp>
        <p:nvSpPr>
          <p:cNvPr id="325" name="Line 4"/>
          <p:cNvSpPr/>
          <p:nvPr/>
        </p:nvSpPr>
        <p:spPr>
          <a:xfrm flipV="1">
            <a:off x="2110320" y="2764080"/>
            <a:ext cx="821880" cy="18720"/>
          </a:xfrm>
          <a:prstGeom prst="line">
            <a:avLst/>
          </a:prstGeom>
          <a:ln w="36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TextShape 5"/>
          <p:cNvSpPr txBox="1"/>
          <p:nvPr/>
        </p:nvSpPr>
        <p:spPr>
          <a:xfrm>
            <a:off x="336240" y="248436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00ff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327" name="Line 6"/>
          <p:cNvSpPr/>
          <p:nvPr/>
        </p:nvSpPr>
        <p:spPr>
          <a:xfrm flipH="1">
            <a:off x="7196040" y="2708640"/>
            <a:ext cx="893880" cy="18360"/>
          </a:xfrm>
          <a:prstGeom prst="line">
            <a:avLst/>
          </a:prstGeom>
          <a:ln w="36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TextShape 7"/>
          <p:cNvSpPr txBox="1"/>
          <p:nvPr/>
        </p:nvSpPr>
        <p:spPr>
          <a:xfrm>
            <a:off x="8198640" y="242352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8000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329" name="Line 8"/>
          <p:cNvSpPr/>
          <p:nvPr/>
        </p:nvSpPr>
        <p:spPr>
          <a:xfrm flipV="1">
            <a:off x="1870560" y="4015800"/>
            <a:ext cx="821880" cy="1872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TextShape 9"/>
          <p:cNvSpPr txBox="1"/>
          <p:nvPr/>
        </p:nvSpPr>
        <p:spPr>
          <a:xfrm>
            <a:off x="276480" y="3736080"/>
            <a:ext cx="144108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3500" spc="-1" strike="noStrike">
                <a:solidFill>
                  <a:srgbClr val="ff0000"/>
                </a:solidFill>
                <a:latin typeface="Arial"/>
              </a:rPr>
              <a:t>Probe</a:t>
            </a:r>
            <a:endParaRPr/>
          </a:p>
        </p:txBody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332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333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334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 - even heavy quarks!</a:t>
            </a:r>
            <a:endParaRPr/>
          </a:p>
        </p:txBody>
      </p:sp>
      <p:pic>
        <p:nvPicPr>
          <p:cNvPr id="335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336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337" name="TextShape 5"/>
          <p:cNvSpPr txBox="1"/>
          <p:nvPr/>
        </p:nvSpPr>
        <p:spPr>
          <a:xfrm>
            <a:off x="7814160" y="2158560"/>
            <a:ext cx="2244240" cy="1260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000" spc="-1">
                <a:latin typeface="Arial"/>
              </a:rPr>
              <a:t>Connors, Nattrass, Reed, Salur</a:t>
            </a:r>
            <a:r>
              <a:rPr lang="en-US" sz="1000" spc="-1">
                <a:latin typeface="Arial"/>
                <a:hlinkClick r:id="rId3"/>
              </a:rPr>
              <a:t>arXiv:1705.01974</a:t>
            </a:r>
            <a:r>
              <a:rPr lang="en-US" sz="1000" spc="-1">
                <a:latin typeface="Arial"/>
              </a:rPr>
              <a:t> [nucl-ex]</a:t>
            </a:r>
            <a:endParaRPr/>
          </a:p>
          <a:p>
            <a:endParaRPr/>
          </a:p>
        </p:txBody>
      </p:sp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extShape 1"/>
          <p:cNvSpPr txBox="1"/>
          <p:nvPr/>
        </p:nvSpPr>
        <p:spPr>
          <a:xfrm>
            <a:off x="504000" y="100440"/>
            <a:ext cx="9071640" cy="77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Quantifying</a:t>
            </a:r>
            <a:endParaRPr/>
          </a:p>
        </p:txBody>
      </p:sp>
      <p:pic>
        <p:nvPicPr>
          <p:cNvPr id="339" name="" descr=""/>
          <p:cNvPicPr/>
          <p:nvPr/>
        </p:nvPicPr>
        <p:blipFill>
          <a:blip r:embed="rId1"/>
          <a:stretch/>
        </p:blipFill>
        <p:spPr>
          <a:xfrm>
            <a:off x="191160" y="1310040"/>
            <a:ext cx="5472360" cy="4376520"/>
          </a:xfrm>
          <a:prstGeom prst="rect">
            <a:avLst/>
          </a:prstGeom>
          <a:ln>
            <a:noFill/>
          </a:ln>
        </p:spPr>
      </p:pic>
      <p:sp>
        <p:nvSpPr>
          <p:cNvPr id="340" name="TextShape 2"/>
          <p:cNvSpPr txBox="1"/>
          <p:nvPr/>
        </p:nvSpPr>
        <p:spPr>
          <a:xfrm>
            <a:off x="3325680" y="791280"/>
            <a:ext cx="350928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Phys. Rev. C 90, 014909 (2014)</a:t>
            </a:r>
            <a:endParaRPr/>
          </a:p>
        </p:txBody>
      </p:sp>
      <p:sp>
        <p:nvSpPr>
          <p:cNvPr id="341" name="TextShape 3"/>
          <p:cNvSpPr txBox="1"/>
          <p:nvPr/>
        </p:nvSpPr>
        <p:spPr>
          <a:xfrm>
            <a:off x="5729040" y="1891080"/>
            <a:ext cx="4225680" cy="3333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 spc="-1">
                <a:latin typeface="Arial"/>
              </a:rPr>
              <a:t>Jet Collaboration: For a 10 GeV quark traveling 4 fm</a:t>
            </a:r>
            <a:endParaRPr/>
          </a:p>
          <a:p>
            <a:r>
              <a:rPr lang="en-US" sz="2200" spc="-1">
                <a:latin typeface="Arial"/>
              </a:rPr>
              <a:t>   ≈</a:t>
            </a:r>
            <a:r>
              <a:rPr lang="en-US" sz="2200" spc="-1">
                <a:latin typeface="Arial"/>
              </a:rPr>
              <a:t>1.2±0.3 GeV</a:t>
            </a:r>
            <a:r>
              <a:rPr lang="en-US" sz="2200" spc="-1" baseline="101000">
                <a:latin typeface="Arial"/>
              </a:rPr>
              <a:t>2</a:t>
            </a:r>
            <a:r>
              <a:rPr lang="en-US" sz="2200" spc="-1">
                <a:latin typeface="Arial"/>
              </a:rPr>
              <a:t>/fm at τ</a:t>
            </a:r>
            <a:r>
              <a:rPr lang="en-US" sz="2200" spc="-1" baseline="-101000">
                <a:latin typeface="Arial"/>
              </a:rPr>
              <a:t>0</a:t>
            </a:r>
            <a:r>
              <a:rPr lang="en-US" sz="2200" spc="-1">
                <a:latin typeface="Arial"/>
              </a:rPr>
              <a:t>=0.6 fm/c in Au+Au at √s</a:t>
            </a:r>
            <a:r>
              <a:rPr lang="en-US" sz="2200" spc="-1" baseline="-101000">
                <a:latin typeface="Arial"/>
              </a:rPr>
              <a:t>NN</a:t>
            </a:r>
            <a:r>
              <a:rPr lang="en-US" sz="2200" spc="-1">
                <a:latin typeface="Arial"/>
              </a:rPr>
              <a:t>=200 GeV</a:t>
            </a:r>
            <a:r>
              <a:rPr lang="en-US" sz="2200" spc="-1">
                <a:solidFill>
                  <a:srgbClr val="0000ff"/>
                </a:solidFill>
                <a:latin typeface="Arial"/>
              </a:rPr>
              <a:t> 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loses 2.2 Gev</a:t>
            </a:r>
            <a:endParaRPr/>
          </a:p>
          <a:p>
            <a:r>
              <a:rPr lang="en-US" sz="2200" spc="-1">
                <a:latin typeface="Arial"/>
              </a:rPr>
              <a:t>  ≈</a:t>
            </a:r>
            <a:r>
              <a:rPr lang="en-US" sz="2200" spc="-1">
                <a:latin typeface="Arial"/>
              </a:rPr>
              <a:t>1.9±0.7 GeV</a:t>
            </a:r>
            <a:r>
              <a:rPr lang="en-US" sz="2200" spc="-1" baseline="101000">
                <a:latin typeface="Arial"/>
              </a:rPr>
              <a:t>2</a:t>
            </a:r>
            <a:r>
              <a:rPr lang="en-US" sz="2200" spc="-1">
                <a:latin typeface="Arial"/>
              </a:rPr>
              <a:t>/fm in Pb+Pb collisions at √s</a:t>
            </a:r>
            <a:r>
              <a:rPr lang="en-US" sz="2200" spc="-1" baseline="-101000">
                <a:latin typeface="Arial"/>
              </a:rPr>
              <a:t>NN</a:t>
            </a:r>
            <a:r>
              <a:rPr lang="en-US" sz="2200" spc="-1">
                <a:latin typeface="Arial"/>
              </a:rPr>
              <a:t>=2.76 TeV</a:t>
            </a:r>
            <a:r>
              <a:rPr lang="en-US" sz="2200" spc="-1">
                <a:solidFill>
                  <a:srgbClr val="0000ff"/>
                </a:solidFill>
                <a:latin typeface="Arial"/>
              </a:rPr>
              <a:t> 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→</a:t>
            </a:r>
            <a:r>
              <a:rPr lang="en-US" sz="2200" spc="-1">
                <a:solidFill>
                  <a:srgbClr val="0000ff"/>
                </a:solidFill>
                <a:latin typeface="Arial"/>
                <a:ea typeface="Arial"/>
              </a:rPr>
              <a:t>loses 2.8 Gev</a:t>
            </a:r>
            <a:endParaRPr/>
          </a:p>
        </p:txBody>
      </p:sp>
      <p:sp>
        <p:nvSpPr>
          <p:cNvPr id="342" name="TextShape 4"/>
          <p:cNvSpPr txBox="1"/>
          <p:nvPr/>
        </p:nvSpPr>
        <p:spPr>
          <a:xfrm>
            <a:off x="2872440" y="6032520"/>
            <a:ext cx="502776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Q = Momentum transfer from parton to medium</a:t>
            </a:r>
            <a:endParaRPr/>
          </a:p>
          <a:p>
            <a:r>
              <a:rPr lang="en-US" sz="1800" spc="-1">
                <a:latin typeface="Arial"/>
              </a:rPr>
              <a:t>L = path length</a:t>
            </a:r>
            <a:endParaRPr/>
          </a:p>
        </p:txBody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Gluon bremsstrahlung</a:t>
            </a:r>
            <a:endParaRPr/>
          </a:p>
        </p:txBody>
      </p:sp>
      <p:pic>
        <p:nvPicPr>
          <p:cNvPr id="344" name="" descr=""/>
          <p:cNvPicPr/>
          <p:nvPr/>
        </p:nvPicPr>
        <p:blipFill>
          <a:blip r:embed="rId1"/>
          <a:stretch/>
        </p:blipFill>
        <p:spPr>
          <a:xfrm>
            <a:off x="781920" y="1768680"/>
            <a:ext cx="3870720" cy="4384440"/>
          </a:xfrm>
          <a:prstGeom prst="rect">
            <a:avLst/>
          </a:prstGeom>
          <a:ln>
            <a:noFill/>
          </a:ln>
        </p:spPr>
      </p:pic>
      <p:sp>
        <p:nvSpPr>
          <p:cNvPr id="345" name="TextShape 2"/>
          <p:cNvSpPr txBox="1"/>
          <p:nvPr/>
        </p:nvSpPr>
        <p:spPr>
          <a:xfrm>
            <a:off x="0" y="6858000"/>
            <a:ext cx="747036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Figure from Nucl.Phys. A827 (2009) 356C-364C arXiv:0902.2488 [nucl-ex]</a:t>
            </a:r>
            <a:endParaRPr/>
          </a:p>
        </p:txBody>
      </p:sp>
      <p:sp>
        <p:nvSpPr>
          <p:cNvPr id="346" name="TextShape 3"/>
          <p:cNvSpPr txBox="1"/>
          <p:nvPr/>
        </p:nvSpPr>
        <p:spPr>
          <a:xfrm>
            <a:off x="5152680" y="3025800"/>
            <a:ext cx="4426920" cy="2083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Softer constituents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Broader radius</a:t>
            </a:r>
            <a:endParaRPr/>
          </a:p>
        </p:txBody>
      </p:sp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Di-hadron correlations</a:t>
            </a:r>
            <a:endParaRPr/>
          </a:p>
        </p:txBody>
      </p:sp>
      <p:pic>
        <p:nvPicPr>
          <p:cNvPr id="348" name="" descr=""/>
          <p:cNvPicPr/>
          <p:nvPr/>
        </p:nvPicPr>
        <p:blipFill>
          <a:blip r:embed="rId1"/>
          <a:srcRect l="0" t="56478" r="11917" b="0"/>
          <a:stretch/>
        </p:blipFill>
        <p:spPr>
          <a:xfrm>
            <a:off x="4711320" y="1944360"/>
            <a:ext cx="5027760" cy="4025520"/>
          </a:xfrm>
          <a:prstGeom prst="rect">
            <a:avLst/>
          </a:prstGeom>
          <a:ln>
            <a:noFill/>
          </a:ln>
        </p:spPr>
      </p:pic>
      <p:sp>
        <p:nvSpPr>
          <p:cNvPr id="349" name="TextShape 2"/>
          <p:cNvSpPr txBox="1"/>
          <p:nvPr/>
        </p:nvSpPr>
        <p:spPr>
          <a:xfrm>
            <a:off x="5441040" y="4904280"/>
            <a:ext cx="3278880" cy="71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pic>
        <p:nvPicPr>
          <p:cNvPr id="350" name="" descr=""/>
          <p:cNvPicPr/>
          <p:nvPr/>
        </p:nvPicPr>
        <p:blipFill>
          <a:blip r:embed="rId2"/>
          <a:stretch/>
        </p:blipFill>
        <p:spPr>
          <a:xfrm rot="10800000">
            <a:off x="4192200" y="55954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351" name="CustomShape 3"/>
          <p:cNvSpPr/>
          <p:nvPr/>
        </p:nvSpPr>
        <p:spPr>
          <a:xfrm>
            <a:off x="1497960" y="125676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pic>
        <p:nvPicPr>
          <p:cNvPr id="352" name="" descr=""/>
          <p:cNvPicPr/>
          <p:nvPr/>
        </p:nvPicPr>
        <p:blipFill>
          <a:blip r:embed="rId3"/>
          <a:stretch/>
        </p:blipFill>
        <p:spPr>
          <a:xfrm>
            <a:off x="2113200" y="3518640"/>
            <a:ext cx="457200" cy="649080"/>
          </a:xfrm>
          <a:prstGeom prst="rect">
            <a:avLst/>
          </a:prstGeom>
          <a:ln>
            <a:noFill/>
          </a:ln>
        </p:spPr>
      </p:pic>
      <p:pic>
        <p:nvPicPr>
          <p:cNvPr id="353" name="" descr=""/>
          <p:cNvPicPr/>
          <p:nvPr/>
        </p:nvPicPr>
        <p:blipFill>
          <a:blip r:embed="rId4"/>
          <a:stretch/>
        </p:blipFill>
        <p:spPr>
          <a:xfrm>
            <a:off x="1091160" y="337032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354" name="CustomShape 4"/>
          <p:cNvSpPr/>
          <p:nvPr/>
        </p:nvSpPr>
        <p:spPr>
          <a:xfrm>
            <a:off x="1228320" y="365436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5"/>
          <p:cNvSpPr/>
          <p:nvPr/>
        </p:nvSpPr>
        <p:spPr>
          <a:xfrm>
            <a:off x="-54720" y="384228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6"/>
          <p:cNvSpPr/>
          <p:nvPr/>
        </p:nvSpPr>
        <p:spPr>
          <a:xfrm flipH="1">
            <a:off x="3839400" y="416124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7"/>
          <p:cNvSpPr/>
          <p:nvPr/>
        </p:nvSpPr>
        <p:spPr>
          <a:xfrm>
            <a:off x="3093840" y="1863360"/>
            <a:ext cx="210240" cy="21024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8"/>
          <p:cNvSpPr/>
          <p:nvPr/>
        </p:nvSpPr>
        <p:spPr>
          <a:xfrm>
            <a:off x="2297880" y="4474080"/>
            <a:ext cx="210240" cy="21024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9"/>
          <p:cNvSpPr/>
          <p:nvPr/>
        </p:nvSpPr>
        <p:spPr>
          <a:xfrm>
            <a:off x="668520" y="30510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60" name="CustomShape 10"/>
          <p:cNvSpPr/>
          <p:nvPr/>
        </p:nvSpPr>
        <p:spPr>
          <a:xfrm>
            <a:off x="3009240" y="52506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361" name="" descr=""/>
          <p:cNvPicPr/>
          <p:nvPr/>
        </p:nvPicPr>
        <p:blipFill>
          <a:blip r:embed="rId5"/>
          <a:stretch/>
        </p:blipFill>
        <p:spPr>
          <a:xfrm>
            <a:off x="3287160" y="358596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362" name="CustomShape 11"/>
          <p:cNvSpPr/>
          <p:nvPr/>
        </p:nvSpPr>
        <p:spPr>
          <a:xfrm>
            <a:off x="3442320" y="378108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Line 12"/>
          <p:cNvSpPr/>
          <p:nvPr/>
        </p:nvSpPr>
        <p:spPr>
          <a:xfrm>
            <a:off x="1416240" y="3683520"/>
            <a:ext cx="914760" cy="0"/>
          </a:xfrm>
          <a:prstGeom prst="line">
            <a:avLst/>
          </a:prstGeom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4" name="Line 13"/>
          <p:cNvSpPr/>
          <p:nvPr/>
        </p:nvSpPr>
        <p:spPr>
          <a:xfrm flipV="1">
            <a:off x="2373480" y="2083320"/>
            <a:ext cx="762480" cy="1599840"/>
          </a:xfrm>
          <a:prstGeom prst="line">
            <a:avLst/>
          </a:prstGeom>
          <a:ln w="381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Line 14"/>
          <p:cNvSpPr/>
          <p:nvPr/>
        </p:nvSpPr>
        <p:spPr>
          <a:xfrm flipH="1">
            <a:off x="2457720" y="3835440"/>
            <a:ext cx="823320" cy="0"/>
          </a:xfrm>
          <a:prstGeom prst="line">
            <a:avLst/>
          </a:prstGeom>
          <a:ln w="381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Freeform 15"/>
          <p:cNvSpPr/>
          <p:nvPr/>
        </p:nvSpPr>
        <p:spPr>
          <a:xfrm>
            <a:off x="2004120" y="383328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ff"/>
            </a:solidFill>
            <a:round/>
          </a:ln>
        </p:spPr>
      </p:sp>
      <p:sp>
        <p:nvSpPr>
          <p:cNvPr id="367" name="CustomShape 16"/>
          <p:cNvSpPr/>
          <p:nvPr/>
        </p:nvSpPr>
        <p:spPr>
          <a:xfrm>
            <a:off x="2252880" y="3634920"/>
            <a:ext cx="365760" cy="28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17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Trigger</a:t>
            </a:r>
            <a:endParaRPr/>
          </a:p>
        </p:txBody>
      </p:sp>
      <p:sp>
        <p:nvSpPr>
          <p:cNvPr id="369" name="CustomShape 18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19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Associated</a:t>
            </a:r>
            <a:endParaRPr/>
          </a:p>
        </p:txBody>
      </p:sp>
      <p:sp>
        <p:nvSpPr>
          <p:cNvPr id="371" name="CustomShape 20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Jet-hadron correlations</a:t>
            </a:r>
            <a:endParaRPr/>
          </a:p>
        </p:txBody>
      </p:sp>
      <p:pic>
        <p:nvPicPr>
          <p:cNvPr id="373" name="" descr=""/>
          <p:cNvPicPr/>
          <p:nvPr/>
        </p:nvPicPr>
        <p:blipFill>
          <a:blip r:embed="rId1"/>
          <a:srcRect l="0" t="56478" r="11917" b="0"/>
          <a:stretch/>
        </p:blipFill>
        <p:spPr>
          <a:xfrm>
            <a:off x="4711320" y="1944360"/>
            <a:ext cx="5027760" cy="4025520"/>
          </a:xfrm>
          <a:prstGeom prst="rect">
            <a:avLst/>
          </a:prstGeom>
          <a:ln>
            <a:noFill/>
          </a:ln>
        </p:spPr>
      </p:pic>
      <p:sp>
        <p:nvSpPr>
          <p:cNvPr id="374" name="TextShape 2"/>
          <p:cNvSpPr txBox="1"/>
          <p:nvPr/>
        </p:nvSpPr>
        <p:spPr>
          <a:xfrm>
            <a:off x="5441040" y="4904280"/>
            <a:ext cx="3278880" cy="71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pic>
        <p:nvPicPr>
          <p:cNvPr id="375" name="" descr=""/>
          <p:cNvPicPr/>
          <p:nvPr/>
        </p:nvPicPr>
        <p:blipFill>
          <a:blip r:embed="rId2"/>
          <a:stretch/>
        </p:blipFill>
        <p:spPr>
          <a:xfrm rot="10800000">
            <a:off x="4192200" y="5595480"/>
            <a:ext cx="3695760" cy="3695760"/>
          </a:xfrm>
          <a:prstGeom prst="rect">
            <a:avLst/>
          </a:prstGeom>
          <a:ln>
            <a:noFill/>
          </a:ln>
        </p:spPr>
      </p:pic>
      <p:sp>
        <p:nvSpPr>
          <p:cNvPr id="376" name="CustomShape 3"/>
          <p:cNvSpPr/>
          <p:nvPr/>
        </p:nvSpPr>
        <p:spPr>
          <a:xfrm>
            <a:off x="1497960" y="1256760"/>
            <a:ext cx="1918800" cy="551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p+p </a:t>
            </a:r>
            <a:r>
              <a:rPr b="1" lang="en-US" sz="2650" spc="-1">
                <a:solidFill>
                  <a:srgbClr val="000000"/>
                </a:solidFill>
                <a:latin typeface="Symbol"/>
              </a:rPr>
              <a:t></a:t>
            </a:r>
            <a:r>
              <a:rPr b="1" lang="en-US" sz="2650" spc="-1">
                <a:solidFill>
                  <a:srgbClr val="000000"/>
                </a:solidFill>
                <a:latin typeface="Times New Roman"/>
              </a:rPr>
              <a:t> dijet</a:t>
            </a:r>
            <a:endParaRPr/>
          </a:p>
        </p:txBody>
      </p:sp>
      <p:pic>
        <p:nvPicPr>
          <p:cNvPr id="377" name="" descr=""/>
          <p:cNvPicPr/>
          <p:nvPr/>
        </p:nvPicPr>
        <p:blipFill>
          <a:blip r:embed="rId3"/>
          <a:stretch/>
        </p:blipFill>
        <p:spPr>
          <a:xfrm>
            <a:off x="2113200" y="3518640"/>
            <a:ext cx="457200" cy="649080"/>
          </a:xfrm>
          <a:prstGeom prst="rect">
            <a:avLst/>
          </a:prstGeom>
          <a:ln>
            <a:noFill/>
          </a:ln>
        </p:spPr>
      </p:pic>
      <p:pic>
        <p:nvPicPr>
          <p:cNvPr id="378" name="" descr=""/>
          <p:cNvPicPr/>
          <p:nvPr/>
        </p:nvPicPr>
        <p:blipFill>
          <a:blip r:embed="rId4"/>
          <a:stretch/>
        </p:blipFill>
        <p:spPr>
          <a:xfrm>
            <a:off x="1091160" y="337032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379" name="CustomShape 4"/>
          <p:cNvSpPr/>
          <p:nvPr/>
        </p:nvSpPr>
        <p:spPr>
          <a:xfrm>
            <a:off x="1228320" y="365436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5"/>
          <p:cNvSpPr/>
          <p:nvPr/>
        </p:nvSpPr>
        <p:spPr>
          <a:xfrm>
            <a:off x="-54720" y="3842280"/>
            <a:ext cx="838440" cy="380880"/>
          </a:xfrm>
          <a:custGeom>
            <a:avLst/>
            <a:gdLst/>
            <a:ahLst/>
            <a:rect l="0" t="0" r="r" b="b"/>
            <a:pathLst>
              <a:path w="1967" h="1060">
                <a:moveTo>
                  <a:pt x="0" y="264"/>
                </a:moveTo>
                <a:lnTo>
                  <a:pt x="1383" y="264"/>
                </a:lnTo>
                <a:lnTo>
                  <a:pt x="1383" y="0"/>
                </a:lnTo>
                <a:lnTo>
                  <a:pt x="1966" y="529"/>
                </a:lnTo>
                <a:lnTo>
                  <a:pt x="1383" y="1059"/>
                </a:lnTo>
                <a:lnTo>
                  <a:pt x="1383" y="794"/>
                </a:lnTo>
                <a:lnTo>
                  <a:pt x="0" y="794"/>
                </a:lnTo>
                <a:lnTo>
                  <a:pt x="0" y="264"/>
                </a:lnTo>
              </a:path>
              <a:path w="73" h="531">
                <a:moveTo>
                  <a:pt x="0" y="0"/>
                </a:moveTo>
                <a:lnTo>
                  <a:pt x="72" y="0"/>
                </a:lnTo>
                <a:lnTo>
                  <a:pt x="72" y="530"/>
                </a:lnTo>
                <a:lnTo>
                  <a:pt x="0" y="530"/>
                </a:lnTo>
                <a:lnTo>
                  <a:pt x="0" y="0"/>
                </a:lnTo>
              </a:path>
              <a:path w="147" h="531">
                <a:moveTo>
                  <a:pt x="0" y="0"/>
                </a:moveTo>
                <a:lnTo>
                  <a:pt x="146" y="0"/>
                </a:lnTo>
                <a:lnTo>
                  <a:pt x="146" y="530"/>
                </a:lnTo>
                <a:lnTo>
                  <a:pt x="0" y="530"/>
                </a:lnTo>
                <a:lnTo>
                  <a:pt x="0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1" name="CustomShape 6"/>
          <p:cNvSpPr/>
          <p:nvPr/>
        </p:nvSpPr>
        <p:spPr>
          <a:xfrm flipH="1">
            <a:off x="3839400" y="4161240"/>
            <a:ext cx="838440" cy="381240"/>
          </a:xfrm>
          <a:custGeom>
            <a:avLst/>
            <a:gdLst/>
            <a:ahLst/>
            <a:rect l="0" t="0" r="r" b="b"/>
            <a:pathLst>
              <a:path w="1967" h="1061">
                <a:moveTo>
                  <a:pt x="1966" y="265"/>
                </a:moveTo>
                <a:lnTo>
                  <a:pt x="583" y="265"/>
                </a:lnTo>
                <a:lnTo>
                  <a:pt x="583" y="0"/>
                </a:lnTo>
                <a:lnTo>
                  <a:pt x="0" y="530"/>
                </a:lnTo>
                <a:lnTo>
                  <a:pt x="583" y="1060"/>
                </a:lnTo>
                <a:lnTo>
                  <a:pt x="583" y="795"/>
                </a:lnTo>
                <a:lnTo>
                  <a:pt x="1966" y="795"/>
                </a:lnTo>
                <a:lnTo>
                  <a:pt x="1966" y="265"/>
                </a:lnTo>
              </a:path>
              <a:path w="73" h="531">
                <a:moveTo>
                  <a:pt x="72" y="0"/>
                </a:moveTo>
                <a:lnTo>
                  <a:pt x="0" y="0"/>
                </a:lnTo>
                <a:lnTo>
                  <a:pt x="0" y="530"/>
                </a:lnTo>
                <a:lnTo>
                  <a:pt x="72" y="530"/>
                </a:lnTo>
                <a:lnTo>
                  <a:pt x="72" y="0"/>
                </a:lnTo>
              </a:path>
              <a:path w="147" h="531">
                <a:moveTo>
                  <a:pt x="146" y="0"/>
                </a:moveTo>
                <a:lnTo>
                  <a:pt x="0" y="0"/>
                </a:lnTo>
                <a:lnTo>
                  <a:pt x="0" y="530"/>
                </a:lnTo>
                <a:lnTo>
                  <a:pt x="146" y="530"/>
                </a:lnTo>
                <a:lnTo>
                  <a:pt x="146" y="0"/>
                </a:lnTo>
              </a:path>
            </a:pathLst>
          </a:cu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CustomShape 7"/>
          <p:cNvSpPr/>
          <p:nvPr/>
        </p:nvSpPr>
        <p:spPr>
          <a:xfrm>
            <a:off x="3093840" y="1863360"/>
            <a:ext cx="210240" cy="21024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8"/>
          <p:cNvSpPr/>
          <p:nvPr/>
        </p:nvSpPr>
        <p:spPr>
          <a:xfrm>
            <a:off x="2297880" y="4474080"/>
            <a:ext cx="210240" cy="210240"/>
          </a:xfrm>
          <a:prstGeom prst="ellipse">
            <a:avLst/>
          </a:prstGeom>
          <a:solidFill>
            <a:srgbClr val="0000ff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4" name="CustomShape 9"/>
          <p:cNvSpPr/>
          <p:nvPr/>
        </p:nvSpPr>
        <p:spPr>
          <a:xfrm>
            <a:off x="668520" y="30510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sp>
        <p:nvSpPr>
          <p:cNvPr id="385" name="CustomShape 10"/>
          <p:cNvSpPr/>
          <p:nvPr/>
        </p:nvSpPr>
        <p:spPr>
          <a:xfrm>
            <a:off x="3009240" y="5250600"/>
            <a:ext cx="1000800" cy="377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i="1" lang="en-US" sz="2000" spc="-1">
                <a:solidFill>
                  <a:srgbClr val="ff0000"/>
                </a:solidFill>
                <a:latin typeface="Times New Roman"/>
              </a:rPr>
              <a:t>nucleus</a:t>
            </a:r>
            <a:endParaRPr/>
          </a:p>
        </p:txBody>
      </p:sp>
      <p:pic>
        <p:nvPicPr>
          <p:cNvPr id="386" name="" descr=""/>
          <p:cNvPicPr/>
          <p:nvPr/>
        </p:nvPicPr>
        <p:blipFill>
          <a:blip r:embed="rId5"/>
          <a:stretch/>
        </p:blipFill>
        <p:spPr>
          <a:xfrm>
            <a:off x="3287160" y="3585960"/>
            <a:ext cx="365760" cy="868680"/>
          </a:xfrm>
          <a:prstGeom prst="rect">
            <a:avLst/>
          </a:prstGeom>
          <a:ln>
            <a:noFill/>
          </a:ln>
        </p:spPr>
      </p:pic>
      <p:sp>
        <p:nvSpPr>
          <p:cNvPr id="387" name="CustomShape 11"/>
          <p:cNvSpPr/>
          <p:nvPr/>
        </p:nvSpPr>
        <p:spPr>
          <a:xfrm>
            <a:off x="3442320" y="3781080"/>
            <a:ext cx="45720" cy="10440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Line 12"/>
          <p:cNvSpPr/>
          <p:nvPr/>
        </p:nvSpPr>
        <p:spPr>
          <a:xfrm>
            <a:off x="1416240" y="3683520"/>
            <a:ext cx="914760" cy="0"/>
          </a:xfrm>
          <a:prstGeom prst="line">
            <a:avLst/>
          </a:prstGeom>
          <a:ln w="381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Line 13"/>
          <p:cNvSpPr/>
          <p:nvPr/>
        </p:nvSpPr>
        <p:spPr>
          <a:xfrm flipV="1">
            <a:off x="2373480" y="2083320"/>
            <a:ext cx="762480" cy="1599840"/>
          </a:xfrm>
          <a:prstGeom prst="line">
            <a:avLst/>
          </a:prstGeom>
          <a:ln w="3672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Line 14"/>
          <p:cNvSpPr/>
          <p:nvPr/>
        </p:nvSpPr>
        <p:spPr>
          <a:xfrm flipH="1">
            <a:off x="2457720" y="3835440"/>
            <a:ext cx="823320" cy="0"/>
          </a:xfrm>
          <a:prstGeom prst="line">
            <a:avLst/>
          </a:prstGeom>
          <a:ln w="38160">
            <a:solidFill>
              <a:srgbClr val="0000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Freeform 15"/>
          <p:cNvSpPr/>
          <p:nvPr/>
        </p:nvSpPr>
        <p:spPr>
          <a:xfrm>
            <a:off x="2004120" y="3833280"/>
            <a:ext cx="585720" cy="733680"/>
          </a:xfrm>
          <a:custGeom>
            <a:avLst/>
            <a:gdLst/>
            <a:ahLst/>
            <a:rect l="0" t="0" r="r" b="b"/>
            <a:pathLst>
              <a:path w="1627" h="2038">
                <a:moveTo>
                  <a:pt x="1281" y="8"/>
                </a:moveTo>
                <a:cubicBezTo>
                  <a:pt x="728" y="0"/>
                  <a:pt x="1329" y="530"/>
                  <a:pt x="999" y="650"/>
                </a:cubicBezTo>
                <a:cubicBezTo>
                  <a:pt x="176" y="948"/>
                  <a:pt x="1626" y="1033"/>
                  <a:pt x="767" y="1266"/>
                </a:cubicBezTo>
                <a:cubicBezTo>
                  <a:pt x="0" y="1476"/>
                  <a:pt x="1018" y="1362"/>
                  <a:pt x="1023" y="1626"/>
                </a:cubicBezTo>
                <a:lnTo>
                  <a:pt x="742" y="1780"/>
                </a:lnTo>
                <a:lnTo>
                  <a:pt x="845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ff"/>
            </a:solidFill>
            <a:round/>
          </a:ln>
        </p:spPr>
      </p:sp>
      <p:sp>
        <p:nvSpPr>
          <p:cNvPr id="392" name="CustomShape 16"/>
          <p:cNvSpPr/>
          <p:nvPr/>
        </p:nvSpPr>
        <p:spPr>
          <a:xfrm>
            <a:off x="2252880" y="3634920"/>
            <a:ext cx="365760" cy="28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ff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17"/>
          <p:cNvSpPr/>
          <p:nvPr/>
        </p:nvSpPr>
        <p:spPr>
          <a:xfrm rot="1560000">
            <a:off x="2435400" y="2318760"/>
            <a:ext cx="1005840" cy="365760"/>
          </a:xfrm>
          <a:prstGeom prst="ellipse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Line 18"/>
          <p:cNvSpPr/>
          <p:nvPr/>
        </p:nvSpPr>
        <p:spPr>
          <a:xfrm flipH="1">
            <a:off x="2373480" y="2286000"/>
            <a:ext cx="95400" cy="139752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Line 19"/>
          <p:cNvSpPr/>
          <p:nvPr/>
        </p:nvSpPr>
        <p:spPr>
          <a:xfrm flipH="1">
            <a:off x="2397960" y="2743200"/>
            <a:ext cx="985320" cy="92556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20"/>
          <p:cNvSpPr/>
          <p:nvPr/>
        </p:nvSpPr>
        <p:spPr>
          <a:xfrm>
            <a:off x="3476880" y="2580120"/>
            <a:ext cx="1443240" cy="446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Trigger</a:t>
            </a:r>
            <a:endParaRPr/>
          </a:p>
        </p:txBody>
      </p:sp>
      <p:sp>
        <p:nvSpPr>
          <p:cNvPr id="397" name="CustomShape 21"/>
          <p:cNvSpPr/>
          <p:nvPr/>
        </p:nvSpPr>
        <p:spPr>
          <a:xfrm>
            <a:off x="2985480" y="1509120"/>
            <a:ext cx="3429000" cy="1828800"/>
          </a:xfrm>
          <a:custGeom>
            <a:avLst/>
            <a:gdLst/>
            <a:ahLst/>
            <a:rect l="l" t="t" r="r" b="b"/>
            <a:pathLst>
              <a:path w="9527" h="5081">
                <a:moveTo>
                  <a:pt x="0" y="2540"/>
                </a:moveTo>
                <a:cubicBezTo>
                  <a:pt x="6350" y="0"/>
                  <a:pt x="9526" y="5080"/>
                  <a:pt x="9526" y="5080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22"/>
          <p:cNvSpPr/>
          <p:nvPr/>
        </p:nvSpPr>
        <p:spPr>
          <a:xfrm flipH="1">
            <a:off x="456480" y="4925880"/>
            <a:ext cx="2071440" cy="1224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r>
              <a:rPr b="1" lang="en-US" sz="25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Associated</a:t>
            </a:r>
            <a:endParaRPr/>
          </a:p>
        </p:txBody>
      </p:sp>
      <p:sp>
        <p:nvSpPr>
          <p:cNvPr id="399" name="CustomShape 23"/>
          <p:cNvSpPr/>
          <p:nvPr/>
        </p:nvSpPr>
        <p:spPr>
          <a:xfrm>
            <a:off x="2508120" y="4684320"/>
            <a:ext cx="6081120" cy="2057400"/>
          </a:xfrm>
          <a:custGeom>
            <a:avLst/>
            <a:gdLst/>
            <a:ahLst/>
            <a:rect l="l" t="t" r="r" b="b"/>
            <a:pathLst>
              <a:path w="14606" h="5716">
                <a:moveTo>
                  <a:pt x="0" y="635"/>
                </a:moveTo>
                <a:cubicBezTo>
                  <a:pt x="8255" y="5715"/>
                  <a:pt x="14605" y="0"/>
                  <a:pt x="14605" y="0"/>
                </a:cubicBezTo>
              </a:path>
            </a:pathLst>
          </a:custGeom>
          <a:noFill/>
          <a:ln w="54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Shape 1"/>
          <p:cNvSpPr txBox="1"/>
          <p:nvPr/>
        </p:nvSpPr>
        <p:spPr>
          <a:xfrm>
            <a:off x="1352160" y="2388240"/>
            <a:ext cx="7315200" cy="18666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Separating the signal and the background</a:t>
            </a:r>
            <a:r>
              <a:rPr lang="en-US" sz="4400" spc="-1">
                <a:solidFill>
                  <a:srgbClr val="000000"/>
                </a:solidFill>
                <a:latin typeface="Times New Roman"/>
              </a:rPr>
              <a:t>
</a:t>
            </a:r>
            <a:r>
              <a:rPr i="1" lang="en-US" sz="4400" spc="-1">
                <a:solidFill>
                  <a:srgbClr val="000000"/>
                </a:solidFill>
                <a:latin typeface="Times New Roman"/>
              </a:rPr>
              <a:t>Testing with a model</a:t>
            </a:r>
            <a:endParaRPr/>
          </a:p>
        </p:txBody>
      </p:sp>
      <p:sp>
        <p:nvSpPr>
          <p:cNvPr id="401" name="CustomShape 2"/>
          <p:cNvSpPr/>
          <p:nvPr/>
        </p:nvSpPr>
        <p:spPr>
          <a:xfrm>
            <a:off x="1465560" y="6537960"/>
            <a:ext cx="64850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latin typeface="Arial"/>
              </a:rPr>
              <a:t>Sharma, Mazer, Stuart, Nattrass: </a:t>
            </a:r>
            <a:r>
              <a:rPr lang="en-US" sz="20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(Phys. Rev. C 93, 044915 2016)</a:t>
            </a:r>
            <a:endParaRPr/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Separating signal+background</a:t>
            </a:r>
            <a:endParaRPr/>
          </a:p>
        </p:txBody>
      </p:sp>
      <p:pic>
        <p:nvPicPr>
          <p:cNvPr id="403" name="" descr=""/>
          <p:cNvPicPr/>
          <p:nvPr/>
        </p:nvPicPr>
        <p:blipFill>
          <a:blip r:embed="rId1"/>
          <a:stretch/>
        </p:blipFill>
        <p:spPr>
          <a:xfrm>
            <a:off x="49680" y="2432880"/>
            <a:ext cx="5029200" cy="3154680"/>
          </a:xfrm>
          <a:prstGeom prst="rect">
            <a:avLst/>
          </a:prstGeom>
          <a:ln>
            <a:noFill/>
          </a:ln>
        </p:spPr>
      </p:pic>
      <p:sp>
        <p:nvSpPr>
          <p:cNvPr id="404" name="TextShape 2"/>
          <p:cNvSpPr txBox="1"/>
          <p:nvPr/>
        </p:nvSpPr>
        <p:spPr>
          <a:xfrm>
            <a:off x="1244160" y="2209320"/>
            <a:ext cx="3017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Signal+background</a:t>
            </a:r>
            <a:endParaRPr/>
          </a:p>
        </p:txBody>
      </p:sp>
      <p:sp>
        <p:nvSpPr>
          <p:cNvPr id="405" name="TextShape 3"/>
          <p:cNvSpPr txBox="1"/>
          <p:nvPr/>
        </p:nvSpPr>
        <p:spPr>
          <a:xfrm>
            <a:off x="1956240" y="5394960"/>
            <a:ext cx="2843280" cy="442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500" spc="-1">
                <a:solidFill>
                  <a:srgbClr val="ff0000"/>
                </a:solidFill>
                <a:latin typeface="Times New Roman"/>
              </a:rPr>
              <a:t>Background dominated region</a:t>
            </a:r>
            <a:endParaRPr/>
          </a:p>
        </p:txBody>
      </p:sp>
      <p:pic>
        <p:nvPicPr>
          <p:cNvPr id="406" name="" descr=""/>
          <p:cNvPicPr/>
          <p:nvPr/>
        </p:nvPicPr>
        <p:blipFill>
          <a:blip r:embed="rId2"/>
          <a:stretch/>
        </p:blipFill>
        <p:spPr>
          <a:xfrm>
            <a:off x="3023280" y="2468880"/>
            <a:ext cx="7123320" cy="5029200"/>
          </a:xfrm>
          <a:prstGeom prst="rect">
            <a:avLst/>
          </a:prstGeom>
          <a:ln>
            <a:noFill/>
          </a:ln>
        </p:spPr>
      </p:pic>
      <p:sp>
        <p:nvSpPr>
          <p:cNvPr id="407" name="TextShape 4"/>
          <p:cNvSpPr txBox="1"/>
          <p:nvPr/>
        </p:nvSpPr>
        <p:spPr>
          <a:xfrm>
            <a:off x="6176160" y="2209680"/>
            <a:ext cx="3017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Signal only</a:t>
            </a:r>
            <a:endParaRPr/>
          </a:p>
        </p:txBody>
      </p:sp>
      <p:sp>
        <p:nvSpPr>
          <p:cNvPr id="408" name="TextShape 5"/>
          <p:cNvSpPr txBox="1"/>
          <p:nvPr/>
        </p:nvSpPr>
        <p:spPr>
          <a:xfrm>
            <a:off x="3474720" y="2634480"/>
            <a:ext cx="1463040" cy="110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Times New Roman"/>
              </a:rPr>
              <a:t>h-h</a:t>
            </a:r>
            <a:r>
              <a:rPr lang="en-US" sz="1200" spc="-1">
                <a:latin typeface="Times New Roman"/>
              </a:rPr>
              <a:t>
</a:t>
            </a: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</a:rPr>
              <a:t>s</a:t>
            </a:r>
            <a:r>
              <a:rPr lang="en-US" sz="1200" spc="-1" baseline="-101000">
                <a:latin typeface="Times New Roman"/>
              </a:rPr>
              <a:t>NN</a:t>
            </a:r>
            <a:r>
              <a:rPr lang="en-US" sz="1200" spc="-1">
                <a:latin typeface="Times New Roman"/>
              </a:rPr>
              <a:t> = 2.76 TeV</a:t>
            </a:r>
            <a:endParaRPr/>
          </a:p>
          <a:p>
            <a:r>
              <a:rPr lang="en-US" sz="1200" spc="-1">
                <a:latin typeface="Times New Roman"/>
              </a:rPr>
              <a:t>30-40% PbPb</a:t>
            </a:r>
            <a:endParaRPr/>
          </a:p>
          <a:p>
            <a:r>
              <a:rPr lang="en-US" sz="1200" spc="-1">
                <a:latin typeface="Times New Roman"/>
              </a:rPr>
              <a:t>8&lt;p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trigger</a:t>
            </a:r>
            <a:r>
              <a:rPr lang="en-US" sz="1200" spc="-1">
                <a:latin typeface="Times New Roman"/>
              </a:rPr>
              <a:t>&lt;10 GeV/c</a:t>
            </a:r>
            <a:endParaRPr/>
          </a:p>
          <a:p>
            <a:r>
              <a:rPr lang="en-US" sz="1200" spc="-1">
                <a:latin typeface="Times New Roman"/>
              </a:rPr>
              <a:t>1&lt;p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assoc</a:t>
            </a:r>
            <a:r>
              <a:rPr lang="en-US" sz="1200" spc="-1">
                <a:latin typeface="Times New Roman"/>
              </a:rPr>
              <a:t>&lt;2 GeV/c</a:t>
            </a:r>
            <a:endParaRPr/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504000" y="116640"/>
            <a:ext cx="907164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Background in correlations</a:t>
            </a:r>
            <a:endParaRPr/>
          </a:p>
        </p:txBody>
      </p:sp>
      <p:pic>
        <p:nvPicPr>
          <p:cNvPr id="410" name="" descr=""/>
          <p:cNvPicPr/>
          <p:nvPr/>
        </p:nvPicPr>
        <p:blipFill>
          <a:blip r:embed="rId1"/>
          <a:stretch/>
        </p:blipFill>
        <p:spPr>
          <a:xfrm>
            <a:off x="2817360" y="748800"/>
            <a:ext cx="7113960" cy="5029200"/>
          </a:xfrm>
          <a:prstGeom prst="rect">
            <a:avLst/>
          </a:prstGeom>
          <a:ln>
            <a:noFill/>
          </a:ln>
        </p:spPr>
      </p:pic>
      <p:pic>
        <p:nvPicPr>
          <p:cNvPr id="411" name="" descr=""/>
          <p:cNvPicPr/>
          <p:nvPr/>
        </p:nvPicPr>
        <p:blipFill>
          <a:blip r:embed="rId2"/>
          <a:stretch/>
        </p:blipFill>
        <p:spPr>
          <a:xfrm>
            <a:off x="-2074320" y="1449000"/>
            <a:ext cx="7123320" cy="5029200"/>
          </a:xfrm>
          <a:prstGeom prst="rect">
            <a:avLst/>
          </a:prstGeom>
          <a:ln>
            <a:noFill/>
          </a:ln>
        </p:spPr>
      </p:pic>
      <p:sp>
        <p:nvSpPr>
          <p:cNvPr id="412" name="TextShape 2"/>
          <p:cNvSpPr txBox="1"/>
          <p:nvPr/>
        </p:nvSpPr>
        <p:spPr>
          <a:xfrm>
            <a:off x="1208520" y="1258560"/>
            <a:ext cx="3017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Signal+background</a:t>
            </a:r>
            <a:endParaRPr/>
          </a:p>
        </p:txBody>
      </p:sp>
      <p:sp>
        <p:nvSpPr>
          <p:cNvPr id="413" name="TextShape 3"/>
          <p:cNvSpPr txBox="1"/>
          <p:nvPr/>
        </p:nvSpPr>
        <p:spPr>
          <a:xfrm>
            <a:off x="1920600" y="4444200"/>
            <a:ext cx="2843280" cy="442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500" spc="-1">
                <a:solidFill>
                  <a:srgbClr val="ff0000"/>
                </a:solidFill>
                <a:latin typeface="Times New Roman"/>
              </a:rPr>
              <a:t>Background dominated region</a:t>
            </a:r>
            <a:endParaRPr/>
          </a:p>
        </p:txBody>
      </p:sp>
      <p:sp>
        <p:nvSpPr>
          <p:cNvPr id="414" name="CustomShape 4"/>
          <p:cNvSpPr/>
          <p:nvPr/>
        </p:nvSpPr>
        <p:spPr>
          <a:xfrm>
            <a:off x="5613840" y="1990080"/>
            <a:ext cx="2011680" cy="292608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TextShape 5"/>
          <p:cNvSpPr txBox="1"/>
          <p:nvPr/>
        </p:nvSpPr>
        <p:spPr>
          <a:xfrm>
            <a:off x="6217920" y="3544560"/>
            <a:ext cx="82296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Arial"/>
              </a:rPr>
              <a:t>Fit</a:t>
            </a:r>
            <a:endParaRPr/>
          </a:p>
        </p:txBody>
      </p:sp>
      <p:sp>
        <p:nvSpPr>
          <p:cNvPr id="416" name="TextShape 6"/>
          <p:cNvSpPr txBox="1"/>
          <p:nvPr/>
        </p:nvSpPr>
        <p:spPr>
          <a:xfrm>
            <a:off x="7763040" y="3564000"/>
            <a:ext cx="2054160" cy="71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extrapolation</a:t>
            </a:r>
            <a:endParaRPr/>
          </a:p>
        </p:txBody>
      </p:sp>
      <p:sp>
        <p:nvSpPr>
          <p:cNvPr id="417" name="TextShape 7"/>
          <p:cNvSpPr txBox="1"/>
          <p:nvPr/>
        </p:nvSpPr>
        <p:spPr>
          <a:xfrm>
            <a:off x="3474720" y="1698480"/>
            <a:ext cx="1463040" cy="110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Times New Roman"/>
              </a:rPr>
              <a:t>h-h</a:t>
            </a:r>
            <a:r>
              <a:rPr lang="en-US" sz="1200" spc="-1">
                <a:latin typeface="Times New Roman"/>
              </a:rPr>
              <a:t>
</a:t>
            </a: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</a:rPr>
              <a:t>s</a:t>
            </a:r>
            <a:r>
              <a:rPr lang="en-US" sz="1200" spc="-1" baseline="-101000">
                <a:latin typeface="Times New Roman"/>
              </a:rPr>
              <a:t>NN</a:t>
            </a:r>
            <a:r>
              <a:rPr lang="en-US" sz="1200" spc="-1">
                <a:latin typeface="Times New Roman"/>
              </a:rPr>
              <a:t> = 2.76 TeV</a:t>
            </a:r>
            <a:endParaRPr/>
          </a:p>
          <a:p>
            <a:r>
              <a:rPr lang="en-US" sz="1200" spc="-1">
                <a:latin typeface="Times New Roman"/>
              </a:rPr>
              <a:t>30-40% PbPb</a:t>
            </a:r>
            <a:endParaRPr/>
          </a:p>
          <a:p>
            <a:r>
              <a:rPr lang="en-US" sz="1200" spc="-1">
                <a:latin typeface="Times New Roman"/>
              </a:rPr>
              <a:t>8&lt;p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trigger</a:t>
            </a:r>
            <a:r>
              <a:rPr lang="en-US" sz="1200" spc="-1">
                <a:latin typeface="Times New Roman"/>
              </a:rPr>
              <a:t>&lt;10 GeV/c</a:t>
            </a:r>
            <a:endParaRPr/>
          </a:p>
          <a:p>
            <a:r>
              <a:rPr lang="en-US" sz="1200" spc="-1">
                <a:latin typeface="Times New Roman"/>
              </a:rPr>
              <a:t>1&lt;p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assoc</a:t>
            </a:r>
            <a:r>
              <a:rPr lang="en-US" sz="1200" spc="-1">
                <a:latin typeface="Times New Roman"/>
              </a:rPr>
              <a:t>&lt;2 GeV/c</a:t>
            </a:r>
            <a:endParaRPr/>
          </a:p>
        </p:txBody>
      </p:sp>
      <p:sp>
        <p:nvSpPr>
          <p:cNvPr id="418" name="Line 8"/>
          <p:cNvSpPr/>
          <p:nvPr/>
        </p:nvSpPr>
        <p:spPr>
          <a:xfrm flipV="1">
            <a:off x="2743200" y="3910320"/>
            <a:ext cx="2870640" cy="914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9" name="Line 9"/>
          <p:cNvSpPr/>
          <p:nvPr/>
        </p:nvSpPr>
        <p:spPr>
          <a:xfrm flipV="1">
            <a:off x="1188720" y="3178800"/>
            <a:ext cx="4425120" cy="18288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20" name="CustomShape 10"/>
          <p:cNvSpPr/>
          <p:nvPr/>
        </p:nvSpPr>
        <p:spPr>
          <a:xfrm>
            <a:off x="5597280" y="984240"/>
            <a:ext cx="4023360" cy="393192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1" name="TextShape 11"/>
          <p:cNvSpPr txBox="1"/>
          <p:nvPr/>
        </p:nvSpPr>
        <p:spPr>
          <a:xfrm>
            <a:off x="222840" y="4864680"/>
            <a:ext cx="50320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0000ff"/>
                </a:solidFill>
                <a:latin typeface="Times New Roman"/>
              </a:rPr>
              <a:t>Fourier decomposition:</a:t>
            </a:r>
            <a:endParaRPr/>
          </a:p>
        </p:txBody>
      </p:sp>
      <p:pic>
        <p:nvPicPr>
          <p:cNvPr id="422" name="" descr=""/>
          <p:cNvPicPr/>
          <p:nvPr/>
        </p:nvPicPr>
        <p:blipFill>
          <a:blip r:embed="rId3"/>
          <a:stretch/>
        </p:blipFill>
        <p:spPr>
          <a:xfrm>
            <a:off x="1395360" y="5854320"/>
            <a:ext cx="1312560" cy="1094400"/>
          </a:xfrm>
          <a:prstGeom prst="rect">
            <a:avLst/>
          </a:prstGeom>
          <a:ln>
            <a:noFill/>
          </a:ln>
        </p:spPr>
      </p:pic>
      <p:pic>
        <p:nvPicPr>
          <p:cNvPr id="423" name="" descr=""/>
          <p:cNvPicPr/>
          <p:nvPr/>
        </p:nvPicPr>
        <p:blipFill>
          <a:blip r:embed="rId4"/>
          <a:stretch/>
        </p:blipFill>
        <p:spPr>
          <a:xfrm>
            <a:off x="2997360" y="5850360"/>
            <a:ext cx="1312560" cy="1094400"/>
          </a:xfrm>
          <a:prstGeom prst="rect">
            <a:avLst/>
          </a:prstGeom>
          <a:ln>
            <a:noFill/>
          </a:ln>
        </p:spPr>
      </p:pic>
      <p:pic>
        <p:nvPicPr>
          <p:cNvPr id="424" name="" descr=""/>
          <p:cNvPicPr/>
          <p:nvPr/>
        </p:nvPicPr>
        <p:blipFill>
          <a:blip r:embed="rId5"/>
          <a:stretch/>
        </p:blipFill>
        <p:spPr>
          <a:xfrm>
            <a:off x="4579200" y="5844240"/>
            <a:ext cx="1312920" cy="1094400"/>
          </a:xfrm>
          <a:prstGeom prst="rect">
            <a:avLst/>
          </a:prstGeom>
          <a:ln>
            <a:noFill/>
          </a:ln>
        </p:spPr>
      </p:pic>
      <p:pic>
        <p:nvPicPr>
          <p:cNvPr id="425" name="" descr=""/>
          <p:cNvPicPr/>
          <p:nvPr/>
        </p:nvPicPr>
        <p:blipFill>
          <a:blip r:embed="rId6"/>
          <a:stretch/>
        </p:blipFill>
        <p:spPr>
          <a:xfrm>
            <a:off x="6214320" y="5866200"/>
            <a:ext cx="1312560" cy="1072440"/>
          </a:xfrm>
          <a:prstGeom prst="rect">
            <a:avLst/>
          </a:prstGeom>
          <a:ln>
            <a:noFill/>
          </a:ln>
        </p:spPr>
      </p:pic>
      <p:pic>
        <p:nvPicPr>
          <p:cNvPr id="426" name="" descr=""/>
          <p:cNvPicPr/>
          <p:nvPr/>
        </p:nvPicPr>
        <p:blipFill>
          <a:blip r:embed="rId7"/>
          <a:stretch/>
        </p:blipFill>
        <p:spPr>
          <a:xfrm>
            <a:off x="7785720" y="5851440"/>
            <a:ext cx="1312920" cy="1087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3" dur="indefinite" restart="never" nodeType="tmRoot">
          <p:childTnLst>
            <p:seq>
              <p:cTn id="1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Reaction plane</a:t>
            </a:r>
            <a:endParaRPr/>
          </a:p>
        </p:txBody>
      </p:sp>
      <p:pic>
        <p:nvPicPr>
          <p:cNvPr id="428" name="" descr=""/>
          <p:cNvPicPr/>
          <p:nvPr/>
        </p:nvPicPr>
        <p:blipFill>
          <a:blip r:embed="rId1"/>
          <a:stretch/>
        </p:blipFill>
        <p:spPr>
          <a:xfrm>
            <a:off x="457200" y="1652400"/>
            <a:ext cx="4426560" cy="3559680"/>
          </a:xfrm>
          <a:prstGeom prst="rect">
            <a:avLst/>
          </a:prstGeom>
          <a:ln>
            <a:noFill/>
          </a:ln>
        </p:spPr>
      </p:pic>
      <p:pic>
        <p:nvPicPr>
          <p:cNvPr id="429" name="" descr=""/>
          <p:cNvPicPr/>
          <p:nvPr/>
        </p:nvPicPr>
        <p:blipFill>
          <a:blip r:embed="rId2"/>
          <a:stretch/>
        </p:blipFill>
        <p:spPr>
          <a:xfrm>
            <a:off x="5442480" y="2175120"/>
            <a:ext cx="3900960" cy="2926080"/>
          </a:xfrm>
          <a:prstGeom prst="rect">
            <a:avLst/>
          </a:prstGeom>
          <a:ln>
            <a:noFill/>
          </a:ln>
        </p:spPr>
      </p:pic>
      <p:sp>
        <p:nvSpPr>
          <p:cNvPr id="430" name="TextShape 2"/>
          <p:cNvSpPr txBox="1"/>
          <p:nvPr/>
        </p:nvSpPr>
        <p:spPr>
          <a:xfrm>
            <a:off x="1554840" y="5514840"/>
            <a:ext cx="7947720" cy="114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solidFill>
                  <a:srgbClr val="000000"/>
                </a:solidFill>
                <a:latin typeface="Times New Roman"/>
                <a:ea typeface="Arial"/>
              </a:rPr>
              <a:t>Can reconstruct from outgoing particles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solidFill>
                  <a:srgbClr val="000000"/>
                </a:solidFill>
                <a:latin typeface="Times New Roman"/>
                <a:ea typeface="Arial"/>
              </a:rPr>
              <a:t>Changes background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solidFill>
                  <a:srgbClr val="000000"/>
                </a:solidFill>
                <a:latin typeface="Times New Roman"/>
                <a:ea typeface="Arial"/>
              </a:rPr>
              <a:t>Also changes path length traversed by a parton</a:t>
            </a:r>
            <a:endParaRPr/>
          </a:p>
        </p:txBody>
      </p:sp>
    </p:spTree>
  </p:cSld>
  <p:timing>
    <p:tnLst>
      <p:par>
        <p:cTn id="115" dur="indefinite" restart="never" nodeType="tmRoot">
          <p:childTnLst>
            <p:seq>
              <p:cTn id="1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1296000" y="36000"/>
            <a:ext cx="7810920" cy="1033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700" spc="-1">
                <a:latin typeface="Times New Roman"/>
              </a:rPr>
              <a:t>How to make a Quark Gluon Plasma</a:t>
            </a:r>
            <a:endParaRPr/>
          </a:p>
        </p:txBody>
      </p:sp>
      <p:pic>
        <p:nvPicPr>
          <p:cNvPr id="97" name="" descr=""/>
          <p:cNvPicPr/>
          <p:nvPr/>
        </p:nvPicPr>
        <p:blipFill>
          <a:blip r:embed="rId1"/>
          <a:stretch/>
        </p:blipFill>
        <p:spPr>
          <a:xfrm>
            <a:off x="2106000" y="913680"/>
            <a:ext cx="5945400" cy="60138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TextShape 1"/>
          <p:cNvSpPr txBox="1"/>
          <p:nvPr/>
        </p:nvSpPr>
        <p:spPr>
          <a:xfrm>
            <a:off x="504000" y="116640"/>
            <a:ext cx="9071640" cy="62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Background in correlations</a:t>
            </a:r>
            <a:endParaRPr/>
          </a:p>
        </p:txBody>
      </p:sp>
      <p:pic>
        <p:nvPicPr>
          <p:cNvPr id="432" name="" descr=""/>
          <p:cNvPicPr/>
          <p:nvPr/>
        </p:nvPicPr>
        <p:blipFill>
          <a:blip r:embed="rId1"/>
          <a:stretch/>
        </p:blipFill>
        <p:spPr>
          <a:xfrm>
            <a:off x="2817360" y="748800"/>
            <a:ext cx="7113960" cy="5029200"/>
          </a:xfrm>
          <a:prstGeom prst="rect">
            <a:avLst/>
          </a:prstGeom>
          <a:ln>
            <a:noFill/>
          </a:ln>
        </p:spPr>
      </p:pic>
      <p:pic>
        <p:nvPicPr>
          <p:cNvPr id="433" name="" descr=""/>
          <p:cNvPicPr/>
          <p:nvPr/>
        </p:nvPicPr>
        <p:blipFill>
          <a:blip r:embed="rId2"/>
          <a:stretch/>
        </p:blipFill>
        <p:spPr>
          <a:xfrm>
            <a:off x="-2074320" y="1449000"/>
            <a:ext cx="7123320" cy="5029200"/>
          </a:xfrm>
          <a:prstGeom prst="rect">
            <a:avLst/>
          </a:prstGeom>
          <a:ln>
            <a:noFill/>
          </a:ln>
        </p:spPr>
      </p:pic>
      <p:sp>
        <p:nvSpPr>
          <p:cNvPr id="434" name="TextShape 2"/>
          <p:cNvSpPr txBox="1"/>
          <p:nvPr/>
        </p:nvSpPr>
        <p:spPr>
          <a:xfrm>
            <a:off x="1208520" y="1258560"/>
            <a:ext cx="3017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Signal+background</a:t>
            </a:r>
            <a:endParaRPr/>
          </a:p>
        </p:txBody>
      </p:sp>
      <p:sp>
        <p:nvSpPr>
          <p:cNvPr id="435" name="TextShape 3"/>
          <p:cNvSpPr txBox="1"/>
          <p:nvPr/>
        </p:nvSpPr>
        <p:spPr>
          <a:xfrm>
            <a:off x="1920600" y="4444200"/>
            <a:ext cx="2843280" cy="442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500" spc="-1">
                <a:solidFill>
                  <a:srgbClr val="ff0000"/>
                </a:solidFill>
                <a:latin typeface="Times New Roman"/>
              </a:rPr>
              <a:t>Background dominated region</a:t>
            </a:r>
            <a:endParaRPr/>
          </a:p>
        </p:txBody>
      </p:sp>
      <p:sp>
        <p:nvSpPr>
          <p:cNvPr id="436" name="CustomShape 4"/>
          <p:cNvSpPr/>
          <p:nvPr/>
        </p:nvSpPr>
        <p:spPr>
          <a:xfrm>
            <a:off x="5613840" y="1990080"/>
            <a:ext cx="2011680" cy="292608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37" name="TextShape 5"/>
          <p:cNvSpPr txBox="1"/>
          <p:nvPr/>
        </p:nvSpPr>
        <p:spPr>
          <a:xfrm>
            <a:off x="6217920" y="3544560"/>
            <a:ext cx="82296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Arial"/>
              </a:rPr>
              <a:t>Fit</a:t>
            </a:r>
            <a:endParaRPr/>
          </a:p>
        </p:txBody>
      </p:sp>
      <p:sp>
        <p:nvSpPr>
          <p:cNvPr id="438" name="TextShape 6"/>
          <p:cNvSpPr txBox="1"/>
          <p:nvPr/>
        </p:nvSpPr>
        <p:spPr>
          <a:xfrm>
            <a:off x="7763040" y="3564000"/>
            <a:ext cx="2054160" cy="71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extrapolation</a:t>
            </a:r>
            <a:endParaRPr/>
          </a:p>
        </p:txBody>
      </p:sp>
      <p:sp>
        <p:nvSpPr>
          <p:cNvPr id="439" name="TextShape 7"/>
          <p:cNvSpPr txBox="1"/>
          <p:nvPr/>
        </p:nvSpPr>
        <p:spPr>
          <a:xfrm>
            <a:off x="3474720" y="1698480"/>
            <a:ext cx="1463040" cy="11030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Times New Roman"/>
              </a:rPr>
              <a:t>h-h</a:t>
            </a:r>
            <a:r>
              <a:rPr lang="en-US" sz="1200" spc="-1">
                <a:latin typeface="Times New Roman"/>
              </a:rPr>
              <a:t>
</a:t>
            </a: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</a:rPr>
              <a:t>s</a:t>
            </a:r>
            <a:r>
              <a:rPr lang="en-US" sz="1200" spc="-1" baseline="-101000">
                <a:latin typeface="Times New Roman"/>
              </a:rPr>
              <a:t>NN</a:t>
            </a:r>
            <a:r>
              <a:rPr lang="en-US" sz="1200" spc="-1">
                <a:latin typeface="Times New Roman"/>
              </a:rPr>
              <a:t> = 2.76 TeV</a:t>
            </a:r>
            <a:endParaRPr/>
          </a:p>
          <a:p>
            <a:r>
              <a:rPr lang="en-US" sz="1200" spc="-1">
                <a:latin typeface="Times New Roman"/>
              </a:rPr>
              <a:t>30-40% PbPb</a:t>
            </a:r>
            <a:endParaRPr/>
          </a:p>
          <a:p>
            <a:r>
              <a:rPr lang="en-US" sz="1200" spc="-1">
                <a:latin typeface="Times New Roman"/>
              </a:rPr>
              <a:t>8&lt;p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trigger</a:t>
            </a:r>
            <a:r>
              <a:rPr lang="en-US" sz="1200" spc="-1">
                <a:latin typeface="Times New Roman"/>
              </a:rPr>
              <a:t>&lt;10 GeV/c</a:t>
            </a:r>
            <a:endParaRPr/>
          </a:p>
          <a:p>
            <a:r>
              <a:rPr lang="en-US" sz="1200" spc="-1">
                <a:latin typeface="Times New Roman"/>
              </a:rPr>
              <a:t>1&lt;p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assoc</a:t>
            </a:r>
            <a:r>
              <a:rPr lang="en-US" sz="1200" spc="-1">
                <a:latin typeface="Times New Roman"/>
              </a:rPr>
              <a:t>&lt;2 GeV/c</a:t>
            </a:r>
            <a:endParaRPr/>
          </a:p>
        </p:txBody>
      </p:sp>
      <p:sp>
        <p:nvSpPr>
          <p:cNvPr id="440" name="Line 8"/>
          <p:cNvSpPr/>
          <p:nvPr/>
        </p:nvSpPr>
        <p:spPr>
          <a:xfrm flipV="1">
            <a:off x="2743200" y="3910320"/>
            <a:ext cx="2870640" cy="914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1" name="Line 9"/>
          <p:cNvSpPr/>
          <p:nvPr/>
        </p:nvSpPr>
        <p:spPr>
          <a:xfrm flipV="1">
            <a:off x="1188720" y="3178800"/>
            <a:ext cx="4425120" cy="18288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CustomShape 10"/>
          <p:cNvSpPr/>
          <p:nvPr/>
        </p:nvSpPr>
        <p:spPr>
          <a:xfrm>
            <a:off x="5597280" y="984240"/>
            <a:ext cx="4023360" cy="393192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TextShape 11"/>
          <p:cNvSpPr txBox="1"/>
          <p:nvPr/>
        </p:nvSpPr>
        <p:spPr>
          <a:xfrm>
            <a:off x="222840" y="4864320"/>
            <a:ext cx="503208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0000ff"/>
                </a:solidFill>
                <a:latin typeface="Times New Roman"/>
              </a:rPr>
              <a:t>Fourier decomposition:</a:t>
            </a:r>
            <a:endParaRPr/>
          </a:p>
        </p:txBody>
      </p:sp>
      <p:pic>
        <p:nvPicPr>
          <p:cNvPr id="444" name="" descr=""/>
          <p:cNvPicPr/>
          <p:nvPr/>
        </p:nvPicPr>
        <p:blipFill>
          <a:blip r:embed="rId3"/>
          <a:stretch/>
        </p:blipFill>
        <p:spPr>
          <a:xfrm>
            <a:off x="1395360" y="5853960"/>
            <a:ext cx="1312560" cy="1094400"/>
          </a:xfrm>
          <a:prstGeom prst="rect">
            <a:avLst/>
          </a:prstGeom>
          <a:ln>
            <a:noFill/>
          </a:ln>
        </p:spPr>
      </p:pic>
      <p:pic>
        <p:nvPicPr>
          <p:cNvPr id="445" name="" descr=""/>
          <p:cNvPicPr/>
          <p:nvPr/>
        </p:nvPicPr>
        <p:blipFill>
          <a:blip r:embed="rId4"/>
          <a:stretch/>
        </p:blipFill>
        <p:spPr>
          <a:xfrm>
            <a:off x="2997360" y="5850000"/>
            <a:ext cx="1312560" cy="1094400"/>
          </a:xfrm>
          <a:prstGeom prst="rect">
            <a:avLst/>
          </a:prstGeom>
          <a:ln>
            <a:noFill/>
          </a:ln>
        </p:spPr>
      </p:pic>
      <p:pic>
        <p:nvPicPr>
          <p:cNvPr id="446" name="" descr=""/>
          <p:cNvPicPr/>
          <p:nvPr/>
        </p:nvPicPr>
        <p:blipFill>
          <a:blip r:embed="rId5"/>
          <a:stretch/>
        </p:blipFill>
        <p:spPr>
          <a:xfrm>
            <a:off x="4579200" y="5843880"/>
            <a:ext cx="1312920" cy="1094400"/>
          </a:xfrm>
          <a:prstGeom prst="rect">
            <a:avLst/>
          </a:prstGeom>
          <a:ln>
            <a:noFill/>
          </a:ln>
        </p:spPr>
      </p:pic>
      <p:pic>
        <p:nvPicPr>
          <p:cNvPr id="447" name="" descr=""/>
          <p:cNvPicPr/>
          <p:nvPr/>
        </p:nvPicPr>
        <p:blipFill>
          <a:blip r:embed="rId6"/>
          <a:stretch/>
        </p:blipFill>
        <p:spPr>
          <a:xfrm>
            <a:off x="6214320" y="5865840"/>
            <a:ext cx="1312560" cy="1072440"/>
          </a:xfrm>
          <a:prstGeom prst="rect">
            <a:avLst/>
          </a:prstGeom>
          <a:ln>
            <a:noFill/>
          </a:ln>
        </p:spPr>
      </p:pic>
      <p:pic>
        <p:nvPicPr>
          <p:cNvPr id="448" name="" descr=""/>
          <p:cNvPicPr/>
          <p:nvPr/>
        </p:nvPicPr>
        <p:blipFill>
          <a:blip r:embed="rId7"/>
          <a:stretch/>
        </p:blipFill>
        <p:spPr>
          <a:xfrm>
            <a:off x="7785720" y="5851080"/>
            <a:ext cx="1312920" cy="1087200"/>
          </a:xfrm>
          <a:prstGeom prst="rect">
            <a:avLst/>
          </a:prstGeom>
          <a:ln>
            <a:noFill/>
          </a:ln>
        </p:spPr>
      </p:pic>
      <p:sp>
        <p:nvSpPr>
          <p:cNvPr id="449" name="CustomShape 12"/>
          <p:cNvSpPr/>
          <p:nvPr/>
        </p:nvSpPr>
        <p:spPr>
          <a:xfrm>
            <a:off x="2926080" y="5378400"/>
            <a:ext cx="1463040" cy="157104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13"/>
          <p:cNvSpPr/>
          <p:nvPr/>
        </p:nvSpPr>
        <p:spPr>
          <a:xfrm>
            <a:off x="6130080" y="5378400"/>
            <a:ext cx="1463040" cy="155988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TextShape 14"/>
          <p:cNvSpPr txBox="1"/>
          <p:nvPr/>
        </p:nvSpPr>
        <p:spPr>
          <a:xfrm>
            <a:off x="2677680" y="6807600"/>
            <a:ext cx="545760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Change with reaction plane</a:t>
            </a:r>
            <a:endParaRPr/>
          </a:p>
        </p:txBody>
      </p:sp>
    </p:spTree>
  </p:cSld>
  <p:timing>
    <p:tnLst>
      <p:par>
        <p:cTn id="117" dur="indefinite" restart="never" nodeType="tmRoot">
          <p:childTnLst>
            <p:seq>
              <p:cTn id="1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" descr=""/>
          <p:cNvPicPr/>
          <p:nvPr/>
        </p:nvPicPr>
        <p:blipFill>
          <a:blip r:embed="rId1"/>
          <a:stretch/>
        </p:blipFill>
        <p:spPr>
          <a:xfrm>
            <a:off x="-19440" y="1794240"/>
            <a:ext cx="10079640" cy="4191480"/>
          </a:xfrm>
          <a:prstGeom prst="rect">
            <a:avLst/>
          </a:prstGeom>
          <a:ln>
            <a:noFill/>
          </a:ln>
        </p:spPr>
      </p:pic>
      <p:pic>
        <p:nvPicPr>
          <p:cNvPr id="453" name="" descr=""/>
          <p:cNvPicPr/>
          <p:nvPr/>
        </p:nvPicPr>
        <p:blipFill>
          <a:blip r:embed="rId2"/>
          <a:stretch/>
        </p:blipFill>
        <p:spPr>
          <a:xfrm>
            <a:off x="7722000" y="91440"/>
            <a:ext cx="2441520" cy="1828800"/>
          </a:xfrm>
          <a:prstGeom prst="rect">
            <a:avLst/>
          </a:prstGeom>
          <a:ln>
            <a:noFill/>
          </a:ln>
        </p:spPr>
      </p:pic>
      <p:sp>
        <p:nvSpPr>
          <p:cNvPr id="454" name="TextShape 1"/>
          <p:cNvSpPr txBox="1"/>
          <p:nvPr/>
        </p:nvSpPr>
        <p:spPr>
          <a:xfrm>
            <a:off x="216000" y="301320"/>
            <a:ext cx="75427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Reaction Plane Fit (RPF) method</a:t>
            </a:r>
            <a:r>
              <a:rPr lang="en-US" sz="4400" spc="-1">
                <a:latin typeface="Times New Roman"/>
              </a:rPr>
              <a:t>
</a:t>
            </a:r>
            <a:r>
              <a:rPr lang="en-US" sz="2500" spc="-1">
                <a:latin typeface="Times New Roman"/>
              </a:rPr>
              <a:t>30-40% central</a:t>
            </a:r>
            <a:endParaRPr/>
          </a:p>
        </p:txBody>
      </p:sp>
      <p:sp>
        <p:nvSpPr>
          <p:cNvPr id="455" name="CustomShape 2"/>
          <p:cNvSpPr/>
          <p:nvPr/>
        </p:nvSpPr>
        <p:spPr>
          <a:xfrm>
            <a:off x="1024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TextShape 3"/>
          <p:cNvSpPr txBox="1"/>
          <p:nvPr/>
        </p:nvSpPr>
        <p:spPr>
          <a:xfrm>
            <a:off x="1008720" y="4237920"/>
            <a:ext cx="822960" cy="51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Arial"/>
              </a:rPr>
              <a:t>Fit</a:t>
            </a:r>
            <a:endParaRPr/>
          </a:p>
        </p:txBody>
      </p:sp>
      <p:sp>
        <p:nvSpPr>
          <p:cNvPr id="457" name="CustomShape 4"/>
          <p:cNvSpPr/>
          <p:nvPr/>
        </p:nvSpPr>
        <p:spPr>
          <a:xfrm>
            <a:off x="3184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CustomShape 5"/>
          <p:cNvSpPr/>
          <p:nvPr/>
        </p:nvSpPr>
        <p:spPr>
          <a:xfrm>
            <a:off x="5488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9" name="CustomShape 6"/>
          <p:cNvSpPr/>
          <p:nvPr/>
        </p:nvSpPr>
        <p:spPr>
          <a:xfrm>
            <a:off x="7864920" y="1884240"/>
            <a:ext cx="649080" cy="3749040"/>
          </a:xfrm>
          <a:prstGeom prst="rect">
            <a:avLst/>
          </a:pr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460" name="" descr=""/>
          <p:cNvPicPr/>
          <p:nvPr/>
        </p:nvPicPr>
        <p:blipFill>
          <a:blip r:embed="rId3"/>
          <a:stretch/>
        </p:blipFill>
        <p:spPr>
          <a:xfrm>
            <a:off x="4361760" y="2103120"/>
            <a:ext cx="1776240" cy="1285560"/>
          </a:xfrm>
          <a:prstGeom prst="rect">
            <a:avLst/>
          </a:prstGeom>
          <a:ln>
            <a:noFill/>
          </a:ln>
        </p:spPr>
      </p:pic>
      <p:sp>
        <p:nvSpPr>
          <p:cNvPr id="461" name="Line 7"/>
          <p:cNvSpPr/>
          <p:nvPr/>
        </p:nvSpPr>
        <p:spPr>
          <a:xfrm flipH="1">
            <a:off x="3474720" y="3108960"/>
            <a:ext cx="1792800" cy="1828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2" name="Line 8"/>
          <p:cNvSpPr/>
          <p:nvPr/>
        </p:nvSpPr>
        <p:spPr>
          <a:xfrm flipH="1">
            <a:off x="3383280" y="2876040"/>
            <a:ext cx="1353600" cy="1828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3" name="TextShape 9"/>
          <p:cNvSpPr txBox="1"/>
          <p:nvPr/>
        </p:nvSpPr>
        <p:spPr>
          <a:xfrm>
            <a:off x="36000" y="5798880"/>
            <a:ext cx="9967680" cy="1909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solidFill>
                  <a:srgbClr val="000000"/>
                </a:solidFill>
                <a:latin typeface="Times New Roman"/>
              </a:rPr>
              <a:t>Project signal+background over 1.0&lt;|</a:t>
            </a:r>
            <a:r>
              <a:rPr lang="en-US" sz="3000" spc="-1">
                <a:solidFill>
                  <a:srgbClr val="000000"/>
                </a:solidFill>
                <a:latin typeface="Times New Roman"/>
                <a:ea typeface="Arial"/>
              </a:rPr>
              <a:t>Δη|&lt;1.4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solidFill>
                  <a:srgbClr val="000000"/>
                </a:solidFill>
                <a:latin typeface="Times New Roman"/>
                <a:ea typeface="Arial"/>
              </a:rPr>
              <a:t>Fit background in |Δφ|&lt;1 including reaction plane dependence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solidFill>
                  <a:srgbClr val="000000"/>
                </a:solidFill>
                <a:latin typeface="Times New Roman"/>
                <a:ea typeface="Arial"/>
              </a:rPr>
              <a:t>v</a:t>
            </a:r>
            <a:r>
              <a:rPr lang="en-US" sz="3000" spc="-1" baseline="-101000">
                <a:solidFill>
                  <a:srgbClr val="000000"/>
                </a:solidFill>
                <a:latin typeface="Times New Roman"/>
                <a:ea typeface="Arial"/>
              </a:rPr>
              <a:t>n</a:t>
            </a:r>
            <a:r>
              <a:rPr lang="en-US" sz="3000" spc="-1">
                <a:solidFill>
                  <a:srgbClr val="000000"/>
                </a:solidFill>
                <a:latin typeface="Times New Roman"/>
                <a:ea typeface="Arial"/>
              </a:rPr>
              <a:t> and B extracted with v</a:t>
            </a:r>
            <a:r>
              <a:rPr lang="en-US" sz="3000" spc="-1" baseline="-101000">
                <a:solidFill>
                  <a:srgbClr val="000000"/>
                </a:solidFill>
                <a:latin typeface="Times New Roman"/>
                <a:ea typeface="Arial"/>
              </a:rPr>
              <a:t>n</a:t>
            </a:r>
            <a:r>
              <a:rPr lang="en-US" sz="3000" spc="-1">
                <a:solidFill>
                  <a:srgbClr val="000000"/>
                </a:solidFill>
                <a:latin typeface="Times New Roman"/>
                <a:ea typeface="Arial"/>
              </a:rPr>
              <a:t> up to n=4</a:t>
            </a:r>
            <a:endParaRPr/>
          </a:p>
        </p:txBody>
      </p:sp>
      <p:sp>
        <p:nvSpPr>
          <p:cNvPr id="464" name="TextShape 10"/>
          <p:cNvSpPr txBox="1"/>
          <p:nvPr/>
        </p:nvSpPr>
        <p:spPr>
          <a:xfrm>
            <a:off x="8498160" y="3693600"/>
            <a:ext cx="1645920" cy="1114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Times New Roman"/>
              </a:rPr>
              <a:t>h-h</a:t>
            </a:r>
            <a:r>
              <a:rPr lang="en-US" sz="1200" spc="-1">
                <a:latin typeface="Times New Roman"/>
              </a:rPr>
              <a:t>
</a:t>
            </a: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</a:rPr>
              <a:t>s</a:t>
            </a:r>
            <a:r>
              <a:rPr lang="en-US" sz="1200" spc="-1" baseline="-101000">
                <a:latin typeface="Times New Roman"/>
              </a:rPr>
              <a:t>NN</a:t>
            </a:r>
            <a:r>
              <a:rPr lang="en-US" sz="1200" spc="-1">
                <a:latin typeface="Times New Roman"/>
              </a:rPr>
              <a:t> = 2.76 TeV</a:t>
            </a:r>
            <a:endParaRPr/>
          </a:p>
          <a:p>
            <a:r>
              <a:rPr lang="en-US" sz="1200" spc="-1">
                <a:latin typeface="Times New Roman"/>
              </a:rPr>
              <a:t>30-40% PbPb</a:t>
            </a:r>
            <a:endParaRPr/>
          </a:p>
          <a:p>
            <a:r>
              <a:rPr lang="en-US" sz="1200" spc="-1">
                <a:latin typeface="Times New Roman"/>
              </a:rPr>
              <a:t>8&lt;p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trigger</a:t>
            </a:r>
            <a:r>
              <a:rPr lang="en-US" sz="1200" spc="-1">
                <a:latin typeface="Times New Roman"/>
              </a:rPr>
              <a:t>&lt;10 GeV/c</a:t>
            </a:r>
            <a:endParaRPr/>
          </a:p>
          <a:p>
            <a:r>
              <a:rPr lang="en-US" sz="1200" spc="-1">
                <a:latin typeface="Times New Roman"/>
              </a:rPr>
              <a:t>1&lt;p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assoc</a:t>
            </a:r>
            <a:r>
              <a:rPr lang="en-US" sz="1200" spc="-1">
                <a:latin typeface="Times New Roman"/>
              </a:rPr>
              <a:t>&lt;2 GeV/c</a:t>
            </a:r>
            <a:endParaRPr/>
          </a:p>
        </p:txBody>
      </p:sp>
    </p:spTree>
  </p:cSld>
  <p:timing>
    <p:tnLst>
      <p:par>
        <p:cTn id="119" dur="indefinite" restart="never" nodeType="tmRoot">
          <p:childTnLst>
            <p:seq>
              <p:cTn id="1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TextShape 1"/>
          <p:cNvSpPr txBox="1"/>
          <p:nvPr/>
        </p:nvSpPr>
        <p:spPr>
          <a:xfrm>
            <a:off x="144000" y="301320"/>
            <a:ext cx="754272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Reaction Plane Fit (RPF) method</a:t>
            </a:r>
            <a:r>
              <a:rPr lang="en-US" sz="4400" spc="-1">
                <a:latin typeface="Times New Roman"/>
              </a:rPr>
              <a:t>
</a:t>
            </a:r>
            <a:r>
              <a:rPr lang="en-US" sz="2500" spc="-1">
                <a:latin typeface="Times New Roman"/>
              </a:rPr>
              <a:t>30-40% central</a:t>
            </a:r>
            <a:endParaRPr/>
          </a:p>
        </p:txBody>
      </p:sp>
      <p:pic>
        <p:nvPicPr>
          <p:cNvPr id="466" name="" descr=""/>
          <p:cNvPicPr/>
          <p:nvPr/>
        </p:nvPicPr>
        <p:blipFill>
          <a:blip r:embed="rId1"/>
          <a:stretch/>
        </p:blipFill>
        <p:spPr>
          <a:xfrm>
            <a:off x="7721640" y="91080"/>
            <a:ext cx="2441520" cy="1828800"/>
          </a:xfrm>
          <a:prstGeom prst="rect">
            <a:avLst/>
          </a:prstGeom>
          <a:ln>
            <a:noFill/>
          </a:ln>
        </p:spPr>
      </p:pic>
      <p:pic>
        <p:nvPicPr>
          <p:cNvPr id="467" name="" descr=""/>
          <p:cNvPicPr/>
          <p:nvPr/>
        </p:nvPicPr>
        <p:blipFill>
          <a:blip r:embed="rId2"/>
          <a:stretch/>
        </p:blipFill>
        <p:spPr>
          <a:xfrm>
            <a:off x="16560" y="1811880"/>
            <a:ext cx="10079640" cy="4191480"/>
          </a:xfrm>
          <a:prstGeom prst="rect">
            <a:avLst/>
          </a:prstGeom>
          <a:ln>
            <a:noFill/>
          </a:ln>
        </p:spPr>
      </p:pic>
      <p:sp>
        <p:nvSpPr>
          <p:cNvPr id="468" name="TextShape 2"/>
          <p:cNvSpPr txBox="1"/>
          <p:nvPr/>
        </p:nvSpPr>
        <p:spPr>
          <a:xfrm>
            <a:off x="8498160" y="2073600"/>
            <a:ext cx="1645920" cy="1114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00" spc="-1">
                <a:latin typeface="Times New Roman"/>
              </a:rPr>
              <a:t>h-h</a:t>
            </a:r>
            <a:r>
              <a:rPr lang="en-US" sz="1200" spc="-1">
                <a:latin typeface="Times New Roman"/>
              </a:rPr>
              <a:t>
</a:t>
            </a: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</a:rPr>
              <a:t>s</a:t>
            </a:r>
            <a:r>
              <a:rPr lang="en-US" sz="1200" spc="-1" baseline="-101000">
                <a:latin typeface="Times New Roman"/>
              </a:rPr>
              <a:t>NN</a:t>
            </a:r>
            <a:r>
              <a:rPr lang="en-US" sz="1200" spc="-1">
                <a:latin typeface="Times New Roman"/>
              </a:rPr>
              <a:t> = 2.76 TeV</a:t>
            </a:r>
            <a:endParaRPr/>
          </a:p>
          <a:p>
            <a:r>
              <a:rPr lang="en-US" sz="1200" spc="-1">
                <a:latin typeface="Times New Roman"/>
              </a:rPr>
              <a:t>30-40% PbPb</a:t>
            </a:r>
            <a:endParaRPr/>
          </a:p>
          <a:p>
            <a:r>
              <a:rPr lang="en-US" sz="1200" spc="-1">
                <a:latin typeface="Times New Roman"/>
              </a:rPr>
              <a:t>8&lt;p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trigger</a:t>
            </a:r>
            <a:r>
              <a:rPr lang="en-US" sz="1200" spc="-1">
                <a:latin typeface="Times New Roman"/>
              </a:rPr>
              <a:t>&lt;10 GeV/c</a:t>
            </a:r>
            <a:endParaRPr/>
          </a:p>
          <a:p>
            <a:r>
              <a:rPr lang="en-US" sz="1200" spc="-1">
                <a:latin typeface="Times New Roman"/>
              </a:rPr>
              <a:t>1&lt;p</a:t>
            </a:r>
            <a:r>
              <a:rPr lang="en-US" sz="1200" spc="-1" baseline="-101000">
                <a:latin typeface="Times New Roman"/>
              </a:rPr>
              <a:t>T</a:t>
            </a:r>
            <a:r>
              <a:rPr lang="en-US" sz="1200" spc="-1" baseline="101000">
                <a:latin typeface="Times New Roman"/>
              </a:rPr>
              <a:t>assoc</a:t>
            </a:r>
            <a:r>
              <a:rPr lang="en-US" sz="1200" spc="-1">
                <a:latin typeface="Times New Roman"/>
              </a:rPr>
              <a:t>&lt;2 GeV/c</a:t>
            </a:r>
            <a:endParaRPr/>
          </a:p>
        </p:txBody>
      </p:sp>
      <p:pic>
        <p:nvPicPr>
          <p:cNvPr id="469" name="" descr=""/>
          <p:cNvPicPr/>
          <p:nvPr/>
        </p:nvPicPr>
        <p:blipFill>
          <a:blip r:embed="rId3"/>
          <a:stretch/>
        </p:blipFill>
        <p:spPr>
          <a:xfrm>
            <a:off x="16560" y="6023520"/>
            <a:ext cx="10079640" cy="112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TextShape 1"/>
          <p:cNvSpPr txBox="1"/>
          <p:nvPr/>
        </p:nvSpPr>
        <p:spPr>
          <a:xfrm>
            <a:off x="1352160" y="2690640"/>
            <a:ext cx="7315200" cy="1261800"/>
          </a:xfrm>
          <a:prstGeom prst="rect">
            <a:avLst/>
          </a:prstGeom>
          <a:solidFill>
            <a:srgbClr val="c0c0c0"/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Applying the method to data</a:t>
            </a:r>
            <a:endParaRPr/>
          </a:p>
        </p:txBody>
      </p:sp>
    </p:spTree>
  </p:cSld>
  <p:timing>
    <p:tnLst>
      <p:par>
        <p:cTn id="123" dur="indefinite" restart="never" nodeType="tmRoot">
          <p:childTnLst>
            <p:seq>
              <p:cTn id="1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TextShape 1"/>
          <p:cNvSpPr txBox="1"/>
          <p:nvPr/>
        </p:nvSpPr>
        <p:spPr>
          <a:xfrm>
            <a:off x="70200" y="49320"/>
            <a:ext cx="9959040" cy="90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Dihadron correlations</a:t>
            </a:r>
            <a:endParaRPr/>
          </a:p>
        </p:txBody>
      </p:sp>
      <p:pic>
        <p:nvPicPr>
          <p:cNvPr id="472" name="" descr=""/>
          <p:cNvPicPr/>
          <p:nvPr/>
        </p:nvPicPr>
        <p:blipFill>
          <a:blip r:embed="rId1"/>
          <a:stretch/>
        </p:blipFill>
        <p:spPr>
          <a:xfrm>
            <a:off x="1202760" y="1629720"/>
            <a:ext cx="7687440" cy="4850640"/>
          </a:xfrm>
          <a:prstGeom prst="rect">
            <a:avLst/>
          </a:prstGeom>
          <a:ln>
            <a:noFill/>
          </a:ln>
        </p:spPr>
      </p:pic>
      <p:sp>
        <p:nvSpPr>
          <p:cNvPr id="473" name="TextShape 2"/>
          <p:cNvSpPr txBox="1"/>
          <p:nvPr/>
        </p:nvSpPr>
        <p:spPr>
          <a:xfrm>
            <a:off x="5646960" y="4300560"/>
            <a:ext cx="3280320" cy="125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ff0000"/>
                </a:solidFill>
                <a:latin typeface="Arial"/>
              </a:rPr>
              <a:t>Phys. Rev. C 94, 011901(R) 2016</a:t>
            </a:r>
            <a:endParaRPr/>
          </a:p>
          <a:p>
            <a:endParaRPr/>
          </a:p>
        </p:txBody>
      </p:sp>
      <p:pic>
        <p:nvPicPr>
          <p:cNvPr id="474" name="" descr=""/>
          <p:cNvPicPr/>
          <p:nvPr/>
        </p:nvPicPr>
        <p:blipFill>
          <a:blip r:embed="rId2"/>
          <a:stretch/>
        </p:blipFill>
        <p:spPr>
          <a:xfrm>
            <a:off x="1269720" y="9295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475" name="" descr=""/>
          <p:cNvPicPr/>
          <p:nvPr/>
        </p:nvPicPr>
        <p:blipFill>
          <a:blip r:embed="rId3"/>
          <a:stretch/>
        </p:blipFill>
        <p:spPr>
          <a:xfrm>
            <a:off x="247788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76" name="" descr=""/>
          <p:cNvPicPr/>
          <p:nvPr/>
        </p:nvPicPr>
        <p:blipFill>
          <a:blip r:embed="rId4"/>
          <a:stretch/>
        </p:blipFill>
        <p:spPr>
          <a:xfrm>
            <a:off x="40233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77" name="" descr=""/>
          <p:cNvPicPr/>
          <p:nvPr/>
        </p:nvPicPr>
        <p:blipFill>
          <a:blip r:embed="rId5"/>
          <a:stretch/>
        </p:blipFill>
        <p:spPr>
          <a:xfrm>
            <a:off x="54039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78" name="" descr=""/>
          <p:cNvPicPr/>
          <p:nvPr/>
        </p:nvPicPr>
        <p:blipFill>
          <a:blip r:embed="rId6"/>
          <a:stretch/>
        </p:blipFill>
        <p:spPr>
          <a:xfrm>
            <a:off x="686700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79" name="" descr=""/>
          <p:cNvPicPr/>
          <p:nvPr/>
        </p:nvPicPr>
        <p:blipFill>
          <a:blip r:embed="rId7"/>
          <a:stretch/>
        </p:blipFill>
        <p:spPr>
          <a:xfrm>
            <a:off x="8211240" y="932760"/>
            <a:ext cx="822960" cy="658440"/>
          </a:xfrm>
          <a:prstGeom prst="rect">
            <a:avLst/>
          </a:prstGeom>
          <a:ln>
            <a:noFill/>
          </a:ln>
        </p:spPr>
      </p:pic>
      <p:sp>
        <p:nvSpPr>
          <p:cNvPr id="480" name="TextShape 3"/>
          <p:cNvSpPr txBox="1"/>
          <p:nvPr/>
        </p:nvSpPr>
        <p:spPr>
          <a:xfrm>
            <a:off x="1641600" y="3059640"/>
            <a:ext cx="28760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0000"/>
                </a:solidFill>
                <a:latin typeface="Arial"/>
              </a:rPr>
              <a:t>4.0&lt;p</a:t>
            </a:r>
            <a:r>
              <a:rPr b="1" lang="en-US" sz="18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1800" spc="-1" baseline="101000">
                <a:solidFill>
                  <a:srgbClr val="ff0000"/>
                </a:solidFill>
                <a:latin typeface="Arial"/>
              </a:rPr>
              <a:t>trig</a:t>
            </a:r>
            <a:r>
              <a:rPr b="1" lang="en-US" sz="1800" spc="-1">
                <a:solidFill>
                  <a:srgbClr val="ff0000"/>
                </a:solidFill>
                <a:latin typeface="Arial"/>
              </a:rPr>
              <a:t>&lt;6.0 GeV/c</a:t>
            </a:r>
            <a:endParaRPr/>
          </a:p>
        </p:txBody>
      </p:sp>
      <p:sp>
        <p:nvSpPr>
          <p:cNvPr id="481" name="CustomShape 4"/>
          <p:cNvSpPr/>
          <p:nvPr/>
        </p:nvSpPr>
        <p:spPr>
          <a:xfrm>
            <a:off x="777960" y="6487200"/>
            <a:ext cx="64850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pc="-1">
                <a:latin typeface="Arial"/>
              </a:rPr>
              <a:t>Nattrass, Sharma, Mazer, Stuart, Bejnood Phys. Rev. C 94, 011901(R) 2016</a:t>
            </a:r>
            <a:endParaRPr/>
          </a:p>
        </p:txBody>
      </p:sp>
      <p:pic>
        <p:nvPicPr>
          <p:cNvPr id="482" name="" descr=""/>
          <p:cNvPicPr/>
          <p:nvPr/>
        </p:nvPicPr>
        <p:blipFill>
          <a:blip r:embed="rId8"/>
          <a:srcRect l="0" t="56478" r="11917" b="0"/>
          <a:stretch/>
        </p:blipFill>
        <p:spPr>
          <a:xfrm>
            <a:off x="5577840" y="2015640"/>
            <a:ext cx="3934080" cy="2943000"/>
          </a:xfrm>
          <a:prstGeom prst="rect">
            <a:avLst/>
          </a:prstGeom>
          <a:ln>
            <a:noFill/>
          </a:ln>
        </p:spPr>
      </p:pic>
      <p:sp>
        <p:nvSpPr>
          <p:cNvPr id="483" name="TextShape 5"/>
          <p:cNvSpPr txBox="1"/>
          <p:nvPr/>
        </p:nvSpPr>
        <p:spPr>
          <a:xfrm>
            <a:off x="6148800" y="4179600"/>
            <a:ext cx="3079440" cy="52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Phys.Rev.Lett.93:252301,2004</a:t>
            </a:r>
            <a:endParaRPr/>
          </a:p>
        </p:txBody>
      </p:sp>
      <p:sp>
        <p:nvSpPr>
          <p:cNvPr id="484" name="Line 6"/>
          <p:cNvSpPr/>
          <p:nvPr/>
        </p:nvSpPr>
        <p:spPr>
          <a:xfrm>
            <a:off x="5608080" y="2179440"/>
            <a:ext cx="3978000" cy="271764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Line 7"/>
          <p:cNvSpPr/>
          <p:nvPr/>
        </p:nvSpPr>
        <p:spPr>
          <a:xfrm flipH="1">
            <a:off x="5644080" y="2062440"/>
            <a:ext cx="3978000" cy="271764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486" name="" descr=""/>
          <p:cNvPicPr/>
          <p:nvPr/>
        </p:nvPicPr>
        <p:blipFill>
          <a:blip r:embed="rId9"/>
          <a:stretch/>
        </p:blipFill>
        <p:spPr>
          <a:xfrm>
            <a:off x="1130760" y="2110680"/>
            <a:ext cx="4156920" cy="2608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5" dur="indefinite" restart="never" nodeType="tmRoot">
          <p:childTnLst>
            <p:seq>
              <p:cTn id="126" nodeType="mainSeq">
                <p:childTnLst>
                  <p:par>
                    <p:cTn id="127" fill="freeze">
                      <p:stCondLst>
                        <p:cond delay="indefinite"/>
                      </p:stCondLst>
                      <p:childTnLst>
                        <p:par>
                          <p:cTn id="128" fill="freeze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TextShape 1"/>
          <p:cNvSpPr txBox="1"/>
          <p:nvPr/>
        </p:nvSpPr>
        <p:spPr>
          <a:xfrm>
            <a:off x="70200" y="49320"/>
            <a:ext cx="9959040" cy="903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Dihadron correlations</a:t>
            </a:r>
            <a:endParaRPr/>
          </a:p>
        </p:txBody>
      </p:sp>
      <p:pic>
        <p:nvPicPr>
          <p:cNvPr id="488" name="" descr=""/>
          <p:cNvPicPr/>
          <p:nvPr/>
        </p:nvPicPr>
        <p:blipFill>
          <a:blip r:embed="rId1"/>
          <a:stretch/>
        </p:blipFill>
        <p:spPr>
          <a:xfrm>
            <a:off x="1280160" y="1649160"/>
            <a:ext cx="7689960" cy="5203080"/>
          </a:xfrm>
          <a:prstGeom prst="rect">
            <a:avLst/>
          </a:prstGeom>
          <a:ln>
            <a:noFill/>
          </a:ln>
        </p:spPr>
      </p:pic>
      <p:pic>
        <p:nvPicPr>
          <p:cNvPr id="489" name="" descr=""/>
          <p:cNvPicPr/>
          <p:nvPr/>
        </p:nvPicPr>
        <p:blipFill>
          <a:blip r:embed="rId2"/>
          <a:stretch/>
        </p:blipFill>
        <p:spPr>
          <a:xfrm>
            <a:off x="1269720" y="9295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490" name="" descr=""/>
          <p:cNvPicPr/>
          <p:nvPr/>
        </p:nvPicPr>
        <p:blipFill>
          <a:blip r:embed="rId3"/>
          <a:stretch/>
        </p:blipFill>
        <p:spPr>
          <a:xfrm>
            <a:off x="247788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91" name="" descr=""/>
          <p:cNvPicPr/>
          <p:nvPr/>
        </p:nvPicPr>
        <p:blipFill>
          <a:blip r:embed="rId4"/>
          <a:stretch/>
        </p:blipFill>
        <p:spPr>
          <a:xfrm>
            <a:off x="40233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92" name="" descr=""/>
          <p:cNvPicPr/>
          <p:nvPr/>
        </p:nvPicPr>
        <p:blipFill>
          <a:blip r:embed="rId5"/>
          <a:stretch/>
        </p:blipFill>
        <p:spPr>
          <a:xfrm>
            <a:off x="540396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93" name="" descr=""/>
          <p:cNvPicPr/>
          <p:nvPr/>
        </p:nvPicPr>
        <p:blipFill>
          <a:blip r:embed="rId6"/>
          <a:stretch/>
        </p:blipFill>
        <p:spPr>
          <a:xfrm>
            <a:off x="6867000" y="93276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494" name="" descr=""/>
          <p:cNvPicPr/>
          <p:nvPr/>
        </p:nvPicPr>
        <p:blipFill>
          <a:blip r:embed="rId7"/>
          <a:stretch/>
        </p:blipFill>
        <p:spPr>
          <a:xfrm>
            <a:off x="8211240" y="932760"/>
            <a:ext cx="822960" cy="658440"/>
          </a:xfrm>
          <a:prstGeom prst="rect">
            <a:avLst/>
          </a:prstGeom>
          <a:ln>
            <a:noFill/>
          </a:ln>
        </p:spPr>
      </p:pic>
      <p:sp>
        <p:nvSpPr>
          <p:cNvPr id="495" name="TextShape 2"/>
          <p:cNvSpPr txBox="1"/>
          <p:nvPr/>
        </p:nvSpPr>
        <p:spPr>
          <a:xfrm>
            <a:off x="1641600" y="3203640"/>
            <a:ext cx="287604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0000"/>
                </a:solidFill>
                <a:latin typeface="Arial"/>
              </a:rPr>
              <a:t>4.0&lt;p</a:t>
            </a:r>
            <a:r>
              <a:rPr b="1" lang="en-US" sz="18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1800" spc="-1" baseline="101000">
                <a:solidFill>
                  <a:srgbClr val="ff0000"/>
                </a:solidFill>
                <a:latin typeface="Arial"/>
              </a:rPr>
              <a:t>trig</a:t>
            </a:r>
            <a:r>
              <a:rPr b="1" lang="en-US" sz="1800" spc="-1">
                <a:solidFill>
                  <a:srgbClr val="ff0000"/>
                </a:solidFill>
                <a:latin typeface="Arial"/>
              </a:rPr>
              <a:t>&lt;6.0 GeV/c</a:t>
            </a:r>
            <a:endParaRPr/>
          </a:p>
        </p:txBody>
      </p:sp>
      <p:sp>
        <p:nvSpPr>
          <p:cNvPr id="496" name="CustomShape 3"/>
          <p:cNvSpPr/>
          <p:nvPr/>
        </p:nvSpPr>
        <p:spPr>
          <a:xfrm>
            <a:off x="826200" y="6681960"/>
            <a:ext cx="64850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pc="-1">
                <a:latin typeface="Arial"/>
              </a:rPr>
              <a:t>Nattrass, Sharma, Mazer, Stuart, Bejnood Phys. Rev. C 94, 011901(R) 2016</a:t>
            </a:r>
            <a:endParaRPr/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498" name="CustomShape 1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99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500" name="CustomShape 2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501" name="CustomShape 3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502" name="CustomShape 4"/>
          <p:cNvSpPr/>
          <p:nvPr/>
        </p:nvSpPr>
        <p:spPr>
          <a:xfrm>
            <a:off x="3589200" y="6765840"/>
            <a:ext cx="43657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Away side clearly there and suppressed</a:t>
            </a:r>
            <a:endParaRPr/>
          </a:p>
        </p:txBody>
      </p:sp>
      <p:sp>
        <p:nvSpPr>
          <p:cNvPr id="503" name="CustomShape 5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2.0-3.0 GeV/c </a:t>
            </a:r>
            <a:endParaRPr/>
          </a:p>
        </p:txBody>
      </p:sp>
      <p:sp>
        <p:nvSpPr>
          <p:cNvPr id="504" name="CustomShape 6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05" name="" descr=""/>
          <p:cNvPicPr/>
          <p:nvPr/>
        </p:nvPicPr>
        <p:blipFill>
          <a:blip r:embed="rId4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  <p:sp>
        <p:nvSpPr>
          <p:cNvPr id="506" name="TextShape 7"/>
          <p:cNvSpPr txBox="1"/>
          <p:nvPr/>
        </p:nvSpPr>
        <p:spPr>
          <a:xfrm>
            <a:off x="-191880" y="6443640"/>
            <a:ext cx="308160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Joel Mazer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Quark Matter 2017</a:t>
            </a:r>
            <a:endParaRPr/>
          </a:p>
        </p:txBody>
      </p:sp>
    </p:spTree>
  </p:cSld>
  <p:timing>
    <p:tnLst>
      <p:par>
        <p:cTn id="135" dur="indefinite" restart="never" nodeType="tmRoot">
          <p:childTnLst>
            <p:seq>
              <p:cTn id="1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TextShape 1"/>
          <p:cNvSpPr txBox="1"/>
          <p:nvPr/>
        </p:nvSpPr>
        <p:spPr>
          <a:xfrm>
            <a:off x="216000" y="-248040"/>
            <a:ext cx="10080000" cy="1217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en-US" sz="4200" spc="-1">
                <a:latin typeface="Times New Roman"/>
              </a:rPr>
              <a:t>Jet-hadron correlations vs reaction plane</a:t>
            </a:r>
            <a:endParaRPr/>
          </a:p>
        </p:txBody>
      </p:sp>
      <p:sp>
        <p:nvSpPr>
          <p:cNvPr id="508" name="TextShape 2"/>
          <p:cNvSpPr txBox="1"/>
          <p:nvPr/>
        </p:nvSpPr>
        <p:spPr>
          <a:xfrm>
            <a:off x="-90720" y="5715000"/>
            <a:ext cx="10227240" cy="15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No modification of constituents relative to reaction plane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Arial"/>
                <a:ea typeface="Arial"/>
              </a:rPr>
              <a:t> </a:t>
            </a:r>
            <a:r>
              <a:rPr lang="en-US" sz="3200" spc="-1">
                <a:latin typeface="Arial"/>
                <a:ea typeface="Arial"/>
              </a:rPr>
              <a:t>Jet-by-jet fluctuations more important than path length </a:t>
            </a:r>
            <a:r>
              <a:rPr lang="en-US" sz="2000" spc="-1">
                <a:latin typeface="Times New Roman"/>
                <a:ea typeface="Arial"/>
              </a:rPr>
              <a:t>[PLB 735  157(2014)]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  <a:ea typeface="Arial"/>
              </a:rPr>
              <a:t>Also needed to explain high p</a:t>
            </a:r>
            <a:r>
              <a:rPr lang="en-US" sz="2800" spc="-1" baseline="-101000">
                <a:latin typeface="Arial"/>
                <a:ea typeface="Arial"/>
              </a:rPr>
              <a:t>T</a:t>
            </a:r>
            <a:r>
              <a:rPr lang="en-US" sz="2800" spc="-1">
                <a:latin typeface="Arial"/>
                <a:ea typeface="Arial"/>
              </a:rPr>
              <a:t> v</a:t>
            </a:r>
            <a:r>
              <a:rPr lang="en-US" sz="2800" spc="-1" baseline="-101000">
                <a:latin typeface="Arial"/>
                <a:ea typeface="Arial"/>
              </a:rPr>
              <a:t>2</a:t>
            </a:r>
            <a:r>
              <a:rPr lang="en-US" sz="2800" spc="-1">
                <a:latin typeface="Arial"/>
                <a:ea typeface="Arial"/>
              </a:rPr>
              <a:t> [PRL</a:t>
            </a: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 116 252301 (2016)]</a:t>
            </a:r>
            <a:endParaRPr/>
          </a:p>
        </p:txBody>
      </p:sp>
      <p:pic>
        <p:nvPicPr>
          <p:cNvPr id="509" name="" descr=""/>
          <p:cNvPicPr/>
          <p:nvPr/>
        </p:nvPicPr>
        <p:blipFill>
          <a:blip r:embed="rId1"/>
          <a:stretch/>
        </p:blipFill>
        <p:spPr>
          <a:xfrm>
            <a:off x="3102840" y="722160"/>
            <a:ext cx="6759720" cy="2111400"/>
          </a:xfrm>
          <a:prstGeom prst="rect">
            <a:avLst/>
          </a:prstGeom>
          <a:ln>
            <a:noFill/>
          </a:ln>
        </p:spPr>
      </p:pic>
      <p:sp>
        <p:nvSpPr>
          <p:cNvPr id="510" name="CustomShape 3"/>
          <p:cNvSpPr/>
          <p:nvPr/>
        </p:nvSpPr>
        <p:spPr>
          <a:xfrm>
            <a:off x="346320" y="83988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Full jets</a:t>
            </a:r>
            <a:endParaRPr/>
          </a:p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511" name="" descr=""/>
          <p:cNvPicPr/>
          <p:nvPr/>
        </p:nvPicPr>
        <p:blipFill>
          <a:blip r:embed="rId2"/>
          <a:stretch/>
        </p:blipFill>
        <p:spPr>
          <a:xfrm>
            <a:off x="91440" y="2905560"/>
            <a:ext cx="2759400" cy="2072160"/>
          </a:xfrm>
          <a:prstGeom prst="rect">
            <a:avLst/>
          </a:prstGeom>
          <a:ln>
            <a:noFill/>
          </a:ln>
        </p:spPr>
      </p:pic>
      <p:sp>
        <p:nvSpPr>
          <p:cNvPr id="512" name="Line 4"/>
          <p:cNvSpPr/>
          <p:nvPr/>
        </p:nvSpPr>
        <p:spPr>
          <a:xfrm flipH="1" flipV="1">
            <a:off x="914400" y="2783880"/>
            <a:ext cx="493200" cy="109692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TextShape 5"/>
          <p:cNvSpPr txBox="1"/>
          <p:nvPr/>
        </p:nvSpPr>
        <p:spPr>
          <a:xfrm>
            <a:off x="224640" y="2326680"/>
            <a:ext cx="1280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Trigger</a:t>
            </a:r>
            <a:endParaRPr/>
          </a:p>
        </p:txBody>
      </p:sp>
      <p:sp>
        <p:nvSpPr>
          <p:cNvPr id="514" name="Line 6"/>
          <p:cNvSpPr/>
          <p:nvPr/>
        </p:nvSpPr>
        <p:spPr>
          <a:xfrm flipH="1">
            <a:off x="1371960" y="3881520"/>
            <a:ext cx="14760" cy="821880"/>
          </a:xfrm>
          <a:prstGeom prst="line">
            <a:avLst/>
          </a:prstGeom>
          <a:ln w="36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TextShape 7"/>
          <p:cNvSpPr txBox="1"/>
          <p:nvPr/>
        </p:nvSpPr>
        <p:spPr>
          <a:xfrm>
            <a:off x="584640" y="4846320"/>
            <a:ext cx="1702080" cy="794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000000"/>
                </a:solidFill>
                <a:latin typeface="Times New Roman"/>
              </a:rPr>
              <a:t>Associated</a:t>
            </a:r>
            <a:endParaRPr/>
          </a:p>
        </p:txBody>
      </p:sp>
      <p:pic>
        <p:nvPicPr>
          <p:cNvPr id="516" name="" descr=""/>
          <p:cNvPicPr/>
          <p:nvPr/>
        </p:nvPicPr>
        <p:blipFill>
          <a:blip r:embed="rId3"/>
          <a:stretch/>
        </p:blipFill>
        <p:spPr>
          <a:xfrm>
            <a:off x="2644920" y="290268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517" name="" descr=""/>
          <p:cNvPicPr/>
          <p:nvPr/>
        </p:nvPicPr>
        <p:blipFill>
          <a:blip r:embed="rId4"/>
          <a:stretch/>
        </p:blipFill>
        <p:spPr>
          <a:xfrm>
            <a:off x="6378480" y="287244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518" name="" descr=""/>
          <p:cNvPicPr/>
          <p:nvPr/>
        </p:nvPicPr>
        <p:blipFill>
          <a:blip r:embed="rId5"/>
          <a:stretch/>
        </p:blipFill>
        <p:spPr>
          <a:xfrm>
            <a:off x="9489960" y="3159720"/>
            <a:ext cx="457200" cy="868680"/>
          </a:xfrm>
          <a:prstGeom prst="rect">
            <a:avLst/>
          </a:prstGeom>
          <a:ln>
            <a:noFill/>
          </a:ln>
        </p:spPr>
      </p:pic>
      <p:pic>
        <p:nvPicPr>
          <p:cNvPr id="519" name="" descr=""/>
          <p:cNvPicPr/>
          <p:nvPr/>
        </p:nvPicPr>
        <p:blipFill>
          <a:blip r:embed="rId6"/>
          <a:stretch/>
        </p:blipFill>
        <p:spPr>
          <a:xfrm>
            <a:off x="5727240" y="3257640"/>
            <a:ext cx="457200" cy="58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7" dur="indefinite" restart="never" nodeType="tmRoot">
          <p:childTnLst>
            <p:seq>
              <p:cTn id="138" nodeType="mainSeq">
                <p:childTnLst>
                  <p:par>
                    <p:cTn id="139" fill="freeze">
                      <p:stCondLst>
                        <p:cond delay="indefinite"/>
                      </p:stCondLst>
                      <p:childTnLst>
                        <p:par>
                          <p:cTn id="140" fill="freeze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5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freeze">
                      <p:stCondLst>
                        <p:cond delay="indefinite"/>
                      </p:stCondLst>
                      <p:childTnLst>
                        <p:par>
                          <p:cTn id="144" fill="freeze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>
                                            <p:txEl>
                                              <p:pRg st="138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TextShape 1"/>
          <p:cNvSpPr txBox="1"/>
          <p:nvPr/>
        </p:nvSpPr>
        <p:spPr>
          <a:xfrm>
            <a:off x="91440" y="118440"/>
            <a:ext cx="74980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Conclusions</a:t>
            </a:r>
            <a:endParaRPr/>
          </a:p>
        </p:txBody>
      </p:sp>
      <p:sp>
        <p:nvSpPr>
          <p:cNvPr id="521" name="TextShape 2"/>
          <p:cNvSpPr txBox="1"/>
          <p:nvPr/>
        </p:nvSpPr>
        <p:spPr>
          <a:xfrm>
            <a:off x="300240" y="1353240"/>
            <a:ext cx="6740640" cy="5504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If we get nuclear matter dense enough, we make a new phase of matter, which we produce in high energy heavy ion collisions.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This medium is opaque to colored probes and translucent to electromagnetic probes.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We see little path length dependence in the modifications to these probes.</a:t>
            </a:r>
            <a:endParaRPr/>
          </a:p>
        </p:txBody>
      </p:sp>
      <p:pic>
        <p:nvPicPr>
          <p:cNvPr id="522" name="" descr=""/>
          <p:cNvPicPr/>
          <p:nvPr/>
        </p:nvPicPr>
        <p:blipFill>
          <a:blip r:embed="rId1"/>
          <a:srcRect l="22504" t="16366" r="22504" b="16366"/>
          <a:stretch/>
        </p:blipFill>
        <p:spPr>
          <a:xfrm>
            <a:off x="7719840" y="1190160"/>
            <a:ext cx="1829520" cy="1535760"/>
          </a:xfrm>
          <a:prstGeom prst="rect">
            <a:avLst/>
          </a:prstGeom>
          <a:ln>
            <a:noFill/>
          </a:ln>
        </p:spPr>
      </p:pic>
      <p:pic>
        <p:nvPicPr>
          <p:cNvPr id="523" name="" descr=""/>
          <p:cNvPicPr/>
          <p:nvPr/>
        </p:nvPicPr>
        <p:blipFill>
          <a:blip r:embed="rId2"/>
          <a:stretch/>
        </p:blipFill>
        <p:spPr>
          <a:xfrm>
            <a:off x="7223760" y="3214080"/>
            <a:ext cx="2743200" cy="2139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7" dur="indefinite" restart="never" nodeType="tmRoot">
          <p:childTnLst>
            <p:seq>
              <p:cTn id="1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extShape 1"/>
          <p:cNvSpPr txBox="1"/>
          <p:nvPr/>
        </p:nvSpPr>
        <p:spPr>
          <a:xfrm>
            <a:off x="252000" y="94680"/>
            <a:ext cx="9575640" cy="10612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Next step: global fits of models to wide array of heavy ion collision data </a:t>
            </a:r>
            <a:endParaRPr/>
          </a:p>
        </p:txBody>
      </p:sp>
      <p:pic>
        <p:nvPicPr>
          <p:cNvPr id="525" name="Picture 5" descr=""/>
          <p:cNvPicPr/>
          <p:nvPr/>
        </p:nvPicPr>
        <p:blipFill>
          <a:blip r:embed="rId1"/>
          <a:stretch/>
        </p:blipFill>
        <p:spPr>
          <a:xfrm>
            <a:off x="394920" y="1688400"/>
            <a:ext cx="5249520" cy="5249520"/>
          </a:xfrm>
          <a:prstGeom prst="rect">
            <a:avLst/>
          </a:prstGeom>
          <a:ln>
            <a:noFill/>
          </a:ln>
        </p:spPr>
      </p:pic>
      <p:sp>
        <p:nvSpPr>
          <p:cNvPr id="526" name="CustomShape 2"/>
          <p:cNvSpPr/>
          <p:nvPr/>
        </p:nvSpPr>
        <p:spPr>
          <a:xfrm>
            <a:off x="5620320" y="6265800"/>
            <a:ext cx="508680" cy="213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26640" rIns="26640" tIns="26640" bIns="26640" anchor="ctr"/>
          <a:p>
            <a:pPr>
              <a:lnSpc>
                <a:spcPct val="100000"/>
              </a:lnSpc>
            </a:pPr>
            <a:r>
              <a:rPr b="1" lang="en-US" sz="10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</a:t>
            </a:r>
            <a:r>
              <a:rPr b="1" lang="en-US" sz="105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sw</a:t>
            </a:r>
            <a:r>
              <a:rPr b="1" lang="en-US" sz="10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⩽T</a:t>
            </a:r>
            <a:r>
              <a:rPr b="1" lang="en-US" sz="1050" spc="-1" strike="noStrike" baseline="-5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</a:t>
            </a:r>
            <a:endParaRPr/>
          </a:p>
        </p:txBody>
      </p:sp>
      <p:sp>
        <p:nvSpPr>
          <p:cNvPr id="527" name="CustomShape 3"/>
          <p:cNvSpPr/>
          <p:nvPr/>
        </p:nvSpPr>
        <p:spPr>
          <a:xfrm>
            <a:off x="4929120" y="6714360"/>
            <a:ext cx="91080" cy="1224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26640" rIns="26640" tIns="26640" bIns="26640" anchor="ctr"/>
          <a:p>
            <a:pPr>
              <a:lnSpc>
                <a:spcPct val="100000"/>
              </a:lnSpc>
            </a:pPr>
            <a:r>
              <a:rPr lang="en-US" sz="4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β</a:t>
            </a:r>
            <a:endParaRPr/>
          </a:p>
        </p:txBody>
      </p:sp>
      <p:sp>
        <p:nvSpPr>
          <p:cNvPr id="528" name="CustomShape 4"/>
          <p:cNvSpPr/>
          <p:nvPr/>
        </p:nvSpPr>
        <p:spPr>
          <a:xfrm>
            <a:off x="6192720" y="2263320"/>
            <a:ext cx="3597120" cy="9432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26640" rIns="26640" tIns="26640" bIns="26640" anchor="ctr"/>
          <a:p>
            <a:pPr marL="119880" indent="-119520">
              <a:lnSpc>
                <a:spcPct val="100000"/>
              </a:lnSpc>
              <a:buClr>
                <a:srgbClr val="da1f00"/>
              </a:buClr>
              <a:buFont typeface="Symbol" charset="2"/>
              <a:buChar char=""/>
            </a:pPr>
            <a:r>
              <a:rPr b="1" lang="en-US" sz="1400" spc="-1" strike="noStrike">
                <a:solidFill>
                  <a:srgbClr val="da1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diagonals</a:t>
            </a:r>
            <a:r>
              <a:rPr lang="en-US" sz="1400" spc="-1" strike="noStrike">
                <a:solidFill>
                  <a:srgbClr val="da1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probability distribution of each parameter, integrating out all others</a:t>
            </a:r>
            <a:endParaRPr/>
          </a:p>
          <a:p>
            <a:pPr marL="119880" indent="-119520">
              <a:lnSpc>
                <a:spcPct val="100000"/>
              </a:lnSpc>
              <a:buClr>
                <a:srgbClr val="da1f00"/>
              </a:buClr>
              <a:buFont typeface="Symbol" charset="2"/>
              <a:buChar char=""/>
            </a:pPr>
            <a:r>
              <a:rPr b="1" lang="en-US" sz="1400" spc="-1" strike="noStrike">
                <a:solidFill>
                  <a:srgbClr val="da1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off-diagonals</a:t>
            </a:r>
            <a:r>
              <a:rPr lang="en-US" sz="1400" spc="-1" strike="noStrike">
                <a:solidFill>
                  <a:srgbClr val="da1f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pairwise distributions showing dependence between parameters </a:t>
            </a:r>
            <a:endParaRPr/>
          </a:p>
        </p:txBody>
      </p:sp>
      <p:pic>
        <p:nvPicPr>
          <p:cNvPr id="529" name="Picture 9" descr=""/>
          <p:cNvPicPr/>
          <p:nvPr/>
        </p:nvPicPr>
        <p:blipFill>
          <a:blip r:embed="rId2"/>
          <a:stretch/>
        </p:blipFill>
        <p:spPr>
          <a:xfrm>
            <a:off x="2206800" y="2226240"/>
            <a:ext cx="3616920" cy="1401480"/>
          </a:xfrm>
          <a:prstGeom prst="rect">
            <a:avLst/>
          </a:prstGeom>
          <a:ln>
            <a:noFill/>
          </a:ln>
        </p:spPr>
      </p:pic>
      <p:pic>
        <p:nvPicPr>
          <p:cNvPr id="530" name="Picture 10" descr=""/>
          <p:cNvPicPr/>
          <p:nvPr/>
        </p:nvPicPr>
        <p:blipFill>
          <a:blip r:embed="rId3"/>
          <a:stretch/>
        </p:blipFill>
        <p:spPr>
          <a:xfrm>
            <a:off x="3586680" y="3305520"/>
            <a:ext cx="6141960" cy="1937160"/>
          </a:xfrm>
          <a:prstGeom prst="rect">
            <a:avLst/>
          </a:prstGeom>
          <a:ln>
            <a:noFill/>
          </a:ln>
        </p:spPr>
      </p:pic>
      <p:pic>
        <p:nvPicPr>
          <p:cNvPr id="531" name="Picture 11" descr=""/>
          <p:cNvPicPr/>
          <p:nvPr/>
        </p:nvPicPr>
        <p:blipFill>
          <a:blip r:embed="rId4"/>
          <a:stretch/>
        </p:blipFill>
        <p:spPr>
          <a:xfrm>
            <a:off x="4799160" y="5401440"/>
            <a:ext cx="4929120" cy="1563840"/>
          </a:xfrm>
          <a:prstGeom prst="rect">
            <a:avLst/>
          </a:prstGeom>
          <a:ln>
            <a:noFill/>
          </a:ln>
        </p:spPr>
      </p:pic>
      <p:sp>
        <p:nvSpPr>
          <p:cNvPr id="532" name="CustomShape 5"/>
          <p:cNvSpPr/>
          <p:nvPr/>
        </p:nvSpPr>
        <p:spPr>
          <a:xfrm>
            <a:off x="2194200" y="1289520"/>
            <a:ext cx="569052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Global Bayesian Analysis; S. Bass, Quark Matter 2017</a:t>
            </a:r>
            <a:r>
              <a:rPr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5"/>
              </a:rPr>
              <a:t>MADAI collaboration</a:t>
            </a:r>
            <a:endParaRPr/>
          </a:p>
        </p:txBody>
      </p:sp>
      <p:sp>
        <p:nvSpPr>
          <p:cNvPr id="533" name="CustomShape 6"/>
          <p:cNvSpPr/>
          <p:nvPr/>
        </p:nvSpPr>
        <p:spPr>
          <a:xfrm rot="20700000">
            <a:off x="162360" y="2293200"/>
            <a:ext cx="3087360" cy="5166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Parton distributions in projectiles</a:t>
            </a: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(density, correlations, fluctuations)</a:t>
            </a:r>
            <a:endParaRPr/>
          </a:p>
        </p:txBody>
      </p:sp>
      <p:sp>
        <p:nvSpPr>
          <p:cNvPr id="534" name="CustomShape 7"/>
          <p:cNvSpPr/>
          <p:nvPr/>
        </p:nvSpPr>
        <p:spPr>
          <a:xfrm rot="20700000">
            <a:off x="402480" y="3619080"/>
            <a:ext cx="2084040" cy="303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Equilibration dynamics</a:t>
            </a:r>
            <a:endParaRPr/>
          </a:p>
        </p:txBody>
      </p:sp>
      <p:sp>
        <p:nvSpPr>
          <p:cNvPr id="535" name="CustomShape 8"/>
          <p:cNvSpPr/>
          <p:nvPr/>
        </p:nvSpPr>
        <p:spPr>
          <a:xfrm rot="20700000">
            <a:off x="685440" y="4704480"/>
            <a:ext cx="1419480" cy="303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Shear viscosity</a:t>
            </a:r>
            <a:endParaRPr/>
          </a:p>
        </p:txBody>
      </p:sp>
      <p:sp>
        <p:nvSpPr>
          <p:cNvPr id="536" name="CustomShape 9"/>
          <p:cNvSpPr/>
          <p:nvPr/>
        </p:nvSpPr>
        <p:spPr>
          <a:xfrm rot="20700000">
            <a:off x="843120" y="5712840"/>
            <a:ext cx="1348920" cy="30348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Bulk viscosity</a:t>
            </a:r>
            <a:endParaRPr/>
          </a:p>
        </p:txBody>
      </p:sp>
      <p:sp>
        <p:nvSpPr>
          <p:cNvPr id="537" name="TextShape 10"/>
          <p:cNvSpPr txBox="1"/>
          <p:nvPr/>
        </p:nvSpPr>
        <p:spPr>
          <a:xfrm>
            <a:off x="2011320" y="6857280"/>
            <a:ext cx="4977000" cy="735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  <a:hlinkClick r:id="rId6"/>
              </a:rPr>
              <a:t>arXiv:1706.03666</a:t>
            </a:r>
            <a:r>
              <a:rPr lang="en-US" sz="1500" spc="-1">
                <a:latin typeface="Arial"/>
              </a:rPr>
              <a:t>, Phys. Rev. C 94, 024907 (2016)</a:t>
            </a:r>
            <a:endParaRPr/>
          </a:p>
        </p:txBody>
      </p:sp>
    </p:spTree>
  </p:cSld>
  <p:timing>
    <p:tnLst>
      <p:par>
        <p:cTn id="149" dur="indefinite" restart="never" nodeType="tmRoot">
          <p:childTnLst>
            <p:seq>
              <p:cTn id="150" dur="indefinite" nodeType="mainSeq">
                <p:childTnLst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503640" y="30096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 phase transition in the laboratory</a:t>
            </a:r>
            <a:endParaRPr/>
          </a:p>
        </p:txBody>
      </p:sp>
      <p:pic>
        <p:nvPicPr>
          <p:cNvPr id="99" name="" descr=""/>
          <p:cNvPicPr/>
          <p:nvPr/>
        </p:nvPicPr>
        <p:blipFill>
          <a:blip r:embed="rId1"/>
          <a:stretch/>
        </p:blipFill>
        <p:spPr>
          <a:xfrm>
            <a:off x="8280" y="1678320"/>
            <a:ext cx="10058400" cy="5083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TextShape 1"/>
          <p:cNvSpPr txBox="1"/>
          <p:nvPr/>
        </p:nvSpPr>
        <p:spPr>
          <a:xfrm>
            <a:off x="504000" y="53280"/>
            <a:ext cx="9071640" cy="718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Dihadron correlations</a:t>
            </a:r>
            <a:endParaRPr/>
          </a:p>
        </p:txBody>
      </p:sp>
      <p:pic>
        <p:nvPicPr>
          <p:cNvPr id="539" name="" descr=""/>
          <p:cNvPicPr/>
          <p:nvPr/>
        </p:nvPicPr>
        <p:blipFill>
          <a:blip r:embed="rId1"/>
          <a:stretch/>
        </p:blipFill>
        <p:spPr>
          <a:xfrm>
            <a:off x="1358640" y="817560"/>
            <a:ext cx="7059240" cy="5486400"/>
          </a:xfrm>
          <a:prstGeom prst="rect">
            <a:avLst/>
          </a:prstGeom>
          <a:ln>
            <a:noFill/>
          </a:ln>
        </p:spPr>
      </p:pic>
      <p:sp>
        <p:nvSpPr>
          <p:cNvPr id="540" name="TextShape 2"/>
          <p:cNvSpPr txBox="1"/>
          <p:nvPr/>
        </p:nvSpPr>
        <p:spPr>
          <a:xfrm>
            <a:off x="1779480" y="3492000"/>
            <a:ext cx="3080880" cy="1037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ff0000"/>
                </a:solidFill>
                <a:latin typeface="Arial"/>
              </a:rPr>
              <a:t>Phys. Rev. C 94, 011901(R) 2016</a:t>
            </a:r>
            <a:endParaRPr/>
          </a:p>
          <a:p>
            <a:endParaRPr/>
          </a:p>
        </p:txBody>
      </p:sp>
      <p:pic>
        <p:nvPicPr>
          <p:cNvPr id="541" name="" descr=""/>
          <p:cNvPicPr/>
          <p:nvPr/>
        </p:nvPicPr>
        <p:blipFill>
          <a:blip r:embed="rId2"/>
          <a:stretch/>
        </p:blipFill>
        <p:spPr>
          <a:xfrm>
            <a:off x="1545480" y="62089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542" name="" descr=""/>
          <p:cNvPicPr/>
          <p:nvPr/>
        </p:nvPicPr>
        <p:blipFill>
          <a:blip r:embed="rId3"/>
          <a:stretch/>
        </p:blipFill>
        <p:spPr>
          <a:xfrm>
            <a:off x="4087440" y="620568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543" name="" descr=""/>
          <p:cNvPicPr/>
          <p:nvPr/>
        </p:nvPicPr>
        <p:blipFill>
          <a:blip r:embed="rId4"/>
          <a:stretch/>
        </p:blipFill>
        <p:spPr>
          <a:xfrm>
            <a:off x="2727360" y="620892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544" name="" descr=""/>
          <p:cNvPicPr/>
          <p:nvPr/>
        </p:nvPicPr>
        <p:blipFill>
          <a:blip r:embed="rId5"/>
          <a:stretch/>
        </p:blipFill>
        <p:spPr>
          <a:xfrm>
            <a:off x="4785840" y="6208920"/>
            <a:ext cx="818640" cy="651240"/>
          </a:xfrm>
          <a:prstGeom prst="rect">
            <a:avLst/>
          </a:prstGeom>
          <a:ln>
            <a:noFill/>
          </a:ln>
        </p:spPr>
      </p:pic>
      <p:pic>
        <p:nvPicPr>
          <p:cNvPr id="545" name="" descr=""/>
          <p:cNvPicPr/>
          <p:nvPr/>
        </p:nvPicPr>
        <p:blipFill>
          <a:blip r:embed="rId6"/>
          <a:stretch/>
        </p:blipFill>
        <p:spPr>
          <a:xfrm>
            <a:off x="7327800" y="6205680"/>
            <a:ext cx="822960" cy="658440"/>
          </a:xfrm>
          <a:prstGeom prst="rect">
            <a:avLst/>
          </a:prstGeom>
          <a:ln>
            <a:noFill/>
          </a:ln>
        </p:spPr>
      </p:pic>
      <p:pic>
        <p:nvPicPr>
          <p:cNvPr id="546" name="" descr=""/>
          <p:cNvPicPr/>
          <p:nvPr/>
        </p:nvPicPr>
        <p:blipFill>
          <a:blip r:embed="rId7"/>
          <a:stretch/>
        </p:blipFill>
        <p:spPr>
          <a:xfrm>
            <a:off x="5967720" y="6208920"/>
            <a:ext cx="822960" cy="658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1" dur="indefinite" restart="never" nodeType="tmRoot">
          <p:childTnLst>
            <p:seq>
              <p:cTn id="1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TextShape 1"/>
          <p:cNvSpPr txBox="1"/>
          <p:nvPr/>
        </p:nvSpPr>
        <p:spPr>
          <a:xfrm>
            <a:off x="0" y="300960"/>
            <a:ext cx="10058400" cy="1262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500" spc="-1">
                <a:latin typeface="Times New Roman"/>
              </a:rPr>
              <a:t>Comparison of colliders</a:t>
            </a:r>
            <a:endParaRPr/>
          </a:p>
        </p:txBody>
      </p:sp>
      <p:graphicFrame>
        <p:nvGraphicFramePr>
          <p:cNvPr id="548" name="Table 2"/>
          <p:cNvGraphicFramePr/>
          <p:nvPr/>
        </p:nvGraphicFramePr>
        <p:xfrm>
          <a:off x="2039760" y="1660680"/>
          <a:ext cx="6704280" cy="2397240"/>
        </p:xfrm>
        <a:graphic>
          <a:graphicData uri="http://schemas.openxmlformats.org/drawingml/2006/table">
            <a:tbl>
              <a:tblPr/>
              <a:tblGrid>
                <a:gridCol w="1431000"/>
                <a:gridCol w="1431000"/>
                <a:gridCol w="1431000"/>
                <a:gridCol w="2411640"/>
              </a:tblGrid>
              <a:tr h="424440">
                <a:tc>
                  <a:tcPr marL="36000" marR="36000"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 spc="-1">
                          <a:latin typeface="Times New Roman"/>
                        </a:rPr>
                        <a:t>RHIC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pPr algn="ctr"/>
                      <a:r>
                        <a:rPr b="1" lang="en-US" sz="2500" spc="-1">
                          <a:latin typeface="Times New Roman"/>
                        </a:rPr>
                        <a:t>LHC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noFill/>
                  </a:tcPr>
                </a:tc>
                <a:tc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√</a:t>
                      </a:r>
                      <a:r>
                        <a:rPr lang="en-US" sz="1800" spc="-1">
                          <a:latin typeface="Times New Roman"/>
                        </a:rPr>
                        <a:t>s</a:t>
                      </a:r>
                      <a:r>
                        <a:rPr lang="en-US" sz="1800" spc="-1" baseline="-101000">
                          <a:latin typeface="Times New Roman"/>
                        </a:rPr>
                        <a:t>NN</a:t>
                      </a:r>
                      <a:r>
                        <a:rPr lang="en-US" sz="1800" spc="-1">
                          <a:latin typeface="Times New Roman"/>
                        </a:rPr>
                        <a:t> (GeV)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9-200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2760, 5500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center of mass energy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</a:rPr>
                        <a:t>dN</a:t>
                      </a:r>
                      <a:r>
                        <a:rPr lang="en-US" sz="1800" spc="-1" baseline="-101000">
                          <a:latin typeface="Times New Roman"/>
                        </a:rPr>
                        <a:t>ch</a:t>
                      </a:r>
                      <a:r>
                        <a:rPr lang="en-US" sz="1800" spc="-1">
                          <a:latin typeface="Times New Roman"/>
                        </a:rPr>
                        <a:t>/d</a:t>
                      </a:r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η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~1200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~1600</a:t>
                      </a:r>
                      <a:endParaRPr/>
                    </a:p>
                  </a:txBody>
                  <a:tcPr marL="36000" marR="36000">
                    <a:lnT w="720">
                      <a:solidFill>
                        <a:srgbClr val="000000"/>
                      </a:solidFill>
                    </a:lnT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number of particles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</a:rPr>
                        <a:t>T/T</a:t>
                      </a:r>
                      <a:r>
                        <a:rPr lang="en-US" sz="1800" spc="-1" baseline="-101000">
                          <a:latin typeface="Times New Roman"/>
                        </a:rPr>
                        <a:t>c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1.9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B w="72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3.0-4.2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temperature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36756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ε</a:t>
                      </a:r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800" spc="-1">
                          <a:latin typeface="Times New Roman"/>
                        </a:rPr>
                        <a:t>(GeV/fm</a:t>
                      </a:r>
                      <a:r>
                        <a:rPr lang="en-US" sz="1800" spc="-1" baseline="101000">
                          <a:latin typeface="Times New Roman"/>
                        </a:rPr>
                        <a:t>3</a:t>
                      </a:r>
                      <a:r>
                        <a:rPr lang="en-US" sz="1800" spc="-1">
                          <a:latin typeface="Times New Roman"/>
                        </a:rPr>
                        <a:t>)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5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12, 16</a:t>
                      </a:r>
                      <a:endParaRPr/>
                    </a:p>
                  </a:txBody>
                  <a:tcPr marL="36000" marR="36000">
                    <a:lnL w="720">
                      <a:solidFill>
                        <a:srgbClr val="000000"/>
                      </a:solidFill>
                    </a:lnL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energy density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  <a:tr h="401400">
                <a:tc>
                  <a:txBody>
                    <a:bodyPr lIns="36000" rIns="36000" tIns="36000" bIns="36000"/>
                    <a:p>
                      <a:pPr algn="r"/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τ</a:t>
                      </a:r>
                      <a:r>
                        <a:rPr lang="en-US" sz="1800" spc="-1" baseline="-101000">
                          <a:latin typeface="Times New Roman"/>
                          <a:ea typeface="Times New Roman"/>
                        </a:rPr>
                        <a:t>QGP</a:t>
                      </a:r>
                      <a:r>
                        <a:rPr lang="en-US" sz="1800" spc="-1">
                          <a:latin typeface="Times New Roman"/>
                          <a:ea typeface="Times New Roman"/>
                        </a:rPr>
                        <a:t> (fm/c)</a:t>
                      </a:r>
                      <a:endParaRPr/>
                    </a:p>
                  </a:txBody>
                  <a:tcPr marL="36000" marR="36000"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2-4</a:t>
                      </a:r>
                      <a:endParaRPr/>
                    </a:p>
                  </a:txBody>
                  <a:tcPr marL="36000" marR="36000">
                    <a:lnR w="720">
                      <a:solidFill>
                        <a:srgbClr val="000000"/>
                      </a:solidFill>
                    </a:lnR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lang="en-US" sz="1800" spc="-1">
                          <a:latin typeface="Times New Roman"/>
                        </a:rPr>
                        <a:t>&gt;10</a:t>
                      </a:r>
                      <a:endParaRPr/>
                    </a:p>
                  </a:txBody>
                  <a:tcPr marL="36000" marR="36000">
                    <a:lnT w="720">
                      <a:solidFill>
                        <a:srgbClr val="000000"/>
                      </a:solidFill>
                    </a:lnT>
                    <a:noFill/>
                  </a:tcPr>
                </a:tc>
                <a:tc>
                  <a:txBody>
                    <a:bodyPr lIns="36000" rIns="36000" tIns="36000" bIns="36000"/>
                    <a:p>
                      <a:r>
                        <a:rPr i="1" lang="en-US" sz="1800" spc="-1">
                          <a:solidFill>
                            <a:srgbClr val="000000"/>
                          </a:solidFill>
                          <a:latin typeface="Times New Roman"/>
                        </a:rPr>
                        <a:t>lifetime of QGP</a:t>
                      </a:r>
                      <a:endParaRPr/>
                    </a:p>
                  </a:txBody>
                  <a:tcPr marL="36000" marR="36000">
                    <a:noFill/>
                  </a:tcPr>
                </a:tc>
              </a:tr>
            </a:tbl>
          </a:graphicData>
        </a:graphic>
      </p:graphicFrame>
      <p:sp>
        <p:nvSpPr>
          <p:cNvPr id="549" name="TextShape 3"/>
          <p:cNvSpPr txBox="1"/>
          <p:nvPr/>
        </p:nvSpPr>
        <p:spPr>
          <a:xfrm>
            <a:off x="228240" y="4800240"/>
            <a:ext cx="9714240" cy="125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RHIC and LHC:</a:t>
            </a:r>
            <a:endParaRPr/>
          </a:p>
          <a:p>
            <a:pPr algn="ctr"/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Cover 2 –3 decades of energy (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YEISWR+SymbolMT"/>
              </a:rPr>
              <a:t>√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s</a:t>
            </a:r>
            <a:r>
              <a:rPr lang="en-US" sz="25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NN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= 9 GeV –5 TeV)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
</a:t>
            </a:r>
            <a:r>
              <a:rPr lang="en-US" sz="25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Arial-BoldMT"/>
              </a:rPr>
              <a:t>To discover the properties of hot nuclear matter at T ~ 150 –600 MeV</a:t>
            </a:r>
            <a:endParaRPr/>
          </a:p>
        </p:txBody>
      </p:sp>
    </p:spTree>
  </p:cSld>
  <p:timing>
    <p:tnLst>
      <p:par>
        <p:cTn id="163" dur="indefinite" restart="never" nodeType="tmRoot">
          <p:childTnLst>
            <p:seq>
              <p:cTn id="164" nodeType="mainSeq">
                <p:childTnLst>
                  <p:par>
                    <p:cTn id="165" fill="freeze">
                      <p:stCondLst>
                        <p:cond delay="indefinite"/>
                      </p:stCondLst>
                      <p:childTnLst>
                        <p:par>
                          <p:cTn id="166" fill="freeze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TextShape 1"/>
          <p:cNvSpPr txBox="1"/>
          <p:nvPr/>
        </p:nvSpPr>
        <p:spPr>
          <a:xfrm>
            <a:off x="504000" y="113400"/>
            <a:ext cx="9071640" cy="809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Nuclear modification factor R</a:t>
            </a:r>
            <a:r>
              <a:rPr lang="en-US" sz="4400" spc="-1" baseline="-101000">
                <a:latin typeface="Times New Roman"/>
              </a:rPr>
              <a:t>AA</a:t>
            </a:r>
            <a:endParaRPr/>
          </a:p>
        </p:txBody>
      </p:sp>
      <p:sp>
        <p:nvSpPr>
          <p:cNvPr id="551" name="TextShape 2"/>
          <p:cNvSpPr txBox="1"/>
          <p:nvPr/>
        </p:nvSpPr>
        <p:spPr>
          <a:xfrm>
            <a:off x="2418120" y="5835960"/>
            <a:ext cx="7571160" cy="137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Reaches 1 at very high p</a:t>
            </a:r>
            <a:r>
              <a:rPr lang="en-US" sz="2500" spc="-1" baseline="-101000">
                <a:latin typeface="Arial"/>
              </a:rPr>
              <a:t>T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Must happen due to causality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Feature of all QCD-inspired models</a:t>
            </a:r>
            <a:endParaRPr/>
          </a:p>
        </p:txBody>
      </p:sp>
      <p:sp>
        <p:nvSpPr>
          <p:cNvPr id="552" name="TextShape 3"/>
          <p:cNvSpPr txBox="1"/>
          <p:nvPr/>
        </p:nvSpPr>
        <p:spPr>
          <a:xfrm>
            <a:off x="1816560" y="756000"/>
            <a:ext cx="8513280" cy="1227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Single particles at the LHC</a:t>
            </a:r>
            <a:endParaRPr/>
          </a:p>
        </p:txBody>
      </p:sp>
      <p:pic>
        <p:nvPicPr>
          <p:cNvPr id="553" name="" descr=""/>
          <p:cNvPicPr/>
          <p:nvPr/>
        </p:nvPicPr>
        <p:blipFill>
          <a:blip r:embed="rId1"/>
          <a:stretch/>
        </p:blipFill>
        <p:spPr>
          <a:xfrm>
            <a:off x="2343600" y="1393560"/>
            <a:ext cx="5028840" cy="4390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" descr=""/>
          <p:cNvPicPr/>
          <p:nvPr/>
        </p:nvPicPr>
        <p:blipFill>
          <a:blip r:embed="rId1"/>
          <a:stretch/>
        </p:blipFill>
        <p:spPr>
          <a:xfrm>
            <a:off x="506880" y="1117440"/>
            <a:ext cx="9144000" cy="4370760"/>
          </a:xfrm>
          <a:prstGeom prst="rect">
            <a:avLst/>
          </a:prstGeom>
          <a:ln>
            <a:noFill/>
          </a:ln>
        </p:spPr>
      </p:pic>
      <p:sp>
        <p:nvSpPr>
          <p:cNvPr id="555" name="TextShape 1"/>
          <p:cNvSpPr txBox="1"/>
          <p:nvPr/>
        </p:nvSpPr>
        <p:spPr>
          <a:xfrm>
            <a:off x="658800" y="2975400"/>
            <a:ext cx="4078800" cy="462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400" spc="-1">
                <a:latin typeface="Arial"/>
                <a:hlinkClick r:id="rId2"/>
              </a:rPr>
              <a:t>PRL 105 (2010) 252303</a:t>
            </a:r>
            <a:endParaRPr/>
          </a:p>
        </p:txBody>
      </p:sp>
      <p:sp>
        <p:nvSpPr>
          <p:cNvPr id="556" name="TextShape 2"/>
          <p:cNvSpPr txBox="1"/>
          <p:nvPr/>
        </p:nvSpPr>
        <p:spPr>
          <a:xfrm>
            <a:off x="504000" y="301320"/>
            <a:ext cx="9071640" cy="791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Di-jet asymmetry</a:t>
            </a:r>
            <a:endParaRPr/>
          </a:p>
        </p:txBody>
      </p:sp>
    </p:spTree>
  </p:cSld>
  <p:timing>
    <p:tnLst>
      <p:par>
        <p:cTn id="171" dur="indefinite" restart="never" nodeType="tmRoot">
          <p:childTnLst>
            <p:seq>
              <p:cTn id="1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TextShape 1"/>
          <p:cNvSpPr txBox="1"/>
          <p:nvPr/>
        </p:nvSpPr>
        <p:spPr>
          <a:xfrm>
            <a:off x="503640" y="85320"/>
            <a:ext cx="9071280" cy="847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Jets in principle</a:t>
            </a:r>
            <a:endParaRPr/>
          </a:p>
        </p:txBody>
      </p:sp>
      <p:pic>
        <p:nvPicPr>
          <p:cNvPr id="558" name="" descr=""/>
          <p:cNvPicPr/>
          <p:nvPr/>
        </p:nvPicPr>
        <p:blipFill>
          <a:blip r:embed="rId1"/>
          <a:stretch/>
        </p:blipFill>
        <p:spPr>
          <a:xfrm>
            <a:off x="91440" y="742320"/>
            <a:ext cx="7142400" cy="4388040"/>
          </a:xfrm>
          <a:prstGeom prst="rect">
            <a:avLst/>
          </a:prstGeom>
          <a:ln>
            <a:noFill/>
          </a:ln>
        </p:spPr>
      </p:pic>
      <p:sp>
        <p:nvSpPr>
          <p:cNvPr id="559" name="TextShape 2"/>
          <p:cNvSpPr txBox="1"/>
          <p:nvPr/>
        </p:nvSpPr>
        <p:spPr>
          <a:xfrm>
            <a:off x="5458680" y="1019880"/>
            <a:ext cx="432828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Jet measures </a:t>
            </a:r>
            <a:r>
              <a:rPr b="1" lang="en-US" sz="3200" spc="-1">
                <a:latin typeface="Times New Roman"/>
              </a:rPr>
              <a:t>partons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Hadronic degrees of freedom are integrated out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Algorithms are infrared and colinear safe</a:t>
            </a:r>
            <a:endParaRPr/>
          </a:p>
        </p:txBody>
      </p:sp>
      <p:pic>
        <p:nvPicPr>
          <p:cNvPr id="560" name="Picture 7" descr=""/>
          <p:cNvPicPr/>
          <p:nvPr/>
        </p:nvPicPr>
        <p:blipFill>
          <a:blip r:embed="rId2"/>
          <a:srcRect l="5122" t="19076" r="10243" b="14307"/>
          <a:stretch/>
        </p:blipFill>
        <p:spPr>
          <a:xfrm>
            <a:off x="6370560" y="5277240"/>
            <a:ext cx="3153960" cy="1066320"/>
          </a:xfrm>
          <a:prstGeom prst="rect">
            <a:avLst/>
          </a:prstGeom>
          <a:ln>
            <a:noFill/>
          </a:ln>
        </p:spPr>
      </p:pic>
      <p:sp>
        <p:nvSpPr>
          <p:cNvPr id="561" name="CustomShape 3"/>
          <p:cNvSpPr/>
          <p:nvPr/>
        </p:nvSpPr>
        <p:spPr>
          <a:xfrm>
            <a:off x="7781040" y="6230880"/>
            <a:ext cx="1753200" cy="91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1800" spc="-1">
                <a:latin typeface="Arial"/>
              </a:rPr>
              <a:t>BAD</a:t>
            </a:r>
            <a:r>
              <a:rPr lang="en-US" sz="1800" spc="-1">
                <a:latin typeface="Arial"/>
              </a:rPr>
              <a:t>: 2 jets are merged in one</a:t>
            </a:r>
            <a:endParaRPr/>
          </a:p>
        </p:txBody>
      </p:sp>
      <p:sp>
        <p:nvSpPr>
          <p:cNvPr id="562" name="CustomShape 4"/>
          <p:cNvSpPr/>
          <p:nvPr/>
        </p:nvSpPr>
        <p:spPr>
          <a:xfrm>
            <a:off x="6708960" y="6321960"/>
            <a:ext cx="98424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1800" spc="-1">
                <a:latin typeface="Arial"/>
              </a:rPr>
              <a:t>OK</a:t>
            </a:r>
            <a:endParaRPr/>
          </a:p>
        </p:txBody>
      </p:sp>
      <p:pic>
        <p:nvPicPr>
          <p:cNvPr id="563" name="Picture 12" descr=""/>
          <p:cNvPicPr/>
          <p:nvPr/>
        </p:nvPicPr>
        <p:blipFill>
          <a:blip r:embed="rId3"/>
          <a:stretch/>
        </p:blipFill>
        <p:spPr>
          <a:xfrm>
            <a:off x="2521440" y="5122080"/>
            <a:ext cx="3696840" cy="1634760"/>
          </a:xfrm>
          <a:prstGeom prst="rect">
            <a:avLst/>
          </a:prstGeom>
          <a:ln>
            <a:noFill/>
          </a:ln>
        </p:spPr>
      </p:pic>
      <p:pic>
        <p:nvPicPr>
          <p:cNvPr id="564" name="Picture 10" descr=""/>
          <p:cNvPicPr/>
          <p:nvPr/>
        </p:nvPicPr>
        <p:blipFill>
          <a:blip r:embed="rId4"/>
          <a:stretch/>
        </p:blipFill>
        <p:spPr>
          <a:xfrm>
            <a:off x="471240" y="5243040"/>
            <a:ext cx="1827720" cy="116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73" dur="indefinite" restart="never" nodeType="tmRoot">
          <p:childTnLst>
            <p:seq>
              <p:cTn id="1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" descr=""/>
          <p:cNvPicPr/>
          <p:nvPr/>
        </p:nvPicPr>
        <p:blipFill>
          <a:blip r:embed="rId1"/>
          <a:stretch/>
        </p:blipFill>
        <p:spPr>
          <a:xfrm>
            <a:off x="480960" y="1182960"/>
            <a:ext cx="6850440" cy="5036760"/>
          </a:xfrm>
          <a:prstGeom prst="rect">
            <a:avLst/>
          </a:prstGeom>
          <a:ln>
            <a:noFill/>
          </a:ln>
        </p:spPr>
      </p:pic>
      <p:sp>
        <p:nvSpPr>
          <p:cNvPr id="566" name="CustomShape 1"/>
          <p:cNvSpPr/>
          <p:nvPr/>
        </p:nvSpPr>
        <p:spPr>
          <a:xfrm>
            <a:off x="1396800" y="4883760"/>
            <a:ext cx="3475800" cy="516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arXiv:1301.3475</a:t>
            </a:r>
            <a:endParaRPr/>
          </a:p>
          <a:p>
            <a:pPr>
              <a:lnSpc>
                <a:spcPct val="100000"/>
              </a:lnSpc>
            </a:pPr>
            <a:r>
              <a:rPr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ews Gothic MT"/>
              </a:rPr>
              <a:t>PLB: 10.1016/j.physletb.2013.04.026</a:t>
            </a:r>
            <a:endParaRPr/>
          </a:p>
        </p:txBody>
      </p:sp>
      <p:sp>
        <p:nvSpPr>
          <p:cNvPr id="567" name="TextShape 2"/>
          <p:cNvSpPr txBox="1"/>
          <p:nvPr/>
        </p:nvSpPr>
        <p:spPr>
          <a:xfrm>
            <a:off x="605160" y="118080"/>
            <a:ext cx="8865360" cy="106992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600" spc="-1" strike="noStrike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Full</a:t>
            </a:r>
            <a:r>
              <a:rPr lang="en-US" sz="4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jet ratios in pp</a:t>
            </a:r>
            <a:r>
              <a:rPr lang="en-US" sz="4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√s = 2.76 TeV, R = 0.2, 0.4 Inclusive</a:t>
            </a:r>
            <a:endParaRPr/>
          </a:p>
        </p:txBody>
      </p:sp>
      <p:sp>
        <p:nvSpPr>
          <p:cNvPr id="568" name="TextShape 3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569" name="CustomShape 4"/>
          <p:cNvSpPr/>
          <p:nvPr/>
        </p:nvSpPr>
        <p:spPr>
          <a:xfrm>
            <a:off x="352800" y="6298920"/>
            <a:ext cx="9330840" cy="117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38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Hadronization is important even in pp collisions!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</p:txBody>
      </p:sp>
      <p:sp>
        <p:nvSpPr>
          <p:cNvPr id="570" name="Line 5"/>
          <p:cNvSpPr/>
          <p:nvPr/>
        </p:nvSpPr>
        <p:spPr>
          <a:xfrm flipH="1">
            <a:off x="7922160" y="3056760"/>
            <a:ext cx="1276920" cy="13719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Line 6"/>
          <p:cNvSpPr/>
          <p:nvPr/>
        </p:nvSpPr>
        <p:spPr>
          <a:xfrm flipH="1">
            <a:off x="7922160" y="2664720"/>
            <a:ext cx="688320" cy="176436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CustomShape 7"/>
          <p:cNvSpPr/>
          <p:nvPr/>
        </p:nvSpPr>
        <p:spPr>
          <a:xfrm rot="1800000">
            <a:off x="8579520" y="2636640"/>
            <a:ext cx="686880" cy="392040"/>
          </a:xfrm>
          <a:prstGeom prst="ellipse">
            <a:avLst/>
          </a:prstGeom>
          <a:solidFill>
            <a:srgbClr val="80000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Line 8"/>
          <p:cNvSpPr/>
          <p:nvPr/>
        </p:nvSpPr>
        <p:spPr>
          <a:xfrm flipH="1">
            <a:off x="7922520" y="2593440"/>
            <a:ext cx="365760" cy="18284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Line 9"/>
          <p:cNvSpPr/>
          <p:nvPr/>
        </p:nvSpPr>
        <p:spPr>
          <a:xfrm flipH="1">
            <a:off x="7922160" y="3233520"/>
            <a:ext cx="1464120" cy="118764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75" name="CustomShape 10"/>
          <p:cNvSpPr/>
          <p:nvPr/>
        </p:nvSpPr>
        <p:spPr>
          <a:xfrm rot="1800000">
            <a:off x="8244000" y="2451960"/>
            <a:ext cx="1280520" cy="731520"/>
          </a:xfrm>
          <a:prstGeom prst="ellipse">
            <a:avLst/>
          </a:prstGeom>
          <a:solidFill>
            <a:srgbClr val="000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5" dur="indefinite" restart="never" nodeType="tmRoot">
          <p:childTnLst>
            <p:seq>
              <p:cTn id="1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Jet finding algorithms</a:t>
            </a:r>
            <a:endParaRPr/>
          </a:p>
        </p:txBody>
      </p:sp>
      <p:sp>
        <p:nvSpPr>
          <p:cNvPr id="577" name="TextShape 2"/>
          <p:cNvSpPr txBox="1"/>
          <p:nvPr/>
        </p:nvSpPr>
        <p:spPr>
          <a:xfrm>
            <a:off x="313200" y="4997160"/>
            <a:ext cx="6585840" cy="1625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Any list of objects works as input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Use the same algorithm on theory &amp; experiment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>
                <a:latin typeface="Arial"/>
              </a:rPr>
              <a:t>Output only as good as input</a:t>
            </a:r>
            <a:endParaRPr/>
          </a:p>
        </p:txBody>
      </p:sp>
      <p:pic>
        <p:nvPicPr>
          <p:cNvPr id="578" name="" descr=""/>
          <p:cNvPicPr/>
          <p:nvPr/>
        </p:nvPicPr>
        <p:blipFill>
          <a:blip r:embed="rId1"/>
          <a:stretch/>
        </p:blipFill>
        <p:spPr>
          <a:xfrm>
            <a:off x="5945400" y="4076640"/>
            <a:ext cx="3658680" cy="2870640"/>
          </a:xfrm>
          <a:prstGeom prst="rect">
            <a:avLst/>
          </a:prstGeom>
          <a:ln>
            <a:noFill/>
          </a:ln>
        </p:spPr>
      </p:pic>
      <p:sp>
        <p:nvSpPr>
          <p:cNvPr id="579" name="CustomShape 3"/>
          <p:cNvSpPr/>
          <p:nvPr/>
        </p:nvSpPr>
        <p:spPr>
          <a:xfrm>
            <a:off x="274320" y="1645200"/>
            <a:ext cx="2103840" cy="639720"/>
          </a:xfrm>
          <a:custGeom>
            <a:avLst/>
            <a:gdLst/>
            <a:ahLst/>
            <a:rect l="0" t="0" r="r" b="b"/>
            <a:pathLst>
              <a:path w="5846" h="1779">
                <a:moveTo>
                  <a:pt x="296" y="0"/>
                </a:moveTo>
                <a:cubicBezTo>
                  <a:pt x="148" y="0"/>
                  <a:pt x="0" y="148"/>
                  <a:pt x="0" y="296"/>
                </a:cubicBezTo>
                <a:lnTo>
                  <a:pt x="0" y="1481"/>
                </a:lnTo>
                <a:cubicBezTo>
                  <a:pt x="0" y="1629"/>
                  <a:pt x="148" y="1778"/>
                  <a:pt x="296" y="1778"/>
                </a:cubicBezTo>
                <a:lnTo>
                  <a:pt x="5548" y="1778"/>
                </a:lnTo>
                <a:cubicBezTo>
                  <a:pt x="5696" y="1778"/>
                  <a:pt x="5845" y="1629"/>
                  <a:pt x="5845" y="1481"/>
                </a:cubicBezTo>
                <a:lnTo>
                  <a:pt x="5845" y="296"/>
                </a:lnTo>
                <a:cubicBezTo>
                  <a:pt x="5845" y="148"/>
                  <a:pt x="5696" y="0"/>
                  <a:pt x="5548" y="0"/>
                </a:cubicBezTo>
                <a:lnTo>
                  <a:pt x="296" y="0"/>
                </a:lnTo>
              </a:path>
            </a:pathLst>
          </a:cu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0" name="TextShape 4"/>
          <p:cNvSpPr txBox="1"/>
          <p:nvPr/>
        </p:nvSpPr>
        <p:spPr>
          <a:xfrm>
            <a:off x="640080" y="1736640"/>
            <a:ext cx="1646640" cy="63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latin typeface="Arial"/>
              </a:rPr>
              <a:t>Tracks</a:t>
            </a:r>
            <a:endParaRPr/>
          </a:p>
        </p:txBody>
      </p:sp>
      <p:sp>
        <p:nvSpPr>
          <p:cNvPr id="581" name="CustomShape 5"/>
          <p:cNvSpPr/>
          <p:nvPr/>
        </p:nvSpPr>
        <p:spPr>
          <a:xfrm>
            <a:off x="274680" y="2724840"/>
            <a:ext cx="2103840" cy="639720"/>
          </a:xfrm>
          <a:custGeom>
            <a:avLst/>
            <a:gdLst/>
            <a:ahLst/>
            <a:rect l="0" t="0" r="r" b="b"/>
            <a:pathLst>
              <a:path w="5846" h="1779">
                <a:moveTo>
                  <a:pt x="296" y="0"/>
                </a:moveTo>
                <a:cubicBezTo>
                  <a:pt x="148" y="0"/>
                  <a:pt x="0" y="148"/>
                  <a:pt x="0" y="296"/>
                </a:cubicBezTo>
                <a:lnTo>
                  <a:pt x="0" y="1481"/>
                </a:lnTo>
                <a:cubicBezTo>
                  <a:pt x="0" y="1629"/>
                  <a:pt x="148" y="1778"/>
                  <a:pt x="296" y="1778"/>
                </a:cubicBezTo>
                <a:lnTo>
                  <a:pt x="5548" y="1778"/>
                </a:lnTo>
                <a:cubicBezTo>
                  <a:pt x="5696" y="1778"/>
                  <a:pt x="5845" y="1629"/>
                  <a:pt x="5845" y="1481"/>
                </a:cubicBezTo>
                <a:lnTo>
                  <a:pt x="5845" y="296"/>
                </a:lnTo>
                <a:cubicBezTo>
                  <a:pt x="5845" y="148"/>
                  <a:pt x="5696" y="0"/>
                  <a:pt x="5548" y="0"/>
                </a:cubicBezTo>
                <a:lnTo>
                  <a:pt x="296" y="0"/>
                </a:lnTo>
              </a:path>
            </a:pathLst>
          </a:cu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TextShape 6"/>
          <p:cNvSpPr txBox="1"/>
          <p:nvPr/>
        </p:nvSpPr>
        <p:spPr>
          <a:xfrm>
            <a:off x="274680" y="2816280"/>
            <a:ext cx="2103840" cy="63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Clusters</a:t>
            </a:r>
            <a:endParaRPr/>
          </a:p>
        </p:txBody>
      </p:sp>
      <p:sp>
        <p:nvSpPr>
          <p:cNvPr id="583" name="CustomShape 7"/>
          <p:cNvSpPr/>
          <p:nvPr/>
        </p:nvSpPr>
        <p:spPr>
          <a:xfrm>
            <a:off x="275040" y="3804480"/>
            <a:ext cx="2103840" cy="639720"/>
          </a:xfrm>
          <a:custGeom>
            <a:avLst/>
            <a:gdLst/>
            <a:ahLst/>
            <a:rect l="0" t="0" r="r" b="b"/>
            <a:pathLst>
              <a:path w="5846" h="1779">
                <a:moveTo>
                  <a:pt x="296" y="0"/>
                </a:moveTo>
                <a:cubicBezTo>
                  <a:pt x="148" y="0"/>
                  <a:pt x="0" y="148"/>
                  <a:pt x="0" y="296"/>
                </a:cubicBezTo>
                <a:lnTo>
                  <a:pt x="0" y="1481"/>
                </a:lnTo>
                <a:cubicBezTo>
                  <a:pt x="0" y="1629"/>
                  <a:pt x="148" y="1778"/>
                  <a:pt x="296" y="1778"/>
                </a:cubicBezTo>
                <a:lnTo>
                  <a:pt x="5548" y="1778"/>
                </a:lnTo>
                <a:cubicBezTo>
                  <a:pt x="5696" y="1778"/>
                  <a:pt x="5845" y="1629"/>
                  <a:pt x="5845" y="1481"/>
                </a:cubicBezTo>
                <a:lnTo>
                  <a:pt x="5845" y="296"/>
                </a:lnTo>
                <a:cubicBezTo>
                  <a:pt x="5845" y="148"/>
                  <a:pt x="5696" y="0"/>
                  <a:pt x="5548" y="0"/>
                </a:cubicBezTo>
                <a:lnTo>
                  <a:pt x="296" y="0"/>
                </a:lnTo>
              </a:path>
            </a:pathLst>
          </a:custGeom>
          <a:solidFill>
            <a:srgbClr val="e6ff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4" name="TextShape 8"/>
          <p:cNvSpPr txBox="1"/>
          <p:nvPr/>
        </p:nvSpPr>
        <p:spPr>
          <a:xfrm>
            <a:off x="275040" y="3895920"/>
            <a:ext cx="2103840" cy="63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Particles</a:t>
            </a:r>
            <a:endParaRPr/>
          </a:p>
        </p:txBody>
      </p:sp>
      <p:sp>
        <p:nvSpPr>
          <p:cNvPr id="585" name="CustomShape 9"/>
          <p:cNvSpPr/>
          <p:nvPr/>
        </p:nvSpPr>
        <p:spPr>
          <a:xfrm>
            <a:off x="3933000" y="2268000"/>
            <a:ext cx="2103840" cy="1205640"/>
          </a:xfrm>
          <a:custGeom>
            <a:avLst/>
            <a:gdLst/>
            <a:ahLst/>
            <a:rect l="0" t="0" r="r" b="b"/>
            <a:pathLst>
              <a:path w="5846" h="3351">
                <a:moveTo>
                  <a:pt x="558" y="0"/>
                </a:moveTo>
                <a:cubicBezTo>
                  <a:pt x="279" y="0"/>
                  <a:pt x="0" y="279"/>
                  <a:pt x="0" y="558"/>
                </a:cubicBezTo>
                <a:lnTo>
                  <a:pt x="0" y="2791"/>
                </a:lnTo>
                <a:cubicBezTo>
                  <a:pt x="0" y="3070"/>
                  <a:pt x="279" y="3350"/>
                  <a:pt x="558" y="3350"/>
                </a:cubicBezTo>
                <a:lnTo>
                  <a:pt x="5286" y="3350"/>
                </a:lnTo>
                <a:cubicBezTo>
                  <a:pt x="5565" y="3350"/>
                  <a:pt x="5845" y="3070"/>
                  <a:pt x="5845" y="2791"/>
                </a:cubicBezTo>
                <a:lnTo>
                  <a:pt x="5845" y="558"/>
                </a:lnTo>
                <a:cubicBezTo>
                  <a:pt x="5845" y="279"/>
                  <a:pt x="5565" y="0"/>
                  <a:pt x="5286" y="0"/>
                </a:cubicBezTo>
                <a:lnTo>
                  <a:pt x="558" y="0"/>
                </a:lnTo>
              </a:path>
            </a:pathLst>
          </a:custGeom>
          <a:solidFill>
            <a:srgbClr val="7da647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TextShape 10"/>
          <p:cNvSpPr txBox="1"/>
          <p:nvPr/>
        </p:nvSpPr>
        <p:spPr>
          <a:xfrm>
            <a:off x="3933000" y="2374200"/>
            <a:ext cx="210384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Jet finding algorithm</a:t>
            </a:r>
            <a:endParaRPr/>
          </a:p>
        </p:txBody>
      </p:sp>
      <p:sp>
        <p:nvSpPr>
          <p:cNvPr id="587" name="CustomShape 11"/>
          <p:cNvSpPr/>
          <p:nvPr/>
        </p:nvSpPr>
        <p:spPr>
          <a:xfrm>
            <a:off x="7225920" y="2285280"/>
            <a:ext cx="2103840" cy="1199880"/>
          </a:xfrm>
          <a:custGeom>
            <a:avLst/>
            <a:gdLst/>
            <a:ahLst/>
            <a:rect l="0" t="0" r="r" b="b"/>
            <a:pathLst>
              <a:path w="5846" h="3335">
                <a:moveTo>
                  <a:pt x="555" y="0"/>
                </a:moveTo>
                <a:cubicBezTo>
                  <a:pt x="277" y="0"/>
                  <a:pt x="0" y="277"/>
                  <a:pt x="0" y="555"/>
                </a:cubicBezTo>
                <a:lnTo>
                  <a:pt x="0" y="2778"/>
                </a:lnTo>
                <a:cubicBezTo>
                  <a:pt x="0" y="3056"/>
                  <a:pt x="277" y="3334"/>
                  <a:pt x="555" y="3334"/>
                </a:cubicBezTo>
                <a:lnTo>
                  <a:pt x="5289" y="3334"/>
                </a:lnTo>
                <a:cubicBezTo>
                  <a:pt x="5567" y="3334"/>
                  <a:pt x="5845" y="3056"/>
                  <a:pt x="5845" y="2778"/>
                </a:cubicBezTo>
                <a:lnTo>
                  <a:pt x="5845" y="555"/>
                </a:lnTo>
                <a:cubicBezTo>
                  <a:pt x="5845" y="277"/>
                  <a:pt x="5567" y="0"/>
                  <a:pt x="5289" y="0"/>
                </a:cubicBezTo>
                <a:lnTo>
                  <a:pt x="555" y="0"/>
                </a:lnTo>
              </a:path>
            </a:pathLst>
          </a:custGeom>
          <a:solidFill>
            <a:srgbClr val="9966cc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TextShape 12"/>
          <p:cNvSpPr txBox="1"/>
          <p:nvPr/>
        </p:nvSpPr>
        <p:spPr>
          <a:xfrm>
            <a:off x="7225920" y="2376720"/>
            <a:ext cx="2103840" cy="94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Arial"/>
              </a:rPr>
              <a:t>Jet candidates</a:t>
            </a:r>
            <a:endParaRPr/>
          </a:p>
        </p:txBody>
      </p:sp>
      <p:cxnSp>
        <p:nvCxnSpPr>
          <p:cNvPr id="589" name="Line 13"/>
          <p:cNvCxnSpPr/>
          <p:nvPr/>
        </p:nvCxnSpPr>
        <p:spPr>
          <a:xfrm flipV="1">
            <a:off x="2378880" y="2870640"/>
            <a:ext cx="1554480" cy="129960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590" name="Line 14"/>
          <p:cNvCxnSpPr/>
          <p:nvPr/>
        </p:nvCxnSpPr>
        <p:spPr>
          <a:xfrm flipV="1">
            <a:off x="2378520" y="2870640"/>
            <a:ext cx="1554840" cy="21996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591" name="Line 15"/>
          <p:cNvCxnSpPr/>
          <p:nvPr/>
        </p:nvCxnSpPr>
        <p:spPr>
          <a:xfrm>
            <a:off x="2378160" y="2010600"/>
            <a:ext cx="1555200" cy="86040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cxnSp>
        <p:nvCxnSpPr>
          <p:cNvPr id="592" name="Line 16"/>
          <p:cNvCxnSpPr/>
          <p:nvPr/>
        </p:nvCxnSpPr>
        <p:spPr>
          <a:xfrm>
            <a:off x="6036840" y="2870640"/>
            <a:ext cx="1189440" cy="14760"/>
          </a:xfrm>
          <a:prstGeom prst="straightConnector1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cxnSp>
      <p:sp>
        <p:nvSpPr>
          <p:cNvPr id="593" name="TextShape 17"/>
          <p:cNvSpPr txBox="1"/>
          <p:nvPr/>
        </p:nvSpPr>
        <p:spPr>
          <a:xfrm>
            <a:off x="6402600" y="6855840"/>
            <a:ext cx="336852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M. Cacciari, G. P. Salam, G.Soyez, JHEP 0804:063,2008</a:t>
            </a:r>
            <a:endParaRPr/>
          </a:p>
        </p:txBody>
      </p:sp>
    </p:spTree>
  </p:cSld>
  <p:timing>
    <p:tnLst>
      <p:par>
        <p:cTn id="177" dur="indefinite" restart="never" nodeType="tmRoot">
          <p:childTnLst>
            <p:seq>
              <p:cTn id="1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Focus on high p</a:t>
            </a:r>
            <a:r>
              <a:rPr lang="en-US" sz="4400" spc="-1" baseline="-101000">
                <a:latin typeface="Times New Roman"/>
              </a:rPr>
              <a:t>T</a:t>
            </a:r>
            <a:endParaRPr/>
          </a:p>
        </p:txBody>
      </p:sp>
      <p:sp>
        <p:nvSpPr>
          <p:cNvPr id="595" name="TextShape 2"/>
          <p:cNvSpPr txBox="1"/>
          <p:nvPr/>
        </p:nvSpPr>
        <p:spPr>
          <a:xfrm>
            <a:off x="504000" y="1630440"/>
            <a:ext cx="4835520" cy="4235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Pros: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Reduces combinatorial background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Cons: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Cuts signal where we expect modifications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Could bias towards partons which have not interacted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Biases sample towards quarks</a:t>
            </a:r>
            <a:endParaRPr/>
          </a:p>
        </p:txBody>
      </p:sp>
      <p:pic>
        <p:nvPicPr>
          <p:cNvPr id="596" name="" descr=""/>
          <p:cNvPicPr/>
          <p:nvPr/>
        </p:nvPicPr>
        <p:blipFill>
          <a:blip r:embed="rId1"/>
          <a:stretch/>
        </p:blipFill>
        <p:spPr>
          <a:xfrm>
            <a:off x="2971080" y="6047280"/>
            <a:ext cx="731520" cy="713160"/>
          </a:xfrm>
          <a:prstGeom prst="rect">
            <a:avLst/>
          </a:prstGeom>
          <a:ln>
            <a:noFill/>
          </a:ln>
        </p:spPr>
      </p:pic>
      <p:pic>
        <p:nvPicPr>
          <p:cNvPr id="597" name="" descr=""/>
          <p:cNvPicPr/>
          <p:nvPr/>
        </p:nvPicPr>
        <p:blipFill>
          <a:blip r:embed="rId2"/>
          <a:stretch/>
        </p:blipFill>
        <p:spPr>
          <a:xfrm>
            <a:off x="2026800" y="5971320"/>
            <a:ext cx="914400" cy="914400"/>
          </a:xfrm>
          <a:prstGeom prst="rect">
            <a:avLst/>
          </a:prstGeom>
          <a:ln>
            <a:noFill/>
          </a:ln>
        </p:spPr>
      </p:pic>
      <p:sp>
        <p:nvSpPr>
          <p:cNvPr id="598" name="Line 3"/>
          <p:cNvSpPr/>
          <p:nvPr/>
        </p:nvSpPr>
        <p:spPr>
          <a:xfrm flipV="1">
            <a:off x="2074320" y="6120360"/>
            <a:ext cx="630720" cy="643680"/>
          </a:xfrm>
          <a:prstGeom prst="line">
            <a:avLst/>
          </a:prstGeom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Line 4"/>
          <p:cNvSpPr/>
          <p:nvPr/>
        </p:nvSpPr>
        <p:spPr>
          <a:xfrm>
            <a:off x="2118960" y="6122520"/>
            <a:ext cx="630720" cy="643680"/>
          </a:xfrm>
          <a:prstGeom prst="line">
            <a:avLst/>
          </a:prstGeom>
          <a:ln w="29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00" name="" descr=""/>
          <p:cNvPicPr/>
          <p:nvPr/>
        </p:nvPicPr>
        <p:blipFill>
          <a:blip r:embed="rId3"/>
          <a:stretch/>
        </p:blipFill>
        <p:spPr>
          <a:xfrm>
            <a:off x="5526360" y="2458440"/>
            <a:ext cx="3996000" cy="2743200"/>
          </a:xfrm>
          <a:prstGeom prst="rect">
            <a:avLst/>
          </a:prstGeom>
          <a:ln>
            <a:noFill/>
          </a:ln>
        </p:spPr>
      </p:pic>
      <p:pic>
        <p:nvPicPr>
          <p:cNvPr id="601" name="" descr=""/>
          <p:cNvPicPr/>
          <p:nvPr/>
        </p:nvPicPr>
        <p:blipFill>
          <a:blip r:embed="rId4"/>
          <a:stretch/>
        </p:blipFill>
        <p:spPr>
          <a:xfrm>
            <a:off x="6021360" y="4293360"/>
            <a:ext cx="457200" cy="594360"/>
          </a:xfrm>
          <a:prstGeom prst="rect">
            <a:avLst/>
          </a:prstGeom>
          <a:ln>
            <a:noFill/>
          </a:ln>
        </p:spPr>
      </p:pic>
      <p:pic>
        <p:nvPicPr>
          <p:cNvPr id="602" name="" descr=""/>
          <p:cNvPicPr/>
          <p:nvPr/>
        </p:nvPicPr>
        <p:blipFill>
          <a:blip r:embed="rId5"/>
          <a:stretch/>
        </p:blipFill>
        <p:spPr>
          <a:xfrm>
            <a:off x="7557840" y="4238640"/>
            <a:ext cx="731520" cy="713160"/>
          </a:xfrm>
          <a:prstGeom prst="rect">
            <a:avLst/>
          </a:prstGeom>
          <a:ln>
            <a:noFill/>
          </a:ln>
        </p:spPr>
      </p:pic>
      <p:pic>
        <p:nvPicPr>
          <p:cNvPr id="603" name="" descr=""/>
          <p:cNvPicPr/>
          <p:nvPr/>
        </p:nvPicPr>
        <p:blipFill>
          <a:blip r:embed="rId6"/>
          <a:stretch/>
        </p:blipFill>
        <p:spPr>
          <a:xfrm>
            <a:off x="6406560" y="4127400"/>
            <a:ext cx="914400" cy="914400"/>
          </a:xfrm>
          <a:prstGeom prst="rect">
            <a:avLst/>
          </a:prstGeom>
          <a:ln>
            <a:noFill/>
          </a:ln>
        </p:spPr>
      </p:pic>
      <p:sp>
        <p:nvSpPr>
          <p:cNvPr id="604" name="TextShape 5"/>
          <p:cNvSpPr txBox="1"/>
          <p:nvPr/>
        </p:nvSpPr>
        <p:spPr>
          <a:xfrm>
            <a:off x="5854680" y="2219040"/>
            <a:ext cx="3860280" cy="400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PoS High-pTphysics09:023,2009</a:t>
            </a:r>
            <a:endParaRPr/>
          </a:p>
        </p:txBody>
      </p:sp>
    </p:spTree>
  </p:cSld>
  <p:timing>
    <p:tnLst>
      <p:par>
        <p:cTn id="179" dur="indefinite" restart="never" nodeType="tmRoot">
          <p:childTnLst>
            <p:seq>
              <p:cTn id="1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Shape 1"/>
          <p:cNvSpPr txBox="1"/>
          <p:nvPr/>
        </p:nvSpPr>
        <p:spPr>
          <a:xfrm>
            <a:off x="2134800" y="316080"/>
            <a:ext cx="5948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Focus on smaller angles</a:t>
            </a:r>
            <a:endParaRPr/>
          </a:p>
        </p:txBody>
      </p:sp>
      <p:sp>
        <p:nvSpPr>
          <p:cNvPr id="606" name="TextShape 2"/>
          <p:cNvSpPr txBox="1"/>
          <p:nvPr/>
        </p:nvSpPr>
        <p:spPr>
          <a:xfrm>
            <a:off x="900000" y="1913040"/>
            <a:ext cx="380268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Pros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Background is smaller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Background fluctuations smaller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Cons: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Modifications expected at higher 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Biases sample towards quarks</a:t>
            </a:r>
            <a:endParaRPr/>
          </a:p>
        </p:txBody>
      </p:sp>
      <p:pic>
        <p:nvPicPr>
          <p:cNvPr id="607" name="" descr=""/>
          <p:cNvPicPr/>
          <p:nvPr/>
        </p:nvPicPr>
        <p:blipFill>
          <a:blip r:embed="rId1"/>
          <a:stretch/>
        </p:blipFill>
        <p:spPr>
          <a:xfrm>
            <a:off x="5658840" y="2277000"/>
            <a:ext cx="3943080" cy="3574800"/>
          </a:xfrm>
          <a:prstGeom prst="rect">
            <a:avLst/>
          </a:prstGeom>
          <a:ln>
            <a:noFill/>
          </a:ln>
        </p:spPr>
      </p:pic>
      <p:sp>
        <p:nvSpPr>
          <p:cNvPr id="608" name="TextShape 3"/>
          <p:cNvSpPr txBox="1"/>
          <p:nvPr/>
        </p:nvSpPr>
        <p:spPr>
          <a:xfrm>
            <a:off x="6809760" y="2764800"/>
            <a:ext cx="1629360" cy="287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JHEP 03 (2012) 053</a:t>
            </a:r>
            <a:endParaRPr/>
          </a:p>
        </p:txBody>
      </p:sp>
    </p:spTree>
  </p:cSld>
  <p:timing>
    <p:tnLst>
      <p:par>
        <p:cTn id="181" dur="indefinite" restart="never" nodeType="tmRoot">
          <p:childTnLst>
            <p:seq>
              <p:cTn id="1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"/>
          <p:cNvSpPr txBox="1"/>
          <p:nvPr/>
        </p:nvSpPr>
        <p:spPr>
          <a:xfrm>
            <a:off x="1864800" y="140760"/>
            <a:ext cx="6000120" cy="6724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ALICE/STAR</a:t>
            </a:r>
            <a:endParaRPr/>
          </a:p>
        </p:txBody>
      </p:sp>
      <p:sp>
        <p:nvSpPr>
          <p:cNvPr id="610" name="TextShape 2"/>
          <p:cNvSpPr txBox="1"/>
          <p:nvPr/>
        </p:nvSpPr>
        <p:spPr>
          <a:xfrm>
            <a:off x="0" y="0"/>
            <a:ext cx="360" cy="200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pic>
        <p:nvPicPr>
          <p:cNvPr id="611" name="Picture 7" descr=""/>
          <p:cNvPicPr/>
          <p:nvPr/>
        </p:nvPicPr>
        <p:blipFill>
          <a:blip r:embed="rId1"/>
          <a:srcRect l="6825" t="2197" r="3967" b="0"/>
          <a:stretch/>
        </p:blipFill>
        <p:spPr>
          <a:xfrm>
            <a:off x="6375240" y="1188360"/>
            <a:ext cx="3594600" cy="5941800"/>
          </a:xfrm>
          <a:prstGeom prst="rect">
            <a:avLst/>
          </a:prstGeom>
          <a:ln>
            <a:noFill/>
          </a:ln>
        </p:spPr>
      </p:pic>
      <p:sp>
        <p:nvSpPr>
          <p:cNvPr id="612" name="CustomShape 3"/>
          <p:cNvSpPr/>
          <p:nvPr/>
        </p:nvSpPr>
        <p:spPr>
          <a:xfrm>
            <a:off x="4029120" y="870840"/>
            <a:ext cx="272448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Combinatorial “jets”</a:t>
            </a:r>
            <a:endParaRPr/>
          </a:p>
        </p:txBody>
      </p:sp>
      <p:sp>
        <p:nvSpPr>
          <p:cNvPr id="613" name="CustomShape 4"/>
          <p:cNvSpPr/>
          <p:nvPr/>
        </p:nvSpPr>
        <p:spPr>
          <a:xfrm>
            <a:off x="6184440" y="1328040"/>
            <a:ext cx="1316880" cy="1533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TextShape 5"/>
          <p:cNvSpPr txBox="1"/>
          <p:nvPr/>
        </p:nvSpPr>
        <p:spPr>
          <a:xfrm>
            <a:off x="210240" y="1442520"/>
            <a:ext cx="6391800" cy="290412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Estimate combinatorial jet contributions and its fluctuations from data</a:t>
            </a:r>
            <a:endParaRPr/>
          </a:p>
          <a:p>
            <a:pPr>
              <a:lnSpc>
                <a:spcPct val="100000"/>
              </a:lnSpc>
              <a:buBlip>
                <a:blip r:embed="rId3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Require leading track p</a:t>
            </a:r>
            <a:r>
              <a:rPr lang="en-US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&gt; 5 GeV/c</a:t>
            </a:r>
            <a:endParaRPr/>
          </a:p>
          <a:p>
            <a:pPr lvl="1" marL="432000" indent="-216000">
              <a:lnSpc>
                <a:spcPct val="100000"/>
              </a:lnSpc>
              <a:buBlip>
                <a:blip r:embed="rId4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Suppresses combinatorial “jets”</a:t>
            </a:r>
            <a:endParaRPr/>
          </a:p>
          <a:p>
            <a:pPr lvl="1" marL="432000" indent="-216000">
              <a:lnSpc>
                <a:spcPct val="100000"/>
              </a:lnSpc>
              <a:buBlip>
                <a:blip r:embed="rId5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Biases fragmentation</a:t>
            </a:r>
            <a:endParaRPr/>
          </a:p>
          <a:p>
            <a:pPr>
              <a:lnSpc>
                <a:spcPct val="100000"/>
              </a:lnSpc>
              <a:buBlip>
                <a:blip r:embed="rId6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No threshold on constituents</a:t>
            </a:r>
            <a:endParaRPr/>
          </a:p>
          <a:p>
            <a:pPr>
              <a:lnSpc>
                <a:spcPct val="100000"/>
              </a:lnSpc>
              <a:buBlip>
                <a:blip r:embed="rId7"/>
              </a:buBlip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Limited to small R </a:t>
            </a:r>
            <a:endParaRPr/>
          </a:p>
        </p:txBody>
      </p:sp>
      <p:sp>
        <p:nvSpPr>
          <p:cNvPr id="615" name="CustomShape 6"/>
          <p:cNvSpPr/>
          <p:nvPr/>
        </p:nvSpPr>
        <p:spPr>
          <a:xfrm>
            <a:off x="1245240" y="4344120"/>
            <a:ext cx="3604680" cy="42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Measured spectra:</a:t>
            </a:r>
            <a:endParaRPr/>
          </a:p>
        </p:txBody>
      </p:sp>
      <p:sp>
        <p:nvSpPr>
          <p:cNvPr id="616" name="CustomShape 7"/>
          <p:cNvSpPr/>
          <p:nvPr/>
        </p:nvSpPr>
        <p:spPr>
          <a:xfrm>
            <a:off x="1331640" y="5612400"/>
            <a:ext cx="3135600" cy="122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Where 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comes from FastJet anti-k</a:t>
            </a:r>
            <a:r>
              <a:rPr lang="en-US" sz="2200" spc="-1" strike="noStrike" baseline="-101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</a:t>
            </a:r>
            <a:r>
              <a:rPr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algorithm</a:t>
            </a:r>
            <a:endParaRPr/>
          </a:p>
        </p:txBody>
      </p:sp>
      <p:pic>
        <p:nvPicPr>
          <p:cNvPr id="617" name="" descr=""/>
          <p:cNvPicPr/>
          <p:nvPr/>
        </p:nvPicPr>
        <p:blipFill>
          <a:blip r:embed="rId8"/>
          <a:stretch/>
        </p:blipFill>
        <p:spPr>
          <a:xfrm>
            <a:off x="1369440" y="4916520"/>
            <a:ext cx="2603880" cy="587880"/>
          </a:xfrm>
          <a:prstGeom prst="rect">
            <a:avLst/>
          </a:prstGeom>
          <a:ln>
            <a:noFill/>
          </a:ln>
        </p:spPr>
      </p:pic>
      <p:pic>
        <p:nvPicPr>
          <p:cNvPr id="618" name="" descr=""/>
          <p:cNvPicPr/>
          <p:nvPr/>
        </p:nvPicPr>
        <p:blipFill>
          <a:blip r:embed="rId9"/>
          <a:stretch/>
        </p:blipFill>
        <p:spPr>
          <a:xfrm>
            <a:off x="2692800" y="5504400"/>
            <a:ext cx="1092240" cy="588240"/>
          </a:xfrm>
          <a:prstGeom prst="rect">
            <a:avLst/>
          </a:prstGeom>
          <a:ln>
            <a:noFill/>
          </a:ln>
        </p:spPr>
      </p:pic>
      <p:sp>
        <p:nvSpPr>
          <p:cNvPr id="619" name="TextShape 8"/>
          <p:cNvSpPr txBox="1"/>
          <p:nvPr/>
        </p:nvSpPr>
        <p:spPr>
          <a:xfrm>
            <a:off x="7591680" y="4335120"/>
            <a:ext cx="155484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Times New Roman"/>
              </a:rPr>
              <a:t>Full jets</a:t>
            </a:r>
            <a:endParaRPr/>
          </a:p>
        </p:txBody>
      </p:sp>
      <p:pic>
        <p:nvPicPr>
          <p:cNvPr id="620" name="" descr=""/>
          <p:cNvPicPr/>
          <p:nvPr/>
        </p:nvPicPr>
        <p:blipFill>
          <a:blip r:embed="rId10"/>
          <a:stretch/>
        </p:blipFill>
        <p:spPr>
          <a:xfrm>
            <a:off x="6914880" y="4800240"/>
            <a:ext cx="438480" cy="550440"/>
          </a:xfrm>
          <a:prstGeom prst="rect">
            <a:avLst/>
          </a:prstGeom>
          <a:ln>
            <a:noFill/>
          </a:ln>
        </p:spPr>
      </p:pic>
      <p:pic>
        <p:nvPicPr>
          <p:cNvPr id="621" name="" descr=""/>
          <p:cNvPicPr/>
          <p:nvPr/>
        </p:nvPicPr>
        <p:blipFill>
          <a:blip r:embed="rId11"/>
          <a:stretch/>
        </p:blipFill>
        <p:spPr>
          <a:xfrm>
            <a:off x="9146520" y="4669560"/>
            <a:ext cx="701280" cy="660240"/>
          </a:xfrm>
          <a:prstGeom prst="rect">
            <a:avLst/>
          </a:prstGeom>
          <a:ln>
            <a:noFill/>
          </a:ln>
        </p:spPr>
      </p:pic>
      <p:pic>
        <p:nvPicPr>
          <p:cNvPr id="622" name="" descr=""/>
          <p:cNvPicPr/>
          <p:nvPr/>
        </p:nvPicPr>
        <p:blipFill>
          <a:blip r:embed="rId12"/>
          <a:stretch/>
        </p:blipFill>
        <p:spPr>
          <a:xfrm>
            <a:off x="7717680" y="4669560"/>
            <a:ext cx="876600" cy="8470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83" dur="indefinite" restart="never" nodeType="tmRoot">
          <p:childTnLst>
            <p:seq>
              <p:cTn id="1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274320" y="12960"/>
            <a:ext cx="9509760" cy="704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 phase transition in the laboratory</a:t>
            </a:r>
            <a:endParaRPr/>
          </a:p>
        </p:txBody>
      </p:sp>
      <p:pic>
        <p:nvPicPr>
          <p:cNvPr id="101" name="" descr=""/>
          <p:cNvPicPr/>
          <p:nvPr/>
        </p:nvPicPr>
        <p:blipFill>
          <a:blip r:embed="rId1"/>
          <a:stretch/>
        </p:blipFill>
        <p:spPr>
          <a:xfrm>
            <a:off x="0" y="1008720"/>
            <a:ext cx="10058400" cy="5083920"/>
          </a:xfrm>
          <a:prstGeom prst="rect">
            <a:avLst/>
          </a:prstGeom>
          <a:ln>
            <a:noFill/>
          </a:ln>
        </p:spPr>
      </p:pic>
      <p:sp>
        <p:nvSpPr>
          <p:cNvPr id="102" name="CustomShape 2"/>
          <p:cNvSpPr/>
          <p:nvPr/>
        </p:nvSpPr>
        <p:spPr>
          <a:xfrm>
            <a:off x="158760" y="1044720"/>
            <a:ext cx="2850480" cy="2126160"/>
          </a:xfrm>
          <a:prstGeom prst="rect">
            <a:avLst/>
          </a:prstGeom>
          <a:noFill/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TextShape 3"/>
          <p:cNvSpPr txBox="1"/>
          <p:nvPr/>
        </p:nvSpPr>
        <p:spPr>
          <a:xfrm>
            <a:off x="407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808080"/>
                </a:solidFill>
                <a:latin typeface="Arial"/>
              </a:rPr>
              <a:t>Initial State</a:t>
            </a:r>
            <a:endParaRPr/>
          </a:p>
        </p:txBody>
      </p:sp>
      <p:sp>
        <p:nvSpPr>
          <p:cNvPr id="104" name="Line 4"/>
          <p:cNvSpPr/>
          <p:nvPr/>
        </p:nvSpPr>
        <p:spPr>
          <a:xfrm>
            <a:off x="448920" y="4340160"/>
            <a:ext cx="0" cy="1371600"/>
          </a:xfrm>
          <a:prstGeom prst="line">
            <a:avLst/>
          </a:prstGeom>
          <a:ln w="7632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TextShape 5"/>
          <p:cNvSpPr txBox="1"/>
          <p:nvPr/>
        </p:nvSpPr>
        <p:spPr>
          <a:xfrm>
            <a:off x="3503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ff0000"/>
                </a:solidFill>
                <a:latin typeface="Arial"/>
              </a:rPr>
              <a:t>QGP</a:t>
            </a:r>
            <a:endParaRPr/>
          </a:p>
        </p:txBody>
      </p:sp>
      <p:sp>
        <p:nvSpPr>
          <p:cNvPr id="106" name="CustomShape 6"/>
          <p:cNvSpPr/>
          <p:nvPr/>
        </p:nvSpPr>
        <p:spPr>
          <a:xfrm>
            <a:off x="3434760" y="1044720"/>
            <a:ext cx="2957760" cy="21261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07" name="Line 7"/>
          <p:cNvCxnSpPr>
            <a:stCxn id="102" idx="2"/>
            <a:endCxn id="104" idx="1"/>
          </p:cNvCxnSpPr>
          <p:nvPr/>
        </p:nvCxnSpPr>
        <p:spPr>
          <a:xfrm flipH="1">
            <a:off x="448920" y="3170880"/>
            <a:ext cx="1135440" cy="1169640"/>
          </a:xfrm>
          <a:prstGeom prst="straightConnector1">
            <a:avLst/>
          </a:prstGeom>
          <a:ln w="76320">
            <a:solidFill>
              <a:srgbClr val="808080"/>
            </a:solidFill>
            <a:round/>
            <a:tailEnd len="med" type="triangle" w="med"/>
          </a:ln>
        </p:spPr>
      </p:cxnSp>
      <p:sp>
        <p:nvSpPr>
          <p:cNvPr id="108" name="CustomShape 8"/>
          <p:cNvSpPr/>
          <p:nvPr/>
        </p:nvSpPr>
        <p:spPr>
          <a:xfrm>
            <a:off x="1546200" y="4451040"/>
            <a:ext cx="1371600" cy="1188720"/>
          </a:xfrm>
          <a:prstGeom prst="rect">
            <a:avLst/>
          </a:prstGeom>
          <a:noFill/>
          <a:ln w="76320">
            <a:solidFill>
              <a:srgbClr val="ff0000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09" name="Line 9"/>
          <p:cNvCxnSpPr>
            <a:stCxn id="106" idx="2"/>
            <a:endCxn id="108" idx="0"/>
          </p:cNvCxnSpPr>
          <p:nvPr/>
        </p:nvCxnSpPr>
        <p:spPr>
          <a:xfrm flipH="1">
            <a:off x="2232000" y="3170880"/>
            <a:ext cx="2682000" cy="1280520"/>
          </a:xfrm>
          <a:prstGeom prst="straightConnector1">
            <a:avLst/>
          </a:prstGeom>
          <a:ln w="76320">
            <a:solidFill>
              <a:srgbClr val="ff0000"/>
            </a:solidFill>
            <a:round/>
            <a:tailEnd len="med" type="triangle" w="med"/>
          </a:ln>
        </p:spPr>
      </p:cxnSp>
      <p:sp>
        <p:nvSpPr>
          <p:cNvPr id="110" name="CustomShape 10"/>
          <p:cNvSpPr/>
          <p:nvPr/>
        </p:nvSpPr>
        <p:spPr>
          <a:xfrm>
            <a:off x="6890760" y="1044720"/>
            <a:ext cx="2957760" cy="2126160"/>
          </a:xfrm>
          <a:prstGeom prst="rect">
            <a:avLst/>
          </a:prstGeom>
          <a:noFill/>
          <a:ln w="763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TextShape 11"/>
          <p:cNvSpPr txBox="1"/>
          <p:nvPr/>
        </p:nvSpPr>
        <p:spPr>
          <a:xfrm>
            <a:off x="6959160" y="548640"/>
            <a:ext cx="2834640" cy="548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000" spc="-1">
                <a:solidFill>
                  <a:srgbClr val="0000ff"/>
                </a:solidFill>
                <a:latin typeface="Arial"/>
              </a:rPr>
              <a:t>Freeze-out</a:t>
            </a:r>
            <a:endParaRPr/>
          </a:p>
        </p:txBody>
      </p:sp>
      <p:sp>
        <p:nvSpPr>
          <p:cNvPr id="112" name="CustomShape 12"/>
          <p:cNvSpPr/>
          <p:nvPr/>
        </p:nvSpPr>
        <p:spPr>
          <a:xfrm>
            <a:off x="6802200" y="4451040"/>
            <a:ext cx="1371600" cy="1188720"/>
          </a:xfrm>
          <a:prstGeom prst="rect">
            <a:avLst/>
          </a:prstGeom>
          <a:noFill/>
          <a:ln w="76320">
            <a:solidFill>
              <a:srgbClr val="0000ff"/>
            </a:solidFill>
            <a:custDash>
              <a:ds d="200000" sp="200000"/>
              <a:ds d="200000" sp="2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cxnSp>
        <p:nvCxnSpPr>
          <p:cNvPr id="113" name="Line 13"/>
          <p:cNvCxnSpPr>
            <a:stCxn id="110" idx="2"/>
            <a:endCxn id="112" idx="0"/>
          </p:cNvCxnSpPr>
          <p:nvPr/>
        </p:nvCxnSpPr>
        <p:spPr>
          <a:xfrm flipH="1">
            <a:off x="7488000" y="3170880"/>
            <a:ext cx="882000" cy="1280520"/>
          </a:xfrm>
          <a:prstGeom prst="straightConnector1">
            <a:avLst/>
          </a:prstGeom>
          <a:ln w="76320">
            <a:solidFill>
              <a:srgbClr val="0000ff"/>
            </a:solidFill>
            <a:round/>
            <a:tailEnd len="med" type="triangle" w="med"/>
          </a:ln>
        </p:spPr>
      </p:cxnSp>
      <p:sp>
        <p:nvSpPr>
          <p:cNvPr id="114" name="CustomShape 14"/>
          <p:cNvSpPr/>
          <p:nvPr/>
        </p:nvSpPr>
        <p:spPr>
          <a:xfrm>
            <a:off x="-130320" y="6306840"/>
            <a:ext cx="250776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Hydrodynamical flow</a:t>
            </a:r>
            <a:endParaRPr/>
          </a:p>
        </p:txBody>
      </p:sp>
      <p:pic>
        <p:nvPicPr>
          <p:cNvPr id="115" name="" descr=""/>
          <p:cNvPicPr/>
          <p:nvPr/>
        </p:nvPicPr>
        <p:blipFill>
          <a:blip r:embed="rId2"/>
          <a:stretch/>
        </p:blipFill>
        <p:spPr>
          <a:xfrm>
            <a:off x="2601000" y="5623200"/>
            <a:ext cx="1971000" cy="1508760"/>
          </a:xfrm>
          <a:prstGeom prst="rect">
            <a:avLst/>
          </a:prstGeom>
          <a:ln>
            <a:noFill/>
          </a:ln>
        </p:spPr>
      </p:pic>
      <p:sp>
        <p:nvSpPr>
          <p:cNvPr id="116" name="CustomShape 15"/>
          <p:cNvSpPr/>
          <p:nvPr/>
        </p:nvSpPr>
        <p:spPr>
          <a:xfrm>
            <a:off x="2588400" y="5623560"/>
            <a:ext cx="197100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5149440" y="5639760"/>
            <a:ext cx="2221920" cy="1492560"/>
          </a:xfrm>
          <a:prstGeom prst="rect">
            <a:avLst/>
          </a:prstGeom>
          <a:ln>
            <a:noFill/>
          </a:ln>
        </p:spPr>
      </p:pic>
      <p:sp>
        <p:nvSpPr>
          <p:cNvPr id="118" name="CustomShape 16"/>
          <p:cNvSpPr/>
          <p:nvPr/>
        </p:nvSpPr>
        <p:spPr>
          <a:xfrm>
            <a:off x="5108400" y="5623560"/>
            <a:ext cx="2262960" cy="1508760"/>
          </a:xfrm>
          <a:prstGeom prst="rect">
            <a:avLst/>
          </a:prstGeom>
          <a:noFill/>
          <a:ln w="763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17"/>
          <p:cNvSpPr/>
          <p:nvPr/>
        </p:nvSpPr>
        <p:spPr>
          <a:xfrm>
            <a:off x="7431480" y="6327360"/>
            <a:ext cx="2507760" cy="45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2720" algn="ctr">
              <a:lnSpc>
                <a:spcPct val="100000"/>
              </a:lnSpc>
            </a:pPr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Jet quenching</a:t>
            </a:r>
            <a:endParaRPr/>
          </a:p>
        </p:txBody>
      </p:sp>
      <p:sp>
        <p:nvSpPr>
          <p:cNvPr id="120" name="TextShape 18"/>
          <p:cNvSpPr txBox="1"/>
          <p:nvPr/>
        </p:nvSpPr>
        <p:spPr>
          <a:xfrm>
            <a:off x="5153760" y="6861960"/>
            <a:ext cx="386136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https://physics.aps.org/articles/v7/97</a:t>
            </a:r>
            <a:endParaRPr/>
          </a:p>
        </p:txBody>
      </p:sp>
      <p:sp>
        <p:nvSpPr>
          <p:cNvPr id="121" name="TextShape 19"/>
          <p:cNvSpPr txBox="1"/>
          <p:nvPr/>
        </p:nvSpPr>
        <p:spPr>
          <a:xfrm>
            <a:off x="1881360" y="5639760"/>
            <a:ext cx="2834640" cy="79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lvl="1" marL="742680" indent="-285480">
              <a:lnSpc>
                <a:spcPct val="100000"/>
              </a:lnSpc>
              <a:buClr>
                <a:srgbClr val="ffff99"/>
              </a:buClr>
              <a:buFont typeface="Comic Sans MS"/>
              <a:buChar char="–"/>
            </a:pPr>
            <a:r>
              <a:rPr lang="en-US" sz="900" spc="-1">
                <a:solidFill>
                  <a:srgbClr val="000000"/>
                </a:solidFill>
                <a:latin typeface="Times New Roman"/>
              </a:rPr>
              <a:t>K, O’Hara, S. Hemmer, M. Gehm, S. Granade, J. Thomas    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Science </a:t>
            </a:r>
            <a:r>
              <a:rPr lang="en-US" sz="900" spc="-1">
                <a:solidFill>
                  <a:srgbClr val="000000"/>
                </a:solidFill>
                <a:latin typeface="Times New Roman"/>
              </a:rPr>
              <a:t>298</a:t>
            </a:r>
            <a:r>
              <a:rPr b="1" lang="en-US" sz="900" spc="-1">
                <a:solidFill>
                  <a:srgbClr val="000000"/>
                </a:solidFill>
                <a:latin typeface="Times New Roman"/>
              </a:rPr>
              <a:t> 2179 (2002) 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TextShape 1"/>
          <p:cNvSpPr txBox="1"/>
          <p:nvPr/>
        </p:nvSpPr>
        <p:spPr>
          <a:xfrm>
            <a:off x="516960" y="7344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ATLAS</a:t>
            </a:r>
            <a:endParaRPr/>
          </a:p>
        </p:txBody>
      </p:sp>
      <p:sp>
        <p:nvSpPr>
          <p:cNvPr id="624" name="TextShape 2"/>
          <p:cNvSpPr txBox="1"/>
          <p:nvPr/>
        </p:nvSpPr>
        <p:spPr>
          <a:xfrm>
            <a:off x="71640" y="1207440"/>
            <a:ext cx="6206760" cy="430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Iterative procedure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2800" spc="-1">
                <a:latin typeface="Times New Roman"/>
              </a:rPr>
              <a:t>Calorimeter jets:</a:t>
            </a:r>
            <a:r>
              <a:rPr lang="en-US" sz="2800" spc="-1">
                <a:latin typeface="Times New Roman"/>
              </a:rPr>
              <a:t> Reconstruct jets with R=0.2.  v</a:t>
            </a:r>
            <a:r>
              <a:rPr lang="en-US" sz="2800" spc="-1" baseline="-101000">
                <a:latin typeface="Times New Roman"/>
              </a:rPr>
              <a:t>2</a:t>
            </a:r>
            <a:r>
              <a:rPr lang="en-US" sz="2800" spc="-1">
                <a:latin typeface="Times New Roman"/>
              </a:rPr>
              <a:t> modulated &lt;Bkgd&gt; estimated by energy in calorimeters excluding jets with at least one tower with </a:t>
            </a:r>
            <a:r>
              <a:rPr lang="en-US" sz="2800" spc="-1">
                <a:latin typeface="Times New Roman"/>
              </a:rPr>
              <a:t>
</a:t>
            </a:r>
            <a:r>
              <a:rPr lang="en-US" sz="2800" spc="-1">
                <a:latin typeface="Times New Roman"/>
              </a:rPr>
              <a:t>E</a:t>
            </a:r>
            <a:r>
              <a:rPr lang="en-US" sz="2800" spc="-1" baseline="-101000">
                <a:latin typeface="Times New Roman"/>
              </a:rPr>
              <a:t>tower </a:t>
            </a:r>
            <a:r>
              <a:rPr lang="en-US" sz="2800" spc="-1">
                <a:latin typeface="Times New Roman"/>
              </a:rPr>
              <a:t>&gt; &lt;E</a:t>
            </a:r>
            <a:r>
              <a:rPr lang="en-US" sz="2800" spc="-1" baseline="-101000">
                <a:latin typeface="Times New Roman"/>
              </a:rPr>
              <a:t>tower</a:t>
            </a:r>
            <a:r>
              <a:rPr lang="en-US" sz="2800" spc="-1">
                <a:latin typeface="Times New Roman"/>
              </a:rPr>
              <a:t>&gt;</a:t>
            </a:r>
            <a:r>
              <a:rPr lang="en-US" sz="2800" spc="-1">
                <a:latin typeface="Times New Roman"/>
              </a:rPr>
              <a:t>
</a:t>
            </a:r>
            <a:r>
              <a:rPr b="1" lang="en-US" sz="2800" spc="-1">
                <a:latin typeface="Times New Roman"/>
              </a:rPr>
              <a:t>Track jets:</a:t>
            </a:r>
            <a:r>
              <a:rPr lang="en-US" sz="2800" spc="-1">
                <a:latin typeface="Times New Roman"/>
              </a:rPr>
              <a:t> Use tracks with p</a:t>
            </a:r>
            <a:r>
              <a:rPr lang="en-US" sz="2800" spc="-1" baseline="-101000">
                <a:latin typeface="Times New Roman"/>
              </a:rPr>
              <a:t>T</a:t>
            </a:r>
            <a:r>
              <a:rPr lang="en-US" sz="2800" spc="-1">
                <a:latin typeface="Times New Roman"/>
              </a:rPr>
              <a:t>&gt;4 GeV/c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Calorimeter jets from above with E&gt;25 GeV and track jets with p</a:t>
            </a:r>
            <a:r>
              <a:rPr lang="en-US" sz="2800" spc="-1" baseline="-101000">
                <a:latin typeface="Times New Roman"/>
              </a:rPr>
              <a:t>T</a:t>
            </a:r>
            <a:r>
              <a:rPr lang="en-US" sz="2800" spc="-1">
                <a:latin typeface="Times New Roman"/>
              </a:rPr>
              <a:t>&gt;10 GeV/c used to estimate background again.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Calorimeter tracks matching one track with p</a:t>
            </a:r>
            <a:r>
              <a:rPr lang="en-US" sz="3200" spc="-1" baseline="-101000">
                <a:latin typeface="Times New Roman"/>
              </a:rPr>
              <a:t>T</a:t>
            </a:r>
            <a:r>
              <a:rPr lang="en-US" sz="3200" spc="-1">
                <a:latin typeface="Times New Roman"/>
              </a:rPr>
              <a:t>&gt;7 GeV/c or containing a high energy cluster E &gt;7 GeV are used for analysis down to E</a:t>
            </a:r>
            <a:r>
              <a:rPr lang="en-US" sz="3200" spc="-1" baseline="-101000">
                <a:latin typeface="Times New Roman"/>
              </a:rPr>
              <a:t>jet</a:t>
            </a:r>
            <a:r>
              <a:rPr lang="en-US" sz="3200" spc="-1">
                <a:latin typeface="Times New Roman"/>
              </a:rPr>
              <a:t> = 20 GeV</a:t>
            </a:r>
            <a:endParaRPr/>
          </a:p>
        </p:txBody>
      </p:sp>
      <p:sp>
        <p:nvSpPr>
          <p:cNvPr id="625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2000" spc="-1">
                <a:latin typeface="Times New Roman"/>
              </a:rPr>
              <a:t>Phys. Lett. B 719 (2013) 220-241</a:t>
            </a:r>
            <a:endParaRPr/>
          </a:p>
          <a:p>
            <a:endParaRPr/>
          </a:p>
        </p:txBody>
      </p:sp>
      <p:sp>
        <p:nvSpPr>
          <p:cNvPr id="626" name="TextShape 4"/>
          <p:cNvSpPr txBox="1"/>
          <p:nvPr/>
        </p:nvSpPr>
        <p:spPr>
          <a:xfrm>
            <a:off x="72360" y="5514480"/>
            <a:ext cx="10029600" cy="937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Times New Roman"/>
              </a:rPr>
              <a:t>Definitely imposes a bias, especially at 20 GeV!</a:t>
            </a:r>
            <a:endParaRPr/>
          </a:p>
          <a:p>
            <a:pPr algn="ctr"/>
            <a:r>
              <a:rPr lang="en-US" sz="3000" spc="-1">
                <a:solidFill>
                  <a:srgbClr val="ff0000"/>
                </a:solidFill>
                <a:latin typeface="Times New Roman"/>
              </a:rPr>
              <a:t>We should treat that bias as a tool, not a handicap</a:t>
            </a:r>
            <a:endParaRPr/>
          </a:p>
        </p:txBody>
      </p:sp>
      <p:pic>
        <p:nvPicPr>
          <p:cNvPr id="627" name="" descr=""/>
          <p:cNvPicPr/>
          <p:nvPr/>
        </p:nvPicPr>
        <p:blipFill>
          <a:blip r:embed="rId1"/>
          <a:stretch/>
        </p:blipFill>
        <p:spPr>
          <a:xfrm>
            <a:off x="6348600" y="1346040"/>
            <a:ext cx="3657600" cy="3520440"/>
          </a:xfrm>
          <a:prstGeom prst="rect">
            <a:avLst/>
          </a:prstGeom>
          <a:ln>
            <a:noFill/>
          </a:ln>
        </p:spPr>
      </p:pic>
      <p:sp>
        <p:nvSpPr>
          <p:cNvPr id="628" name="TextShape 5"/>
          <p:cNvSpPr txBox="1"/>
          <p:nvPr/>
        </p:nvSpPr>
        <p:spPr>
          <a:xfrm>
            <a:off x="6954840" y="514080"/>
            <a:ext cx="2834640" cy="858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/>
          </a:p>
        </p:txBody>
      </p:sp>
      <p:sp>
        <p:nvSpPr>
          <p:cNvPr id="629" name="TextShape 6"/>
          <p:cNvSpPr txBox="1"/>
          <p:nvPr/>
        </p:nvSpPr>
        <p:spPr>
          <a:xfrm>
            <a:off x="7171560" y="4866480"/>
            <a:ext cx="283464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But they do matter down here!</a:t>
            </a:r>
            <a:endParaRPr/>
          </a:p>
        </p:txBody>
      </p:sp>
    </p:spTree>
  </p:cSld>
  <p:timing>
    <p:tnLst>
      <p:par>
        <p:cTn id="185" dur="indefinite" restart="never" nodeType="tmRoot">
          <p:childTnLst>
            <p:seq>
              <p:cTn id="186" nodeType="mainSeq">
                <p:childTnLst>
                  <p:par>
                    <p:cTn id="187" fill="freeze">
                      <p:stCondLst>
                        <p:cond delay="indefinite"/>
                      </p:stCondLst>
                      <p:childTnLst>
                        <p:par>
                          <p:cTn id="188" fill="freeze">
                            <p:stCondLst>
                              <p:cond delay="0"/>
                            </p:stCondLst>
                            <p:childTnLst>
                              <p:par>
                                <p:cTn id="1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freeze">
                      <p:stCondLst>
                        <p:cond delay="indefinite"/>
                      </p:stCondLst>
                      <p:childTnLst>
                        <p:par>
                          <p:cTn id="192" fill="freeze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freeze">
                      <p:stCondLst>
                        <p:cond delay="indefinite"/>
                      </p:stCondLst>
                      <p:childTnLst>
                        <p:par>
                          <p:cTn id="202" fill="freeze">
                            <p:stCondLst>
                              <p:cond delay="0"/>
                            </p:stCondLst>
                            <p:childTnLst>
                              <p:par>
                                <p:cTn id="2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49" end="10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" descr=""/>
          <p:cNvPicPr/>
          <p:nvPr/>
        </p:nvPicPr>
        <p:blipFill>
          <a:blip r:embed="rId1"/>
          <a:stretch/>
        </p:blipFill>
        <p:spPr>
          <a:xfrm>
            <a:off x="-58680" y="-117360"/>
            <a:ext cx="10360080" cy="7772400"/>
          </a:xfrm>
          <a:prstGeom prst="rect">
            <a:avLst/>
          </a:prstGeom>
          <a:ln>
            <a:noFill/>
          </a:ln>
        </p:spPr>
      </p:pic>
      <p:sp>
        <p:nvSpPr>
          <p:cNvPr id="631" name="TextShape 1"/>
          <p:cNvSpPr txBox="1"/>
          <p:nvPr/>
        </p:nvSpPr>
        <p:spPr>
          <a:xfrm>
            <a:off x="168120" y="7251120"/>
            <a:ext cx="5686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</a:rPr>
              <a:t>http://www.boredpanda.com/animal-camouflage/</a:t>
            </a:r>
            <a:endParaRPr/>
          </a:p>
        </p:txBody>
      </p:sp>
    </p:spTree>
  </p:cSld>
  <p:timing>
    <p:tnLst>
      <p:par>
        <p:cTn id="205" dur="indefinite" restart="never" nodeType="tmRoot">
          <p:childTnLst>
            <p:seq>
              <p:cTn id="2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" descr=""/>
          <p:cNvPicPr/>
          <p:nvPr/>
        </p:nvPicPr>
        <p:blipFill>
          <a:blip r:embed="rId1"/>
          <a:stretch/>
        </p:blipFill>
        <p:spPr>
          <a:xfrm>
            <a:off x="-58680" y="-117360"/>
            <a:ext cx="10360080" cy="7772400"/>
          </a:xfrm>
          <a:prstGeom prst="rect">
            <a:avLst/>
          </a:prstGeom>
          <a:ln>
            <a:noFill/>
          </a:ln>
        </p:spPr>
      </p:pic>
      <p:pic>
        <p:nvPicPr>
          <p:cNvPr id="633" name="" descr=""/>
          <p:cNvPicPr/>
          <p:nvPr/>
        </p:nvPicPr>
        <p:blipFill>
          <a:blip r:embed="rId2"/>
          <a:stretch/>
        </p:blipFill>
        <p:spPr>
          <a:xfrm>
            <a:off x="7117920" y="-814680"/>
            <a:ext cx="3657600" cy="3657600"/>
          </a:xfrm>
          <a:prstGeom prst="rect">
            <a:avLst/>
          </a:prstGeom>
          <a:ln>
            <a:noFill/>
          </a:ln>
        </p:spPr>
      </p:pic>
      <p:sp>
        <p:nvSpPr>
          <p:cNvPr id="634" name="TextShape 1"/>
          <p:cNvSpPr txBox="1"/>
          <p:nvPr/>
        </p:nvSpPr>
        <p:spPr>
          <a:xfrm>
            <a:off x="168120" y="7251120"/>
            <a:ext cx="56869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</a:rPr>
              <a:t>http://www.boredpanda.com/animal-camouflage/</a:t>
            </a:r>
            <a:endParaRPr/>
          </a:p>
        </p:txBody>
      </p:sp>
      <p:sp>
        <p:nvSpPr>
          <p:cNvPr id="635" name="TextShape 2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000000"/>
                </a:solidFill>
                <a:latin typeface="Times New Roman"/>
              </a:rPr>
              <a:t>Bias</a:t>
            </a:r>
            <a:endParaRPr/>
          </a:p>
        </p:txBody>
      </p:sp>
      <p:sp>
        <p:nvSpPr>
          <p:cNvPr id="636" name="TextShape 3"/>
          <p:cNvSpPr txBox="1"/>
          <p:nvPr/>
        </p:nvSpPr>
        <p:spPr>
          <a:xfrm>
            <a:off x="504000" y="2241360"/>
            <a:ext cx="8870040" cy="391212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Modified jets probably look more like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Quark jets are narrower, have fewer tracks, fragment harder [Z Phys C 68, 179-201 (1995), Z Phys C 70, 179-196 (1996), 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reconstructed with 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have more particles than jets reconstructed with anti-k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[Phys. Rev. D 45, 1448 (1992)]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fragment into more baryons [EPJC 8, 241-254, 1998]</a:t>
            </a:r>
            <a:endParaRPr/>
          </a:p>
        </p:txBody>
      </p:sp>
    </p:spTree>
  </p:cSld>
  <p:timing>
    <p:tnLst>
      <p:par>
        <p:cTn id="207" dur="indefinite" restart="never" nodeType="tmRoot">
          <p:childTnLst>
            <p:seq>
              <p:cTn id="208" nodeType="mainSeq">
                <p:childTnLst>
                  <p:par>
                    <p:cTn id="209" fill="freeze">
                      <p:stCondLst>
                        <p:cond delay="indefinite"/>
                      </p:stCondLst>
                      <p:childTnLst>
                        <p:par>
                          <p:cTn id="210" fill="freeze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0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freeze">
                      <p:stCondLst>
                        <p:cond delay="indefinite"/>
                      </p:stCondLst>
                      <p:childTnLst>
                        <p:par>
                          <p:cTn id="216" fill="freeze">
                            <p:stCondLst>
                              <p:cond delay="0"/>
                            </p:stCondLst>
                            <p:childTnLst>
                              <p:par>
                                <p:cTn id="2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49" end="1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freeze">
                      <p:stCondLst>
                        <p:cond delay="indefinite"/>
                      </p:stCondLst>
                      <p:childTnLst>
                        <p:par>
                          <p:cTn id="220" fill="freeze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170" end="3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freeze">
                      <p:stCondLst>
                        <p:cond delay="indefinite"/>
                      </p:stCondLst>
                      <p:childTnLst>
                        <p:par>
                          <p:cTn id="224" fill="freeze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>
                                            <p:txEl>
                                              <p:pRg st="311" end="3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" descr=""/>
          <p:cNvPicPr/>
          <p:nvPr/>
        </p:nvPicPr>
        <p:blipFill>
          <a:blip r:embed="rId1"/>
          <a:stretch/>
        </p:blipFill>
        <p:spPr>
          <a:xfrm>
            <a:off x="-49680" y="1074960"/>
            <a:ext cx="8019720" cy="5667120"/>
          </a:xfrm>
          <a:prstGeom prst="rect">
            <a:avLst/>
          </a:prstGeom>
          <a:ln>
            <a:noFill/>
          </a:ln>
        </p:spPr>
      </p:pic>
      <p:sp>
        <p:nvSpPr>
          <p:cNvPr id="638" name="TextShape 1"/>
          <p:cNvSpPr txBox="1"/>
          <p:nvPr/>
        </p:nvSpPr>
        <p:spPr>
          <a:xfrm>
            <a:off x="464040" y="119880"/>
            <a:ext cx="96512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What you see depends on where you look</a:t>
            </a:r>
            <a:endParaRPr/>
          </a:p>
        </p:txBody>
      </p:sp>
      <p:sp>
        <p:nvSpPr>
          <p:cNvPr id="639" name="TextShape 2"/>
          <p:cNvSpPr txBox="1"/>
          <p:nvPr/>
        </p:nvSpPr>
        <p:spPr>
          <a:xfrm>
            <a:off x="3428640" y="2789640"/>
            <a:ext cx="2062440" cy="81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Phys. Rev. C 90, 024908 (2014)</a:t>
            </a:r>
            <a:r>
              <a:rPr lang="en-US" sz="1000" spc="-1">
                <a:latin typeface="Arial"/>
              </a:rPr>
              <a:t>
</a:t>
            </a:r>
            <a:r>
              <a:rPr lang="en-US" sz="1000" spc="-1">
                <a:latin typeface="Arial"/>
              </a:rPr>
              <a:t>JHEP10(2012)087</a:t>
            </a:r>
            <a:endParaRPr/>
          </a:p>
          <a:p>
            <a:endParaRPr/>
          </a:p>
        </p:txBody>
      </p:sp>
      <p:sp>
        <p:nvSpPr>
          <p:cNvPr id="640" name="TextShape 3"/>
          <p:cNvSpPr txBox="1"/>
          <p:nvPr/>
        </p:nvSpPr>
        <p:spPr>
          <a:xfrm>
            <a:off x="4717800" y="6474960"/>
            <a:ext cx="163296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z = p</a:t>
            </a:r>
            <a:r>
              <a:rPr b="1" lang="en-US" sz="2500" spc="-1" baseline="-101000">
                <a:latin typeface="Arial"/>
              </a:rPr>
              <a:t>T</a:t>
            </a:r>
            <a:r>
              <a:rPr b="1" lang="en-US" sz="2500" spc="-1">
                <a:latin typeface="Arial"/>
              </a:rPr>
              <a:t>/E</a:t>
            </a:r>
            <a:r>
              <a:rPr b="1" lang="en-US" sz="2500" spc="-1" baseline="-101000">
                <a:latin typeface="Arial"/>
              </a:rPr>
              <a:t>jet</a:t>
            </a:r>
            <a:endParaRPr/>
          </a:p>
        </p:txBody>
      </p:sp>
      <p:sp>
        <p:nvSpPr>
          <p:cNvPr id="641" name="Line 4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TextShape 5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43" name="TextShape 6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44" name="Line 7"/>
          <p:cNvSpPr/>
          <p:nvPr/>
        </p:nvSpPr>
        <p:spPr>
          <a:xfrm flipV="1">
            <a:off x="3446640" y="8432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Line 8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TextShape 9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47" name="TextShape 10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48" name="Line 11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TextShape 12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50" name="TextShape 13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51" name="TextShape 14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52" name="TextShape 15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53" name="TextShape 16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54" name="Line 17"/>
          <p:cNvSpPr/>
          <p:nvPr/>
        </p:nvSpPr>
        <p:spPr>
          <a:xfrm flipV="1">
            <a:off x="2521440" y="5884920"/>
            <a:ext cx="778320" cy="67068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TextShape 18"/>
          <p:cNvSpPr txBox="1"/>
          <p:nvPr/>
        </p:nvSpPr>
        <p:spPr>
          <a:xfrm>
            <a:off x="1461960" y="666756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High p</a:t>
            </a:r>
            <a:r>
              <a:rPr b="1" lang="en-US" sz="2500" spc="-1" baseline="-101000">
                <a:solidFill>
                  <a:srgbClr val="ff000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656" name="Line 19"/>
          <p:cNvSpPr/>
          <p:nvPr/>
        </p:nvSpPr>
        <p:spPr>
          <a:xfrm flipH="1" flipV="1">
            <a:off x="7228080" y="5958000"/>
            <a:ext cx="946440" cy="4827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7" name="TextShape 20"/>
          <p:cNvSpPr txBox="1"/>
          <p:nvPr/>
        </p:nvSpPr>
        <p:spPr>
          <a:xfrm>
            <a:off x="7115040" y="655272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Low p</a:t>
            </a:r>
            <a:r>
              <a:rPr b="1" lang="en-US" sz="2500" spc="-1" baseline="-101000">
                <a:solidFill>
                  <a:srgbClr val="ff0000"/>
                </a:solidFill>
                <a:latin typeface="Arial"/>
              </a:rPr>
              <a:t>T</a:t>
            </a:r>
            <a:endParaRPr/>
          </a:p>
        </p:txBody>
      </p:sp>
    </p:spTree>
  </p:cSld>
  <p:timing>
    <p:tnLst>
      <p:par>
        <p:cTn id="227" dur="indefinite" restart="never" nodeType="tmRoot">
          <p:childTnLst>
            <p:seq>
              <p:cTn id="2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TextShape 1"/>
          <p:cNvSpPr txBox="1"/>
          <p:nvPr/>
        </p:nvSpPr>
        <p:spPr>
          <a:xfrm>
            <a:off x="504000" y="193320"/>
            <a:ext cx="9071640" cy="8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Cold Nuclear Matter effects</a:t>
            </a:r>
            <a:endParaRPr/>
          </a:p>
        </p:txBody>
      </p:sp>
      <p:sp>
        <p:nvSpPr>
          <p:cNvPr id="659" name="TextShape 2"/>
          <p:cNvSpPr txBox="1"/>
          <p:nvPr/>
        </p:nvSpPr>
        <p:spPr>
          <a:xfrm>
            <a:off x="504000" y="4405320"/>
            <a:ext cx="9071640" cy="2602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No indication of modified jet structure in cold nuclear matter (d+Au and p+Pb collisions)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[Phys.Rev.C73:054903,2006, Phys.Rev.Lett.96:222301,2006]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Minimum bias R</a:t>
            </a:r>
            <a:r>
              <a:rPr lang="en-US" sz="3200" spc="-1" baseline="-101000">
                <a:latin typeface="Times New Roman"/>
              </a:rPr>
              <a:t>pPb</a:t>
            </a:r>
            <a:r>
              <a:rPr lang="en-US" sz="3200" spc="-1">
                <a:latin typeface="Times New Roman"/>
              </a:rPr>
              <a:t>, R</a:t>
            </a:r>
            <a:r>
              <a:rPr lang="en-US" sz="3200" spc="-1" baseline="-101000">
                <a:latin typeface="Times New Roman"/>
              </a:rPr>
              <a:t>dAu</a:t>
            </a:r>
            <a:r>
              <a:rPr lang="en-US" sz="3200" spc="-1">
                <a:latin typeface="Times New Roman"/>
              </a:rPr>
              <a:t> for charged particles, jets consistent with 1 [Phys.Rev.Lett.98:172302,2007,Phys.Rev.C81:064904,2010,Phys. Rev. Lett. 110 (2013) 082302, </a:t>
            </a:r>
            <a:r>
              <a:rPr lang="en-US" sz="3200" spc="-1">
                <a:latin typeface="Times New Roman"/>
              </a:rPr>
              <a:t>	</a:t>
            </a:r>
            <a:r>
              <a:rPr lang="en-US" sz="3200" spc="-1">
                <a:latin typeface="Times New Roman"/>
              </a:rPr>
              <a:t>arXiv:1605.06436]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Indications of modification at forward rapidities from dihadron correlations 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[Phys. Rev. Lett. 107, 172301 (2011)]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Centrality dependence observed 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[PLB 748 (2015) 392-413, </a:t>
            </a:r>
            <a:r>
              <a:rPr lang="en-US" sz="3200" spc="-1">
                <a:latin typeface="Times New Roman"/>
              </a:rPr>
              <a:t>	</a:t>
            </a:r>
            <a:r>
              <a:rPr lang="en-US" sz="3200" spc="-1">
                <a:latin typeface="Times New Roman"/>
              </a:rPr>
              <a:t>Phys. Rev. Lett. 116, 122301 (2016)]</a:t>
            </a:r>
            <a:endParaRPr/>
          </a:p>
        </p:txBody>
      </p:sp>
      <p:pic>
        <p:nvPicPr>
          <p:cNvPr id="660" name="" descr=""/>
          <p:cNvPicPr/>
          <p:nvPr/>
        </p:nvPicPr>
        <p:blipFill>
          <a:blip r:embed="rId1"/>
          <a:stretch/>
        </p:blipFill>
        <p:spPr>
          <a:xfrm>
            <a:off x="1252440" y="1254960"/>
            <a:ext cx="7315200" cy="2926080"/>
          </a:xfrm>
          <a:prstGeom prst="rect">
            <a:avLst/>
          </a:prstGeom>
          <a:ln>
            <a:noFill/>
          </a:ln>
        </p:spPr>
      </p:pic>
      <p:sp>
        <p:nvSpPr>
          <p:cNvPr id="661" name="TextShape 3"/>
          <p:cNvSpPr txBox="1"/>
          <p:nvPr/>
        </p:nvSpPr>
        <p:spPr>
          <a:xfrm>
            <a:off x="5783040" y="1031040"/>
            <a:ext cx="27669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latin typeface="Arial"/>
                <a:hlinkClick r:id="rId2"/>
              </a:rPr>
              <a:t>PLB 748 (2015) 392-413</a:t>
            </a:r>
            <a:endParaRPr/>
          </a:p>
        </p:txBody>
      </p:sp>
    </p:spTree>
  </p:cSld>
  <p:timing>
    <p:tnLst>
      <p:par>
        <p:cTn id="229" dur="indefinite" restart="never" nodeType="tmRoot">
          <p:childTnLst>
            <p:seq>
              <p:cTn id="2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CustomShape 1"/>
          <p:cNvSpPr/>
          <p:nvPr/>
        </p:nvSpPr>
        <p:spPr>
          <a:xfrm>
            <a:off x="1634040" y="122040"/>
            <a:ext cx="7384320" cy="70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85320" bIns="45000"/>
          <a:p>
            <a:pPr>
              <a:lnSpc>
                <a:spcPct val="92000"/>
              </a:lnSpc>
            </a:pPr>
            <a:r>
              <a:rPr lang="en-US" sz="3200" spc="-1">
                <a:solidFill>
                  <a:srgbClr val="ffffff"/>
                </a:solidFill>
                <a:latin typeface="Book Antiqua"/>
              </a:rPr>
              <a:t>Charged Raw Recoil Jet Spectrum: Reference</a:t>
            </a:r>
            <a:endParaRPr/>
          </a:p>
        </p:txBody>
      </p:sp>
      <p:sp>
        <p:nvSpPr>
          <p:cNvPr id="663" name="CustomShape 2"/>
          <p:cNvSpPr/>
          <p:nvPr/>
        </p:nvSpPr>
        <p:spPr>
          <a:xfrm>
            <a:off x="4763880" y="1566720"/>
            <a:ext cx="3916080" cy="363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Reference spectrum: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peripheral collisions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Much less combinatorial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background compared to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most central data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Excellent signal/background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 </a:t>
            </a:r>
            <a:r>
              <a:rPr lang="en-US" sz="2200" spc="-1">
                <a:solidFill>
                  <a:srgbClr val="000000"/>
                </a:solidFill>
                <a:latin typeface="Book Antiqua"/>
              </a:rPr>
              <a:t>ratio down to 3 GeV/c</a:t>
            </a:r>
            <a:endParaRPr/>
          </a:p>
          <a:p>
            <a:pPr>
              <a:lnSpc>
                <a:spcPct val="100000"/>
              </a:lnSpc>
            </a:pPr>
            <a:r>
              <a:rPr lang="en-US" sz="2200" spc="-1">
                <a:solidFill>
                  <a:srgbClr val="000000"/>
                </a:solidFill>
                <a:latin typeface="Book Antiqua"/>
              </a:rPr>
              <a:t> </a:t>
            </a:r>
            <a:endParaRPr/>
          </a:p>
        </p:txBody>
      </p:sp>
      <p:pic>
        <p:nvPicPr>
          <p:cNvPr id="664" name="Picture 10" descr="A_Jet_raw_R03_C60_80_norm_2.png"/>
          <p:cNvPicPr/>
          <p:nvPr/>
        </p:nvPicPr>
        <p:blipFill>
          <a:blip r:embed="rId1"/>
          <a:stretch/>
        </p:blipFill>
        <p:spPr>
          <a:xfrm>
            <a:off x="19440" y="1983240"/>
            <a:ext cx="3707640" cy="4384440"/>
          </a:xfrm>
          <a:prstGeom prst="rect">
            <a:avLst/>
          </a:prstGeom>
          <a:ln>
            <a:noFill/>
          </a:ln>
        </p:spPr>
      </p:pic>
      <p:sp>
        <p:nvSpPr>
          <p:cNvPr id="665" name="CustomShape 3"/>
          <p:cNvSpPr/>
          <p:nvPr/>
        </p:nvSpPr>
        <p:spPr>
          <a:xfrm>
            <a:off x="879840" y="1346040"/>
            <a:ext cx="1720080" cy="398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>
              <a:lnSpc>
                <a:spcPct val="93000"/>
              </a:lnSpc>
            </a:pPr>
            <a:r>
              <a:rPr b="1" lang="en-US" sz="2000" spc="-1">
                <a:latin typeface="Book Antiqua"/>
                <a:ea typeface="Book Antiqua"/>
              </a:rPr>
              <a:t>Peripheral</a:t>
            </a:r>
            <a:endParaRPr/>
          </a:p>
        </p:txBody>
      </p:sp>
      <p:pic>
        <p:nvPicPr>
          <p:cNvPr id="666" name="StarIcon.png" descr=""/>
          <p:cNvPicPr/>
          <p:nvPr/>
        </p:nvPicPr>
        <p:blipFill>
          <a:blip r:embed="rId2"/>
          <a:stretch/>
        </p:blipFill>
        <p:spPr>
          <a:xfrm>
            <a:off x="2040120" y="3282120"/>
            <a:ext cx="472680" cy="326880"/>
          </a:xfrm>
          <a:prstGeom prst="rect">
            <a:avLst/>
          </a:prstGeom>
          <a:ln>
            <a:noFill/>
          </a:ln>
        </p:spPr>
      </p:pic>
      <p:sp>
        <p:nvSpPr>
          <p:cNvPr id="667" name="CustomShape 4"/>
          <p:cNvSpPr/>
          <p:nvPr/>
        </p:nvSpPr>
        <p:spPr>
          <a:xfrm>
            <a:off x="2401920" y="3454920"/>
            <a:ext cx="838800" cy="15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/>
          <a:p>
            <a:pPr>
              <a:lnSpc>
                <a:spcPct val="93000"/>
              </a:lnSpc>
            </a:pPr>
            <a:r>
              <a:rPr lang="en-US" sz="1000" spc="-1">
                <a:latin typeface="Book Antiqua"/>
                <a:ea typeface="Book Antiqua"/>
              </a:rPr>
              <a:t>Preliminary</a:t>
            </a:r>
            <a:endParaRPr/>
          </a:p>
        </p:txBody>
      </p:sp>
      <p:sp>
        <p:nvSpPr>
          <p:cNvPr id="668" name="CustomShape 5"/>
          <p:cNvSpPr/>
          <p:nvPr/>
        </p:nvSpPr>
        <p:spPr>
          <a:xfrm>
            <a:off x="7632000" y="7268760"/>
            <a:ext cx="2347200" cy="51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r">
              <a:lnSpc>
                <a:spcPct val="92000"/>
              </a:lnSpc>
            </a:pPr>
            <a:fld id="{46EB9D9A-FC21-4260-9178-3BE812AA2924}" type="slidenum">
              <a:rPr lang="en-US" sz="1800" spc="-1">
                <a:solidFill>
                  <a:srgbClr val="ffffff"/>
                </a:solidFill>
                <a:latin typeface="Book Antiqua"/>
                <a:ea typeface="Arial Unicode MS"/>
              </a:rPr>
              <a:t>&lt;number&gt;</a:t>
            </a:fld>
            <a:endParaRPr/>
          </a:p>
        </p:txBody>
      </p:sp>
      <p:sp>
        <p:nvSpPr>
          <p:cNvPr id="669" name="CustomShape 6"/>
          <p:cNvSpPr/>
          <p:nvPr/>
        </p:nvSpPr>
        <p:spPr>
          <a:xfrm>
            <a:off x="244440" y="7252920"/>
            <a:ext cx="2347200" cy="51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12000"/>
              </a:lnSpc>
            </a:pPr>
            <a:r>
              <a:rPr lang="en-US" sz="1800" spc="-1">
                <a:solidFill>
                  <a:srgbClr val="ffffff"/>
                </a:solidFill>
                <a:latin typeface="Bok"/>
                <a:ea typeface="Arial Unicode MS"/>
              </a:rPr>
              <a:t>06/29/2015</a:t>
            </a:r>
            <a:endParaRPr/>
          </a:p>
        </p:txBody>
      </p:sp>
      <p:sp>
        <p:nvSpPr>
          <p:cNvPr id="670" name="CustomShape 7"/>
          <p:cNvSpPr/>
          <p:nvPr/>
        </p:nvSpPr>
        <p:spPr>
          <a:xfrm>
            <a:off x="2473920" y="7216200"/>
            <a:ext cx="5869440" cy="518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ctr">
              <a:lnSpc>
                <a:spcPct val="92000"/>
              </a:lnSpc>
            </a:pPr>
            <a:r>
              <a:rPr lang="en-US" sz="2000" spc="-1">
                <a:solidFill>
                  <a:srgbClr val="ffffff"/>
                </a:solidFill>
                <a:latin typeface="Book Antiqua"/>
                <a:ea typeface="Arial Unicode MS"/>
              </a:rPr>
              <a:t>Alexander Schmah - Hard Probes 2015</a:t>
            </a:r>
            <a:endParaRPr/>
          </a:p>
        </p:txBody>
      </p:sp>
      <p:sp>
        <p:nvSpPr>
          <p:cNvPr id="671" name="TextShape 8"/>
          <p:cNvSpPr txBox="1"/>
          <p:nvPr/>
        </p:nvSpPr>
        <p:spPr>
          <a:xfrm>
            <a:off x="504000" y="301320"/>
            <a:ext cx="9114840" cy="97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Event mixing</a:t>
            </a:r>
            <a:endParaRPr/>
          </a:p>
        </p:txBody>
      </p:sp>
      <p:sp>
        <p:nvSpPr>
          <p:cNvPr id="672" name="TextShape 9"/>
          <p:cNvSpPr txBox="1"/>
          <p:nvPr/>
        </p:nvSpPr>
        <p:spPr>
          <a:xfrm>
            <a:off x="252720" y="6310080"/>
            <a:ext cx="628092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Alex Schmah, Hard Probes 2015</a:t>
            </a:r>
            <a:endParaRPr/>
          </a:p>
        </p:txBody>
      </p:sp>
      <p:sp>
        <p:nvSpPr>
          <p:cNvPr id="673" name="CustomShape 10"/>
          <p:cNvSpPr/>
          <p:nvPr/>
        </p:nvSpPr>
        <p:spPr>
          <a:xfrm>
            <a:off x="4667400" y="4929120"/>
            <a:ext cx="3916080" cy="363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ff"/>
                </a:solidFill>
                <a:latin typeface="Times New Roman"/>
              </a:rPr>
              <a:t>Requires normalization at low p</a:t>
            </a:r>
            <a:r>
              <a:rPr lang="en-US" sz="2200" spc="-1" baseline="-101000">
                <a:solidFill>
                  <a:srgbClr val="0000ff"/>
                </a:solidFill>
                <a:latin typeface="Times New Roman"/>
              </a:rPr>
              <a:t>T</a:t>
            </a:r>
            <a:endParaRPr/>
          </a:p>
          <a:p>
            <a:pPr>
              <a:lnSpc>
                <a:spcPct val="100000"/>
              </a:lnSpc>
              <a:buFont typeface="Wingdings" charset="2"/>
              <a:buChar char=""/>
            </a:pPr>
            <a:r>
              <a:rPr lang="en-US" sz="2200" spc="-1">
                <a:solidFill>
                  <a:srgbClr val="0000ff"/>
                </a:solidFill>
                <a:latin typeface="Times New Roman"/>
              </a:rPr>
              <a:t>All physical correlations treated like jets</a:t>
            </a:r>
            <a:endParaRPr/>
          </a:p>
        </p:txBody>
      </p:sp>
    </p:spTree>
  </p:cSld>
  <p:timing>
    <p:tnLst>
      <p:par>
        <p:cTn id="231" dur="indefinite" restart="never" nodeType="tmRoot">
          <p:childTnLst>
            <p:seq>
              <p:cTn id="232" nodeType="mainSeq">
                <p:childTnLst>
                  <p:par>
                    <p:cTn id="233" fill="freeze">
                      <p:stCondLst>
                        <p:cond delay="indefinite"/>
                      </p:stCondLst>
                      <p:childTnLst>
                        <p:par>
                          <p:cTn id="234" fill="freeze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CustomShape 1"/>
          <p:cNvSpPr/>
          <p:nvPr/>
        </p:nvSpPr>
        <p:spPr>
          <a:xfrm>
            <a:off x="457200" y="5384160"/>
            <a:ext cx="8229240" cy="1301400"/>
          </a:xfrm>
          <a:prstGeom prst="rect">
            <a:avLst/>
          </a:prstGeom>
          <a:gradFill>
            <a:gsLst>
              <a:gs pos="0">
                <a:srgbClr val="e3fbc2"/>
              </a:gs>
              <a:gs pos="100000">
                <a:srgbClr val="f4ffe6"/>
              </a:gs>
            </a:gsLst>
            <a:lin ang="16200000"/>
          </a:gradFill>
          <a:ln w="9360">
            <a:solidFill>
              <a:srgbClr val="98b855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82080" rIns="82080" tIns="41040" bIns="4104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Fake Jets: </a:t>
            </a: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After the background subtraction, some local fluctuations remain! </a:t>
            </a:r>
            <a:endParaRPr/>
          </a:p>
          <a:p>
            <a:pPr>
              <a:lnSpc>
                <a:spcPct val="100000"/>
              </a:lnSpc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Fluctuations will deteriorate the jet resolution in central events.</a:t>
            </a:r>
            <a:endParaRPr/>
          </a:p>
        </p:txBody>
      </p:sp>
      <p:pic>
        <p:nvPicPr>
          <p:cNvPr id="675" name="Picture 2" descr=""/>
          <p:cNvPicPr/>
          <p:nvPr/>
        </p:nvPicPr>
        <p:blipFill>
          <a:blip r:embed="rId1"/>
          <a:stretch/>
        </p:blipFill>
        <p:spPr>
          <a:xfrm>
            <a:off x="4650120" y="1210680"/>
            <a:ext cx="4987440" cy="3495960"/>
          </a:xfrm>
          <a:prstGeom prst="rect">
            <a:avLst/>
          </a:prstGeom>
          <a:ln w="9360">
            <a:noFill/>
          </a:ln>
        </p:spPr>
      </p:pic>
      <p:sp>
        <p:nvSpPr>
          <p:cNvPr id="676" name="CustomShape 2"/>
          <p:cNvSpPr/>
          <p:nvPr/>
        </p:nvSpPr>
        <p:spPr>
          <a:xfrm>
            <a:off x="5787720" y="1562040"/>
            <a:ext cx="2631960" cy="2554560"/>
          </a:xfrm>
          <a:prstGeom prst="ellipse">
            <a:avLst/>
          </a:prstGeom>
          <a:solidFill>
            <a:srgbClr val="ffffff"/>
          </a:solidFill>
          <a:ln cap="rnd" w="44280">
            <a:solidFill>
              <a:srgbClr val="000000"/>
            </a:solidFill>
            <a:custDash>
              <a:ds d="3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3"/>
          <p:cNvSpPr/>
          <p:nvPr/>
        </p:nvSpPr>
        <p:spPr>
          <a:xfrm>
            <a:off x="5558040" y="2622600"/>
            <a:ext cx="345960" cy="60480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4"/>
          <p:cNvSpPr/>
          <p:nvPr/>
        </p:nvSpPr>
        <p:spPr>
          <a:xfrm>
            <a:off x="7913520" y="3227760"/>
            <a:ext cx="553680" cy="67212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CustomShape 5"/>
          <p:cNvSpPr/>
          <p:nvPr/>
        </p:nvSpPr>
        <p:spPr>
          <a:xfrm>
            <a:off x="5627520" y="3227760"/>
            <a:ext cx="484560" cy="47016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CustomShape 6"/>
          <p:cNvSpPr/>
          <p:nvPr/>
        </p:nvSpPr>
        <p:spPr>
          <a:xfrm>
            <a:off x="6666480" y="3899880"/>
            <a:ext cx="484560" cy="53748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CustomShape 7"/>
          <p:cNvSpPr/>
          <p:nvPr/>
        </p:nvSpPr>
        <p:spPr>
          <a:xfrm>
            <a:off x="5904720" y="1613880"/>
            <a:ext cx="553680" cy="604800"/>
          </a:xfrm>
          <a:prstGeom prst="ellipse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TextShape 8"/>
          <p:cNvSpPr txBox="1"/>
          <p:nvPr/>
        </p:nvSpPr>
        <p:spPr>
          <a:xfrm>
            <a:off x="457200" y="-5184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b="1" lang="en-US" sz="3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CMS: Iterative Pile-Up Event Background Subtraction</a:t>
            </a:r>
            <a:endParaRPr/>
          </a:p>
        </p:txBody>
      </p:sp>
      <p:sp>
        <p:nvSpPr>
          <p:cNvPr id="683" name="CustomShape 9"/>
          <p:cNvSpPr/>
          <p:nvPr/>
        </p:nvSpPr>
        <p:spPr>
          <a:xfrm>
            <a:off x="313920" y="1990080"/>
            <a:ext cx="4009680" cy="1728360"/>
          </a:xfrm>
          <a:prstGeom prst="rect">
            <a:avLst/>
          </a:prstGeom>
          <a:gradFill>
            <a:gsLst>
              <a:gs pos="0">
                <a:srgbClr val="d9caee"/>
              </a:gs>
              <a:gs pos="100000">
                <a:srgbClr val="f1eaf8"/>
              </a:gs>
            </a:gsLst>
            <a:lin ang="16200000"/>
          </a:gradFill>
          <a:ln w="9360">
            <a:solidFill>
              <a:srgbClr val="7d5fa0"/>
            </a:solidFill>
            <a:round/>
          </a:ln>
          <a:effectLst>
            <a:outerShdw dist="20160" dir="540000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82080" rIns="82080" tIns="41040" bIns="4104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Background is estimated </a:t>
            </a:r>
            <a:endParaRPr/>
          </a:p>
          <a:p>
            <a:pPr indent="-216000">
              <a:lnSpc>
                <a:spcPct val="100000"/>
              </a:lnSpc>
              <a:buFont typeface="StarSymbol"/>
              <a:buChar char="-"/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for each calorimeter ring of constant η</a:t>
            </a:r>
            <a:endParaRPr/>
          </a:p>
          <a:p>
            <a:pPr indent="-216000">
              <a:lnSpc>
                <a:spcPct val="100000"/>
              </a:lnSpc>
              <a:buFont typeface="StarSymbol"/>
              <a:buChar char="-"/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subtracted before jet finding</a:t>
            </a:r>
            <a:endParaRPr/>
          </a:p>
          <a:p>
            <a:pPr indent="-216000">
              <a:lnSpc>
                <a:spcPct val="100000"/>
              </a:lnSpc>
              <a:buFont typeface="StarSymbol"/>
              <a:buChar char="-"/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re-iterated after excluding the jets found in the first iteration</a:t>
            </a:r>
            <a:endParaRPr/>
          </a:p>
        </p:txBody>
      </p:sp>
      <p:sp>
        <p:nvSpPr>
          <p:cNvPr id="684" name="TextShape 10"/>
          <p:cNvSpPr txBox="1"/>
          <p:nvPr/>
        </p:nvSpPr>
        <p:spPr>
          <a:xfrm>
            <a:off x="6553080" y="635688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FBE9803-EE09-4AAC-A4D4-78BA1FF1D944}" type="slidenum">
              <a:rPr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  <p:sp>
        <p:nvSpPr>
          <p:cNvPr id="685" name="TextShape 11"/>
          <p:cNvSpPr txBox="1"/>
          <p:nvPr/>
        </p:nvSpPr>
        <p:spPr>
          <a:xfrm>
            <a:off x="3124080" y="6356880"/>
            <a:ext cx="289512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Sevil Salur</a:t>
            </a:r>
            <a:endParaRPr/>
          </a:p>
        </p:txBody>
      </p:sp>
    </p:spTree>
  </p:cSld>
  <p:timing>
    <p:tnLst>
      <p:par>
        <p:cTn id="237" dur="indefinite" restart="never" nodeType="tmRoot">
          <p:childTnLst>
            <p:seq>
              <p:cTn id="2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TextShape 1"/>
          <p:cNvSpPr txBox="1"/>
          <p:nvPr/>
        </p:nvSpPr>
        <p:spPr>
          <a:xfrm>
            <a:off x="503280" y="-240120"/>
            <a:ext cx="8966160" cy="115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1.0-1.5 GeV/c </a:t>
            </a:r>
            <a:endParaRPr/>
          </a:p>
        </p:txBody>
      </p:sp>
      <p:pic>
        <p:nvPicPr>
          <p:cNvPr id="687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688" name="CustomShape 2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89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690" name="CustomShape 3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691" name="CustomShape 4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692" name="CustomShape 5"/>
          <p:cNvSpPr/>
          <p:nvPr/>
        </p:nvSpPr>
        <p:spPr>
          <a:xfrm>
            <a:off x="2400480" y="6603840"/>
            <a:ext cx="6651360" cy="619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Uncertainties dominated by statistics</a:t>
            </a:r>
            <a:endParaRPr/>
          </a:p>
          <a:p>
            <a:pPr>
              <a:buBlip>
                <a:blip r:embed="rId4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Background uncertainty is non-trivially correlated point-to-point</a:t>
            </a:r>
            <a:endParaRPr/>
          </a:p>
        </p:txBody>
      </p:sp>
      <p:pic>
        <p:nvPicPr>
          <p:cNvPr id="693" name="" descr=""/>
          <p:cNvPicPr/>
          <p:nvPr/>
        </p:nvPicPr>
        <p:blipFill>
          <a:blip r:embed="rId5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9" dur="indefinite" restart="never" nodeType="tmRoot">
          <p:childTnLst>
            <p:seq>
              <p:cTn id="2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695" name="CustomShape 1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96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697" name="CustomShape 2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698" name="CustomShape 3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699" name="CustomShape 4"/>
          <p:cNvSpPr/>
          <p:nvPr/>
        </p:nvSpPr>
        <p:spPr>
          <a:xfrm>
            <a:off x="2400480" y="6603840"/>
            <a:ext cx="6651360" cy="675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i="1" lang="en-US" sz="1800" spc="-1">
                <a:latin typeface="Arial"/>
              </a:rPr>
              <a:t>v</a:t>
            </a:r>
            <a:r>
              <a:rPr lang="en-US" sz="1800" spc="-1" baseline="-33000">
                <a:latin typeface="Arial"/>
              </a:rPr>
              <a:t>3 </a:t>
            </a:r>
            <a:r>
              <a:rPr lang="en-US" sz="1800" spc="-1">
                <a:latin typeface="Arial"/>
              </a:rPr>
              <a:t>and </a:t>
            </a:r>
            <a:r>
              <a:rPr i="1" lang="en-US" sz="1800" spc="-1">
                <a:latin typeface="Arial"/>
              </a:rPr>
              <a:t>v</a:t>
            </a:r>
            <a:r>
              <a:rPr lang="en-US" sz="1800" spc="-1" baseline="-33000">
                <a:latin typeface="Arial"/>
              </a:rPr>
              <a:t>4 </a:t>
            </a:r>
            <a:r>
              <a:rPr lang="en-US" sz="1800" spc="-1">
                <a:latin typeface="Arial"/>
              </a:rPr>
              <a:t>components important</a:t>
            </a:r>
            <a:endParaRPr/>
          </a:p>
          <a:p>
            <a:pPr>
              <a:buBlip>
                <a:blip r:embed="rId4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Background uncertainty is non-trivially correlated point-to-point</a:t>
            </a:r>
            <a:endParaRPr/>
          </a:p>
        </p:txBody>
      </p:sp>
      <p:sp>
        <p:nvSpPr>
          <p:cNvPr id="700" name="CustomShape 5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1.5-2.0 GeV/c </a:t>
            </a:r>
            <a:endParaRPr/>
          </a:p>
        </p:txBody>
      </p:sp>
      <p:sp>
        <p:nvSpPr>
          <p:cNvPr id="701" name="CustomShape 6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2" name="" descr=""/>
          <p:cNvPicPr/>
          <p:nvPr/>
        </p:nvPicPr>
        <p:blipFill>
          <a:blip r:embed="rId5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1" dur="indefinite" restart="never" nodeType="tmRoot">
          <p:childTnLst>
            <p:seq>
              <p:cTn id="2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" descr=""/>
          <p:cNvPicPr/>
          <p:nvPr/>
        </p:nvPicPr>
        <p:blipFill>
          <a:blip r:embed="rId1"/>
          <a:stretch/>
        </p:blipFill>
        <p:spPr>
          <a:xfrm>
            <a:off x="2716200" y="695160"/>
            <a:ext cx="7315200" cy="3044880"/>
          </a:xfrm>
          <a:prstGeom prst="rect">
            <a:avLst/>
          </a:prstGeom>
          <a:ln>
            <a:noFill/>
          </a:ln>
        </p:spPr>
      </p:pic>
      <p:sp>
        <p:nvSpPr>
          <p:cNvPr id="704" name="CustomShape 1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05" name="" descr=""/>
          <p:cNvPicPr/>
          <p:nvPr/>
        </p:nvPicPr>
        <p:blipFill>
          <a:blip r:embed="rId2"/>
          <a:stretch/>
        </p:blipFill>
        <p:spPr>
          <a:xfrm>
            <a:off x="866880" y="3800520"/>
            <a:ext cx="9163080" cy="2862360"/>
          </a:xfrm>
          <a:prstGeom prst="rect">
            <a:avLst/>
          </a:prstGeom>
          <a:ln>
            <a:noFill/>
          </a:ln>
        </p:spPr>
      </p:pic>
      <p:sp>
        <p:nvSpPr>
          <p:cNvPr id="706" name="CustomShape 2"/>
          <p:cNvSpPr/>
          <p:nvPr/>
        </p:nvSpPr>
        <p:spPr>
          <a:xfrm>
            <a:off x="49320" y="82224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signal+bkgrd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bkgrd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bkgrd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sp>
        <p:nvSpPr>
          <p:cNvPr id="707" name="CustomShape 3"/>
          <p:cNvSpPr/>
          <p:nvPr/>
        </p:nvSpPr>
        <p:spPr>
          <a:xfrm>
            <a:off x="141120" y="3392640"/>
            <a:ext cx="2157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Correlation function</a:t>
            </a:r>
            <a:endParaRPr/>
          </a:p>
        </p:txBody>
      </p:sp>
      <p:sp>
        <p:nvSpPr>
          <p:cNvPr id="708" name="CustomShape 4"/>
          <p:cNvSpPr/>
          <p:nvPr/>
        </p:nvSpPr>
        <p:spPr>
          <a:xfrm>
            <a:off x="3305160" y="6699240"/>
            <a:ext cx="31114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buBlip>
                <a:blip r:embed="rId3"/>
              </a:buBlip>
            </a:pP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Background level negligible</a:t>
            </a:r>
            <a:endParaRPr/>
          </a:p>
        </p:txBody>
      </p:sp>
      <p:sp>
        <p:nvSpPr>
          <p:cNvPr id="709" name="CustomShape 5"/>
          <p:cNvSpPr/>
          <p:nvPr/>
        </p:nvSpPr>
        <p:spPr>
          <a:xfrm>
            <a:off x="503280" y="-241200"/>
            <a:ext cx="8966160" cy="1157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4.0-5.0 GeV/c </a:t>
            </a:r>
            <a:endParaRPr/>
          </a:p>
        </p:txBody>
      </p:sp>
      <p:sp>
        <p:nvSpPr>
          <p:cNvPr id="710" name="CustomShape 6"/>
          <p:cNvSpPr/>
          <p:nvPr/>
        </p:nvSpPr>
        <p:spPr>
          <a:xfrm>
            <a:off x="3135240" y="554040"/>
            <a:ext cx="428328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11" name="" descr=""/>
          <p:cNvPicPr/>
          <p:nvPr/>
        </p:nvPicPr>
        <p:blipFill>
          <a:blip r:embed="rId4"/>
          <a:stretch/>
        </p:blipFill>
        <p:spPr>
          <a:xfrm>
            <a:off x="247680" y="1739880"/>
            <a:ext cx="2130480" cy="1600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3" dur="indefinite" restart="never" nodeType="tmRoot">
          <p:childTnLst>
            <p:seq>
              <p:cTn id="2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" descr=""/>
          <p:cNvPicPr/>
          <p:nvPr/>
        </p:nvPicPr>
        <p:blipFill>
          <a:blip r:embed="rId1"/>
          <a:stretch/>
        </p:blipFill>
        <p:spPr>
          <a:xfrm>
            <a:off x="277560" y="734040"/>
            <a:ext cx="4525200" cy="3410640"/>
          </a:xfrm>
          <a:prstGeom prst="rect">
            <a:avLst/>
          </a:prstGeom>
          <a:ln>
            <a:noFill/>
          </a:ln>
        </p:spPr>
      </p:pic>
      <p:sp>
        <p:nvSpPr>
          <p:cNvPr id="123" name="CustomShape 1"/>
          <p:cNvSpPr/>
          <p:nvPr/>
        </p:nvSpPr>
        <p:spPr>
          <a:xfrm>
            <a:off x="973440" y="2000160"/>
            <a:ext cx="10116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STAR</a:t>
            </a:r>
            <a:endParaRPr/>
          </a:p>
        </p:txBody>
      </p:sp>
      <p:sp>
        <p:nvSpPr>
          <p:cNvPr id="124" name="CustomShape 2"/>
          <p:cNvSpPr/>
          <p:nvPr/>
        </p:nvSpPr>
        <p:spPr>
          <a:xfrm>
            <a:off x="264240" y="1878840"/>
            <a:ext cx="105588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PHENIX</a:t>
            </a:r>
            <a:endParaRPr/>
          </a:p>
        </p:txBody>
      </p:sp>
      <p:sp>
        <p:nvSpPr>
          <p:cNvPr id="125" name="CustomShape 3"/>
          <p:cNvSpPr/>
          <p:nvPr/>
        </p:nvSpPr>
        <p:spPr>
          <a:xfrm>
            <a:off x="1375200" y="851400"/>
            <a:ext cx="118404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PHOBOS</a:t>
            </a:r>
            <a:endParaRPr/>
          </a:p>
        </p:txBody>
      </p:sp>
      <p:sp>
        <p:nvSpPr>
          <p:cNvPr id="126" name="CustomShape 4"/>
          <p:cNvSpPr/>
          <p:nvPr/>
        </p:nvSpPr>
        <p:spPr>
          <a:xfrm>
            <a:off x="3572640" y="1166040"/>
            <a:ext cx="1143000" cy="307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2160" rIns="92160" tIns="46080" bIns="46080"/>
          <a:p>
            <a:pPr>
              <a:lnSpc>
                <a:spcPct val="100000"/>
              </a:lnSpc>
            </a:pPr>
            <a:r>
              <a:rPr b="1" lang="en-US" sz="1500" spc="-1">
                <a:solidFill>
                  <a:srgbClr val="33cccc"/>
                </a:solidFill>
                <a:latin typeface="Arial"/>
              </a:rPr>
              <a:t>BRAHMS</a:t>
            </a:r>
            <a:endParaRPr/>
          </a:p>
        </p:txBody>
      </p:sp>
      <p:pic>
        <p:nvPicPr>
          <p:cNvPr id="127" name="" descr=""/>
          <p:cNvPicPr/>
          <p:nvPr/>
        </p:nvPicPr>
        <p:blipFill>
          <a:blip r:embed="rId2"/>
          <a:stretch/>
        </p:blipFill>
        <p:spPr>
          <a:xfrm>
            <a:off x="4487400" y="2598480"/>
            <a:ext cx="204840" cy="31464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3"/>
          <a:stretch/>
        </p:blipFill>
        <p:spPr>
          <a:xfrm>
            <a:off x="1848600" y="3730680"/>
            <a:ext cx="419760" cy="27252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4"/>
          <a:stretch/>
        </p:blipFill>
        <p:spPr>
          <a:xfrm>
            <a:off x="2746440" y="3488760"/>
            <a:ext cx="419760" cy="315000"/>
          </a:xfrm>
          <a:prstGeom prst="rect">
            <a:avLst/>
          </a:prstGeom>
          <a:ln>
            <a:noFill/>
          </a:ln>
        </p:spPr>
      </p:pic>
      <p:pic>
        <p:nvPicPr>
          <p:cNvPr id="130" name="" descr=""/>
          <p:cNvPicPr/>
          <p:nvPr/>
        </p:nvPicPr>
        <p:blipFill>
          <a:blip r:embed="rId5"/>
          <a:stretch/>
        </p:blipFill>
        <p:spPr>
          <a:xfrm>
            <a:off x="2620800" y="1893960"/>
            <a:ext cx="456480" cy="315000"/>
          </a:xfrm>
          <a:prstGeom prst="rect">
            <a:avLst/>
          </a:prstGeom>
          <a:ln>
            <a:noFill/>
          </a:ln>
        </p:spPr>
      </p:pic>
      <p:pic>
        <p:nvPicPr>
          <p:cNvPr id="131" name="" descr=""/>
          <p:cNvPicPr/>
          <p:nvPr/>
        </p:nvPicPr>
        <p:blipFill>
          <a:blip r:embed="rId6"/>
          <a:stretch/>
        </p:blipFill>
        <p:spPr>
          <a:xfrm>
            <a:off x="937440" y="837000"/>
            <a:ext cx="685800" cy="411480"/>
          </a:xfrm>
          <a:prstGeom prst="rect">
            <a:avLst/>
          </a:prstGeom>
          <a:ln>
            <a:noFill/>
          </a:ln>
        </p:spPr>
      </p:pic>
      <p:pic>
        <p:nvPicPr>
          <p:cNvPr id="132" name="" descr=""/>
          <p:cNvPicPr/>
          <p:nvPr/>
        </p:nvPicPr>
        <p:blipFill>
          <a:blip r:embed="rId7"/>
          <a:stretch/>
        </p:blipFill>
        <p:spPr>
          <a:xfrm>
            <a:off x="600840" y="1349640"/>
            <a:ext cx="685800" cy="548640"/>
          </a:xfrm>
          <a:prstGeom prst="rect">
            <a:avLst/>
          </a:prstGeom>
          <a:ln>
            <a:noFill/>
          </a:ln>
        </p:spPr>
      </p:pic>
      <p:pic>
        <p:nvPicPr>
          <p:cNvPr id="133" name="" descr=""/>
          <p:cNvPicPr/>
          <p:nvPr/>
        </p:nvPicPr>
        <p:blipFill>
          <a:blip r:embed="rId8"/>
          <a:stretch/>
        </p:blipFill>
        <p:spPr>
          <a:xfrm>
            <a:off x="1270440" y="1388160"/>
            <a:ext cx="832680" cy="653400"/>
          </a:xfrm>
          <a:prstGeom prst="rect">
            <a:avLst/>
          </a:prstGeom>
          <a:ln>
            <a:noFill/>
          </a:ln>
        </p:spPr>
      </p:pic>
      <p:pic>
        <p:nvPicPr>
          <p:cNvPr id="134" name="" descr=""/>
          <p:cNvPicPr/>
          <p:nvPr/>
        </p:nvPicPr>
        <p:blipFill>
          <a:blip r:embed="rId9"/>
          <a:stretch/>
        </p:blipFill>
        <p:spPr>
          <a:xfrm rot="19800000">
            <a:off x="3422160" y="439560"/>
            <a:ext cx="1202760" cy="1202760"/>
          </a:xfrm>
          <a:prstGeom prst="rect">
            <a:avLst/>
          </a:prstGeom>
          <a:ln>
            <a:noFill/>
          </a:ln>
        </p:spPr>
      </p:pic>
      <p:sp>
        <p:nvSpPr>
          <p:cNvPr id="135" name="TextShape 5"/>
          <p:cNvSpPr txBox="1"/>
          <p:nvPr/>
        </p:nvSpPr>
        <p:spPr>
          <a:xfrm>
            <a:off x="203400" y="7560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Relativistic Heavy Ion Collider</a:t>
            </a:r>
            <a:endParaRPr/>
          </a:p>
        </p:txBody>
      </p:sp>
      <p:pic>
        <p:nvPicPr>
          <p:cNvPr id="136" name="" descr=""/>
          <p:cNvPicPr/>
          <p:nvPr/>
        </p:nvPicPr>
        <p:blipFill>
          <a:blip r:embed="rId10"/>
          <a:srcRect l="0" t="10191" r="0" b="0"/>
          <a:stretch/>
        </p:blipFill>
        <p:spPr>
          <a:xfrm>
            <a:off x="5172840" y="765360"/>
            <a:ext cx="4572360" cy="335556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11"/>
          <a:stretch/>
        </p:blipFill>
        <p:spPr>
          <a:xfrm>
            <a:off x="6010560" y="2786040"/>
            <a:ext cx="1029600" cy="625680"/>
          </a:xfrm>
          <a:prstGeom prst="rect">
            <a:avLst/>
          </a:prstGeom>
          <a:ln>
            <a:noFill/>
          </a:ln>
        </p:spPr>
      </p:pic>
      <p:sp>
        <p:nvSpPr>
          <p:cNvPr id="138" name="TextShape 6"/>
          <p:cNvSpPr txBox="1"/>
          <p:nvPr/>
        </p:nvSpPr>
        <p:spPr>
          <a:xfrm>
            <a:off x="6109920" y="3333240"/>
            <a:ext cx="10843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ALICE</a:t>
            </a:r>
            <a:endParaRPr/>
          </a:p>
        </p:txBody>
      </p:sp>
      <p:pic>
        <p:nvPicPr>
          <p:cNvPr id="139" name="" descr=""/>
          <p:cNvPicPr/>
          <p:nvPr/>
        </p:nvPicPr>
        <p:blipFill>
          <a:blip r:embed="rId12"/>
          <a:stretch/>
        </p:blipFill>
        <p:spPr>
          <a:xfrm>
            <a:off x="6834240" y="822600"/>
            <a:ext cx="1029960" cy="728640"/>
          </a:xfrm>
          <a:prstGeom prst="rect">
            <a:avLst/>
          </a:prstGeom>
          <a:ln>
            <a:noFill/>
          </a:ln>
        </p:spPr>
      </p:pic>
      <p:sp>
        <p:nvSpPr>
          <p:cNvPr id="140" name="TextShape 7"/>
          <p:cNvSpPr txBox="1"/>
          <p:nvPr/>
        </p:nvSpPr>
        <p:spPr>
          <a:xfrm>
            <a:off x="6997320" y="1359360"/>
            <a:ext cx="84672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CMS</a:t>
            </a:r>
            <a:endParaRPr/>
          </a:p>
        </p:txBody>
      </p:sp>
      <p:pic>
        <p:nvPicPr>
          <p:cNvPr id="141" name="" descr=""/>
          <p:cNvPicPr/>
          <p:nvPr/>
        </p:nvPicPr>
        <p:blipFill>
          <a:blip r:embed="rId13"/>
          <a:stretch/>
        </p:blipFill>
        <p:spPr>
          <a:xfrm>
            <a:off x="7554960" y="2645280"/>
            <a:ext cx="1029960" cy="773640"/>
          </a:xfrm>
          <a:prstGeom prst="rect">
            <a:avLst/>
          </a:prstGeom>
          <a:ln>
            <a:noFill/>
          </a:ln>
        </p:spPr>
      </p:pic>
      <p:sp>
        <p:nvSpPr>
          <p:cNvPr id="142" name="TextShape 8"/>
          <p:cNvSpPr txBox="1"/>
          <p:nvPr/>
        </p:nvSpPr>
        <p:spPr>
          <a:xfrm>
            <a:off x="7687440" y="3242160"/>
            <a:ext cx="1103040" cy="561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d700"/>
                </a:solidFill>
                <a:latin typeface="Arial"/>
              </a:rPr>
              <a:t>ATLAS</a:t>
            </a:r>
            <a:r>
              <a:rPr b="1" lang="en-US" sz="1800" spc="-1">
                <a:solidFill>
                  <a:srgbClr val="ffd700"/>
                </a:solidFill>
                <a:latin typeface="Arial"/>
              </a:rPr>
              <a:t>
</a:t>
            </a:r>
            <a:r>
              <a:rPr b="1" lang="en-US" sz="1500" spc="-1">
                <a:solidFill>
                  <a:srgbClr val="ffd700"/>
                </a:solidFill>
                <a:latin typeface="Arial"/>
              </a:rPr>
              <a:t>LHCf</a:t>
            </a:r>
            <a:endParaRPr/>
          </a:p>
        </p:txBody>
      </p:sp>
      <p:pic>
        <p:nvPicPr>
          <p:cNvPr id="143" name="" descr=""/>
          <p:cNvPicPr/>
          <p:nvPr/>
        </p:nvPicPr>
        <p:blipFill>
          <a:blip r:embed="rId14"/>
          <a:stretch/>
        </p:blipFill>
        <p:spPr>
          <a:xfrm>
            <a:off x="8687880" y="1707480"/>
            <a:ext cx="1029600" cy="770040"/>
          </a:xfrm>
          <a:prstGeom prst="rect">
            <a:avLst/>
          </a:prstGeom>
          <a:ln>
            <a:noFill/>
          </a:ln>
        </p:spPr>
      </p:pic>
      <p:sp>
        <p:nvSpPr>
          <p:cNvPr id="144" name="TextShape 9"/>
          <p:cNvSpPr txBox="1"/>
          <p:nvPr/>
        </p:nvSpPr>
        <p:spPr>
          <a:xfrm>
            <a:off x="8893440" y="2374560"/>
            <a:ext cx="851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fd700"/>
                </a:solidFill>
                <a:latin typeface="Arial"/>
              </a:rPr>
              <a:t>LHCb</a:t>
            </a:r>
            <a:endParaRPr/>
          </a:p>
        </p:txBody>
      </p:sp>
      <p:sp>
        <p:nvSpPr>
          <p:cNvPr id="145" name="TextShape 10"/>
          <p:cNvSpPr txBox="1"/>
          <p:nvPr/>
        </p:nvSpPr>
        <p:spPr>
          <a:xfrm>
            <a:off x="5172840" y="132840"/>
            <a:ext cx="4560840" cy="6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2700" spc="-1">
                <a:latin typeface="Times New Roman"/>
              </a:rPr>
              <a:t>Large Hadron Collider</a:t>
            </a:r>
            <a:endParaRPr/>
          </a:p>
        </p:txBody>
      </p:sp>
      <p:sp>
        <p:nvSpPr>
          <p:cNvPr id="146" name="TextShape 11"/>
          <p:cNvSpPr txBox="1"/>
          <p:nvPr/>
        </p:nvSpPr>
        <p:spPr>
          <a:xfrm>
            <a:off x="228240" y="4211640"/>
            <a:ext cx="48006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Upton, NY</a:t>
            </a:r>
            <a:endParaRPr/>
          </a:p>
          <a:p>
            <a:r>
              <a:rPr lang="en-US" sz="1800" spc="-1">
                <a:latin typeface="Times New Roman"/>
              </a:rPr>
              <a:t>1.2km diameter</a:t>
            </a:r>
            <a:endParaRPr/>
          </a:p>
          <a:p>
            <a:r>
              <a:rPr lang="en-US" sz="1800" spc="-1">
                <a:latin typeface="Times New Roman"/>
              </a:rPr>
              <a:t>p+p, d+Au, Cu+Cu, Au+Au, </a:t>
            </a:r>
            <a:r>
              <a:rPr i="1" lang="en-US" sz="1800" spc="-1">
                <a:latin typeface="Times New Roman"/>
              </a:rPr>
              <a:t>U+U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9 - 200 GeV</a:t>
            </a:r>
            <a:endParaRPr/>
          </a:p>
        </p:txBody>
      </p:sp>
      <p:sp>
        <p:nvSpPr>
          <p:cNvPr id="147" name="TextShape 12"/>
          <p:cNvSpPr txBox="1"/>
          <p:nvPr/>
        </p:nvSpPr>
        <p:spPr>
          <a:xfrm>
            <a:off x="5257440" y="4235040"/>
            <a:ext cx="4572000" cy="118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Geneva, Switzerland</a:t>
            </a:r>
            <a:endParaRPr/>
          </a:p>
          <a:p>
            <a:r>
              <a:rPr lang="en-US" sz="1800" spc="-1">
                <a:latin typeface="Times New Roman"/>
              </a:rPr>
              <a:t>8.6km diameter</a:t>
            </a:r>
            <a:endParaRPr/>
          </a:p>
          <a:p>
            <a:r>
              <a:rPr lang="en-US" sz="1800" spc="-1">
                <a:latin typeface="Times New Roman"/>
              </a:rPr>
              <a:t>p+p, </a:t>
            </a:r>
            <a:r>
              <a:rPr i="1" lang="en-US" sz="1800" spc="-1">
                <a:latin typeface="Times New Roman"/>
              </a:rPr>
              <a:t>p+Pb</a:t>
            </a:r>
            <a:r>
              <a:rPr lang="en-US" sz="1800" spc="-1">
                <a:latin typeface="Times New Roman"/>
              </a:rPr>
              <a:t>, Pb+Pb</a:t>
            </a:r>
            <a:endParaRPr/>
          </a:p>
          <a:p>
            <a:r>
              <a:rPr lang="en-US" sz="1800" spc="-1">
                <a:latin typeface="Times New Roman"/>
                <a:ea typeface="Times New Roman"/>
              </a:rPr>
              <a:t>√</a:t>
            </a:r>
            <a:r>
              <a:rPr lang="en-US" sz="1800" spc="-1">
                <a:latin typeface="Times New Roman"/>
              </a:rPr>
              <a:t>s</a:t>
            </a:r>
            <a:r>
              <a:rPr lang="en-US" sz="1800" spc="-1" baseline="-101000">
                <a:latin typeface="Times New Roman"/>
              </a:rPr>
              <a:t>NN</a:t>
            </a:r>
            <a:r>
              <a:rPr lang="en-US" sz="1800" spc="-1">
                <a:latin typeface="Times New Roman"/>
              </a:rPr>
              <a:t> = 2.76 GeV, </a:t>
            </a:r>
            <a:r>
              <a:rPr i="1" lang="en-US" sz="1800" spc="-1">
                <a:latin typeface="Times New Roman"/>
              </a:rPr>
              <a:t>5.5 TeV</a:t>
            </a:r>
            <a:endParaRPr/>
          </a:p>
        </p:txBody>
      </p:sp>
      <p:sp>
        <p:nvSpPr>
          <p:cNvPr id="148" name="CustomShape 13"/>
          <p:cNvSpPr/>
          <p:nvPr/>
        </p:nvSpPr>
        <p:spPr>
          <a:xfrm>
            <a:off x="7314840" y="2514240"/>
            <a:ext cx="685800" cy="457200"/>
          </a:xfrm>
          <a:prstGeom prst="ellipse">
            <a:avLst/>
          </a:prstGeom>
          <a:noFill/>
          <a:ln w="3672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Line 14"/>
          <p:cNvSpPr/>
          <p:nvPr/>
        </p:nvSpPr>
        <p:spPr>
          <a:xfrm>
            <a:off x="3885840" y="1599840"/>
            <a:ext cx="3429000" cy="1143000"/>
          </a:xfrm>
          <a:prstGeom prst="line">
            <a:avLst/>
          </a:prstGeom>
          <a:ln w="54720">
            <a:solidFill>
              <a:srgbClr val="47b8b8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0" name="TextShape 15"/>
          <p:cNvSpPr txBox="1"/>
          <p:nvPr/>
        </p:nvSpPr>
        <p:spPr>
          <a:xfrm>
            <a:off x="6857640" y="2057040"/>
            <a:ext cx="1143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47b8b8"/>
                </a:solidFill>
                <a:latin typeface="Arial"/>
              </a:rPr>
              <a:t>RHIC</a:t>
            </a:r>
            <a:endParaRPr/>
          </a:p>
        </p:txBody>
      </p:sp>
      <p:pic>
        <p:nvPicPr>
          <p:cNvPr id="151" name="" descr=""/>
          <p:cNvPicPr/>
          <p:nvPr/>
        </p:nvPicPr>
        <p:blipFill>
          <a:blip r:embed="rId15"/>
          <a:stretch/>
        </p:blipFill>
        <p:spPr>
          <a:xfrm>
            <a:off x="3266640" y="4847040"/>
            <a:ext cx="2743200" cy="2432160"/>
          </a:xfrm>
          <a:prstGeom prst="rect">
            <a:avLst/>
          </a:prstGeom>
          <a:ln>
            <a:noFill/>
          </a:ln>
        </p:spPr>
      </p:pic>
      <p:sp>
        <p:nvSpPr>
          <p:cNvPr id="152" name="TextShape 16"/>
          <p:cNvSpPr txBox="1"/>
          <p:nvPr/>
        </p:nvSpPr>
        <p:spPr>
          <a:xfrm>
            <a:off x="2962440" y="4977360"/>
            <a:ext cx="9144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ff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153" name="CustomShape 17"/>
          <p:cNvSpPr/>
          <p:nvPr/>
        </p:nvSpPr>
        <p:spPr>
          <a:xfrm>
            <a:off x="3799440" y="4103640"/>
            <a:ext cx="109800" cy="320040"/>
          </a:xfrm>
          <a:prstGeom prst="ellipse">
            <a:avLst/>
          </a:prstGeom>
          <a:solidFill>
            <a:srgbClr val="f77f00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54" name="TextShape 18"/>
          <p:cNvSpPr txBox="1"/>
          <p:nvPr/>
        </p:nvSpPr>
        <p:spPr>
          <a:xfrm>
            <a:off x="3968640" y="4092840"/>
            <a:ext cx="137160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f77f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155" name="Freeform 19"/>
          <p:cNvSpPr/>
          <p:nvPr/>
        </p:nvSpPr>
        <p:spPr>
          <a:xfrm>
            <a:off x="3785040" y="4973760"/>
            <a:ext cx="2103480" cy="1463400"/>
          </a:xfrm>
          <a:custGeom>
            <a:avLst/>
            <a:gdLst/>
            <a:ahLst/>
            <a:rect l="0" t="0" r="r" b="b"/>
            <a:pathLst>
              <a:path w="5843" h="4065">
                <a:moveTo>
                  <a:pt x="0" y="0"/>
                </a:moveTo>
                <a:cubicBezTo>
                  <a:pt x="1524" y="0"/>
                  <a:pt x="5842" y="3302"/>
                  <a:pt x="5842" y="3302"/>
                </a:cubicBezTo>
                <a:lnTo>
                  <a:pt x="5334" y="4064"/>
                </a:lnTo>
                <a:lnTo>
                  <a:pt x="0" y="1778"/>
                </a:lnTo>
                <a:lnTo>
                  <a:pt x="0" y="0"/>
                </a:lnTo>
              </a:path>
            </a:pathLst>
          </a:custGeom>
          <a:solidFill>
            <a:srgbClr val="0000ff">
              <a:alpha val="50000"/>
            </a:srgbClr>
          </a:solidFill>
          <a:ln>
            <a:solidFill>
              <a:srgbClr val="3465a4"/>
            </a:solidFill>
          </a:ln>
        </p:spPr>
      </p:sp>
    </p:spTree>
  </p:cSld>
  <p:timing>
    <p:tnLst>
      <p:par>
        <p:cTn id="11" dur="indefinite" restart="never" nodeType="tmRoot">
          <p:childTnLst>
            <p:seq>
              <p:cTn id="12" nodeType="mainSeq">
                <p:childTnLst>
                  <p:par>
                    <p:cTn id="13" fill="freeze">
                      <p:stCondLst>
                        <p:cond delay="indefinite"/>
                      </p:stCondLst>
                      <p:childTnLst>
                        <p:par>
                          <p:cTn id="14" fill="freeze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freeze">
                      <p:stCondLst>
                        <p:cond delay="indefinite"/>
                      </p:stCondLst>
                      <p:childTnLst>
                        <p:par>
                          <p:cTn id="18" fill="freeze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503280" y="-132120"/>
            <a:ext cx="8966160" cy="115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Near-side jet yields vs EP</a:t>
            </a:r>
            <a:endParaRPr/>
          </a:p>
        </p:txBody>
      </p:sp>
      <p:sp>
        <p:nvSpPr>
          <p:cNvPr id="713" name="CustomShape 2"/>
          <p:cNvSpPr/>
          <p:nvPr/>
        </p:nvSpPr>
        <p:spPr>
          <a:xfrm>
            <a:off x="3638520" y="738360"/>
            <a:ext cx="37735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Jets 20-40 GeV/c, 30-50% centrality</a:t>
            </a:r>
            <a:endParaRPr/>
          </a:p>
        </p:txBody>
      </p:sp>
      <p:pic>
        <p:nvPicPr>
          <p:cNvPr id="714" name="" descr=""/>
          <p:cNvPicPr/>
          <p:nvPr/>
        </p:nvPicPr>
        <p:blipFill>
          <a:blip r:embed="rId1"/>
          <a:stretch/>
        </p:blipFill>
        <p:spPr>
          <a:xfrm>
            <a:off x="9360" y="1089000"/>
            <a:ext cx="7601040" cy="5467320"/>
          </a:xfrm>
          <a:prstGeom prst="rect">
            <a:avLst/>
          </a:prstGeom>
          <a:ln>
            <a:noFill/>
          </a:ln>
        </p:spPr>
      </p:pic>
      <p:sp>
        <p:nvSpPr>
          <p:cNvPr id="715" name="CustomShape 3"/>
          <p:cNvSpPr/>
          <p:nvPr/>
        </p:nvSpPr>
        <p:spPr>
          <a:xfrm>
            <a:off x="7651800" y="3860640"/>
            <a:ext cx="2325600" cy="36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Competing effects  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1) Quenching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Bremsstrahlung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3) etc</a:t>
            </a:r>
            <a:endParaRPr/>
          </a:p>
        </p:txBody>
      </p:sp>
      <p:sp>
        <p:nvSpPr>
          <p:cNvPr id="716" name="CustomShape 4"/>
          <p:cNvSpPr/>
          <p:nvPr/>
        </p:nvSpPr>
        <p:spPr>
          <a:xfrm>
            <a:off x="7488360" y="2062080"/>
            <a:ext cx="1191960" cy="1197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Within uncertainties of</a:t>
            </a:r>
            <a:endParaRPr/>
          </a:p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current statistics, no </a:t>
            </a:r>
            <a:endParaRPr/>
          </a:p>
          <a:p>
            <a:pPr/>
            <a:r>
              <a:rPr lang="en-US" sz="1800" spc="-1">
                <a:solidFill>
                  <a:srgbClr val="ff0000"/>
                </a:solidFill>
                <a:latin typeface="Arial"/>
              </a:rPr>
              <a:t>event plane ordering</a:t>
            </a:r>
            <a:endParaRPr/>
          </a:p>
          <a:p>
            <a:pPr marL="218880" indent="-218880">
              <a:buBlip>
                <a:blip r:embed="rId2"/>
              </a:buBlip>
            </a:pPr>
            <a:r>
              <a:rPr lang="en-US" sz="1800" spc="-1">
                <a:latin typeface="Arial"/>
              </a:rPr>
              <a:t>Different effects in </a:t>
            </a:r>
            <a:endParaRPr/>
          </a:p>
          <a:p>
            <a:pPr marL="438120" indent="-433440"/>
            <a:r>
              <a:rPr lang="en-US" sz="1800" spc="-1">
                <a:latin typeface="Arial"/>
              </a:rPr>
              <a:t>different </a:t>
            </a:r>
            <a:r>
              <a:rPr i="1" lang="en-US" sz="1800" spc="-1">
                <a:latin typeface="Arial"/>
              </a:rPr>
              <a:t>p</a:t>
            </a:r>
            <a:r>
              <a:rPr lang="en-US" sz="1800" spc="-1" baseline="-33000">
                <a:latin typeface="Arial"/>
              </a:rPr>
              <a:t>T</a:t>
            </a:r>
            <a:r>
              <a:rPr lang="en-US" sz="1800" spc="-1">
                <a:latin typeface="Arial"/>
              </a:rPr>
              <a:t> associated </a:t>
            </a:r>
            <a:endParaRPr/>
          </a:p>
          <a:p>
            <a:pPr marL="438120" indent="-433440"/>
            <a:r>
              <a:rPr lang="en-US" sz="1800" spc="-1">
                <a:latin typeface="Arial"/>
              </a:rPr>
              <a:t>bins</a:t>
            </a:r>
            <a:endParaRPr/>
          </a:p>
        </p:txBody>
      </p:sp>
    </p:spTree>
  </p:cSld>
  <p:timing>
    <p:tnLst>
      <p:par>
        <p:cTn id="245" dur="indefinite" restart="never" nodeType="tmRoot">
          <p:childTnLst>
            <p:seq>
              <p:cTn id="2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TextShape 1"/>
          <p:cNvSpPr txBox="1"/>
          <p:nvPr/>
        </p:nvSpPr>
        <p:spPr>
          <a:xfrm>
            <a:off x="504000" y="13320"/>
            <a:ext cx="9071640" cy="88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Di-jet asymmetry</a:t>
            </a:r>
            <a:endParaRPr/>
          </a:p>
        </p:txBody>
      </p:sp>
      <p:pic>
        <p:nvPicPr>
          <p:cNvPr id="718" name="" descr=""/>
          <p:cNvPicPr/>
          <p:nvPr/>
        </p:nvPicPr>
        <p:blipFill>
          <a:blip r:embed="rId1"/>
          <a:stretch/>
        </p:blipFill>
        <p:spPr>
          <a:xfrm>
            <a:off x="325080" y="985320"/>
            <a:ext cx="9144000" cy="5193720"/>
          </a:xfrm>
          <a:prstGeom prst="rect">
            <a:avLst/>
          </a:prstGeom>
          <a:ln>
            <a:noFill/>
          </a:ln>
        </p:spPr>
      </p:pic>
      <p:sp>
        <p:nvSpPr>
          <p:cNvPr id="719" name="TextShape 2"/>
          <p:cNvSpPr txBox="1"/>
          <p:nvPr/>
        </p:nvSpPr>
        <p:spPr>
          <a:xfrm>
            <a:off x="5835240" y="4083120"/>
            <a:ext cx="3540960" cy="63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800" spc="-1">
                <a:latin typeface="Arial"/>
              </a:rPr>
              <a:t>Kolja Kauder, RHIC/AGS User's Meeting 2016</a:t>
            </a:r>
            <a:endParaRPr/>
          </a:p>
        </p:txBody>
      </p:sp>
      <p:sp>
        <p:nvSpPr>
          <p:cNvPr id="720" name="TextShape 3"/>
          <p:cNvSpPr txBox="1"/>
          <p:nvPr/>
        </p:nvSpPr>
        <p:spPr>
          <a:xfrm>
            <a:off x="901800" y="6332760"/>
            <a:ext cx="8449920" cy="743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Au+Au di-jets more imbalanced than p+p for p</a:t>
            </a:r>
            <a:r>
              <a:rPr lang="en-US" sz="145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Tcut</a:t>
            </a:r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&gt;2 GeV/c</a:t>
            </a:r>
            <a:endParaRPr/>
          </a:p>
          <a:p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Au+Au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~ p+p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for matched di-jets (R=0.4)</a:t>
            </a:r>
            <a:endParaRPr/>
          </a:p>
        </p:txBody>
      </p:sp>
      <p:sp>
        <p:nvSpPr>
          <p:cNvPr id="721" name="TextShape 4"/>
          <p:cNvSpPr txBox="1"/>
          <p:nvPr/>
        </p:nvSpPr>
        <p:spPr>
          <a:xfrm>
            <a:off x="7585920" y="4270320"/>
            <a:ext cx="1725840" cy="125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500" spc="-1">
                <a:latin typeface="Arial"/>
                <a:hlinkClick r:id="rId2"/>
              </a:rPr>
              <a:t>arXiv:1609.03878</a:t>
            </a:r>
            <a:r>
              <a:rPr lang="en-US" sz="1500" spc="-1">
                <a:latin typeface="Arial"/>
              </a:rPr>
              <a:t> </a:t>
            </a:r>
            <a:endParaRPr/>
          </a:p>
          <a:p>
            <a:endParaRPr/>
          </a:p>
        </p:txBody>
      </p:sp>
    </p:spTree>
  </p:cSld>
  <p:timing>
    <p:tnLst>
      <p:par>
        <p:cTn id="247" dur="indefinite" restart="never" nodeType="tmRoot">
          <p:childTnLst>
            <p:seq>
              <p:cTn id="2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TextShape 1"/>
          <p:cNvSpPr txBox="1"/>
          <p:nvPr/>
        </p:nvSpPr>
        <p:spPr>
          <a:xfrm>
            <a:off x="504000" y="301320"/>
            <a:ext cx="9071640" cy="777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Fragmentation functions</a:t>
            </a:r>
            <a:endParaRPr/>
          </a:p>
        </p:txBody>
      </p:sp>
      <p:pic>
        <p:nvPicPr>
          <p:cNvPr id="723" name="" descr=""/>
          <p:cNvPicPr/>
          <p:nvPr/>
        </p:nvPicPr>
        <p:blipFill>
          <a:blip r:embed="rId1"/>
          <a:stretch/>
        </p:blipFill>
        <p:spPr>
          <a:xfrm>
            <a:off x="488520" y="1246320"/>
            <a:ext cx="9144000" cy="4709160"/>
          </a:xfrm>
          <a:prstGeom prst="rect">
            <a:avLst/>
          </a:prstGeom>
          <a:ln>
            <a:noFill/>
          </a:ln>
        </p:spPr>
      </p:pic>
      <p:sp>
        <p:nvSpPr>
          <p:cNvPr id="724" name="TextShape 2"/>
          <p:cNvSpPr txBox="1"/>
          <p:nvPr/>
        </p:nvSpPr>
        <p:spPr>
          <a:xfrm>
            <a:off x="1023840" y="4764600"/>
            <a:ext cx="3017520" cy="731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CMS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PRC 90 (2014) 024908</a:t>
            </a:r>
            <a:endParaRPr/>
          </a:p>
        </p:txBody>
      </p:sp>
      <p:sp>
        <p:nvSpPr>
          <p:cNvPr id="725" name="TextShape 3"/>
          <p:cNvSpPr txBox="1"/>
          <p:nvPr/>
        </p:nvSpPr>
        <p:spPr>
          <a:xfrm>
            <a:off x="1081800" y="3414600"/>
            <a:ext cx="163296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z = p</a:t>
            </a:r>
            <a:r>
              <a:rPr b="1" lang="en-US" sz="2500" spc="-1" baseline="-101000">
                <a:latin typeface="Arial"/>
              </a:rPr>
              <a:t>T</a:t>
            </a:r>
            <a:r>
              <a:rPr b="1" lang="en-US" sz="2500" spc="-1">
                <a:latin typeface="Arial"/>
              </a:rPr>
              <a:t>/E</a:t>
            </a:r>
            <a:r>
              <a:rPr b="1" lang="en-US" sz="2500" spc="-1" baseline="-101000">
                <a:latin typeface="Arial"/>
              </a:rPr>
              <a:t>jet</a:t>
            </a:r>
            <a:endParaRPr/>
          </a:p>
        </p:txBody>
      </p:sp>
      <p:sp>
        <p:nvSpPr>
          <p:cNvPr id="726" name="Line 4"/>
          <p:cNvSpPr/>
          <p:nvPr/>
        </p:nvSpPr>
        <p:spPr>
          <a:xfrm flipH="1" flipV="1">
            <a:off x="5004360" y="5684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7" name="TextShape 5"/>
          <p:cNvSpPr txBox="1"/>
          <p:nvPr/>
        </p:nvSpPr>
        <p:spPr>
          <a:xfrm>
            <a:off x="6183720" y="6274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728" name="TextShape 6"/>
          <p:cNvSpPr txBox="1"/>
          <p:nvPr/>
        </p:nvSpPr>
        <p:spPr>
          <a:xfrm>
            <a:off x="1673640" y="6372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729" name="Line 7"/>
          <p:cNvSpPr/>
          <p:nvPr/>
        </p:nvSpPr>
        <p:spPr>
          <a:xfrm flipV="1">
            <a:off x="2600280" y="5615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49" dur="indefinite" restart="never" nodeType="tmRoot">
          <p:childTnLst>
            <p:seq>
              <p:cTn id="2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CustomShape 1"/>
          <p:cNvSpPr/>
          <p:nvPr/>
        </p:nvSpPr>
        <p:spPr>
          <a:xfrm>
            <a:off x="507960" y="71280"/>
            <a:ext cx="9070920" cy="12621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4400" spc="-1">
                <a:latin typeface="Arial"/>
              </a:rPr>
              <a:t>Reaction plane fit (RPF) method</a:t>
            </a:r>
            <a:endParaRPr/>
          </a:p>
          <a:p>
            <a:pPr>
              <a:lnSpc>
                <a:spcPct val="100000"/>
              </a:lnSpc>
            </a:pPr>
            <a:r>
              <a:rPr lang="en-US" sz="4400" spc="-1">
                <a:latin typeface="Arial"/>
              </a:rPr>
              <a:t> </a:t>
            </a:r>
            <a:endParaRPr/>
          </a:p>
        </p:txBody>
      </p:sp>
      <p:sp>
        <p:nvSpPr>
          <p:cNvPr id="731" name="CustomShape 2"/>
          <p:cNvSpPr/>
          <p:nvPr/>
        </p:nvSpPr>
        <p:spPr>
          <a:xfrm>
            <a:off x="6276960" y="2452680"/>
            <a:ext cx="1504800" cy="21337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CustomShape 3"/>
          <p:cNvSpPr/>
          <p:nvPr/>
        </p:nvSpPr>
        <p:spPr>
          <a:xfrm>
            <a:off x="158760" y="5137200"/>
            <a:ext cx="9991800" cy="9381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83960" indent="-183960">
              <a:lnSpc>
                <a:spcPct val="100000"/>
              </a:lnSpc>
              <a:buBlip>
                <a:blip r:embed="rId1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</a:rPr>
              <a:t>Project signal+background over</a:t>
            </a:r>
            <a:r>
              <a:rPr lang="en-US" sz="1800" spc="-1">
                <a:solidFill>
                  <a:srgbClr val="000000"/>
                </a:solidFill>
                <a:latin typeface="Times New Roman"/>
              </a:rPr>
              <a:t> 0.8 &lt; |</a:t>
            </a:r>
            <a:r>
              <a:rPr lang="en-US" sz="1800" spc="-1">
                <a:solidFill>
                  <a:srgbClr val="000000"/>
                </a:solidFill>
                <a:latin typeface="Times New Roman"/>
                <a:ea typeface="Arial"/>
              </a:rPr>
              <a:t>Δη| &lt; 1.2</a:t>
            </a:r>
            <a:endParaRPr/>
          </a:p>
          <a:p>
            <a:pPr marL="185400" indent="-185400">
              <a:lnSpc>
                <a:spcPct val="100000"/>
              </a:lnSpc>
              <a:buBlip>
                <a:blip r:embed="rId2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Fit background in</a:t>
            </a:r>
            <a:r>
              <a:rPr lang="en-US" sz="1800" spc="-1">
                <a:solidFill>
                  <a:srgbClr val="000000"/>
                </a:solidFill>
                <a:latin typeface="Times New Roman"/>
                <a:ea typeface="Arial"/>
              </a:rPr>
              <a:t> |Δφ| &lt; π/2</a:t>
            </a:r>
            <a:endParaRPr/>
          </a:p>
          <a:p>
            <a:pPr marL="185400" indent="-185400">
              <a:lnSpc>
                <a:spcPct val="100000"/>
              </a:lnSpc>
              <a:buBlip>
                <a:blip r:embed="rId3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Fitting till 4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th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 order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n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 term, total 6 fit parameters: B,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assoc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trig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 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assoc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×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3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trig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 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4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assoc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, and</a:t>
            </a: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 v</a:t>
            </a:r>
            <a:r>
              <a:rPr lang="en-US" sz="1800" spc="-1" baseline="-25000">
                <a:solidFill>
                  <a:srgbClr val="000000"/>
                </a:solidFill>
                <a:latin typeface="Arial"/>
                <a:ea typeface="Arial"/>
              </a:rPr>
              <a:t>4</a:t>
            </a:r>
            <a:r>
              <a:rPr lang="en-US" sz="1800" spc="-1" baseline="30000">
                <a:solidFill>
                  <a:srgbClr val="000000"/>
                </a:solidFill>
                <a:latin typeface="Arial"/>
                <a:ea typeface="Arial"/>
              </a:rPr>
              <a:t>trig</a:t>
            </a:r>
            <a:endParaRPr/>
          </a:p>
        </p:txBody>
      </p:sp>
      <p:sp>
        <p:nvSpPr>
          <p:cNvPr id="733" name="CustomShape 4"/>
          <p:cNvSpPr/>
          <p:nvPr/>
        </p:nvSpPr>
        <p:spPr>
          <a:xfrm>
            <a:off x="6272280" y="1728720"/>
            <a:ext cx="2998800" cy="28591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CustomShape 5"/>
          <p:cNvSpPr/>
          <p:nvPr/>
        </p:nvSpPr>
        <p:spPr>
          <a:xfrm>
            <a:off x="6265800" y="2449440"/>
            <a:ext cx="1505160" cy="212904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CustomShape 6"/>
          <p:cNvSpPr/>
          <p:nvPr/>
        </p:nvSpPr>
        <p:spPr>
          <a:xfrm>
            <a:off x="6276960" y="1717560"/>
            <a:ext cx="3009960" cy="28609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CustomShape 7"/>
          <p:cNvSpPr/>
          <p:nvPr/>
        </p:nvSpPr>
        <p:spPr>
          <a:xfrm>
            <a:off x="5237280" y="6769080"/>
            <a:ext cx="3359160" cy="32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CustomShape 8"/>
          <p:cNvSpPr/>
          <p:nvPr/>
        </p:nvSpPr>
        <p:spPr>
          <a:xfrm>
            <a:off x="123840" y="985680"/>
            <a:ext cx="561780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8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marL="185400" indent="-185400">
              <a:lnSpc>
                <a:spcPct val="100000"/>
              </a:lnSpc>
              <a:buBlip>
                <a:blip r:embed="rId4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Signal is negligible at large Δη and small ΔΦ region.</a:t>
            </a:r>
            <a:endParaRPr/>
          </a:p>
        </p:txBody>
      </p:sp>
      <p:pic>
        <p:nvPicPr>
          <p:cNvPr id="738" name="" descr=""/>
          <p:cNvPicPr/>
          <p:nvPr/>
        </p:nvPicPr>
        <p:blipFill>
          <a:blip r:embed="rId5"/>
          <a:stretch/>
        </p:blipFill>
        <p:spPr>
          <a:xfrm>
            <a:off x="387360" y="1425600"/>
            <a:ext cx="5029200" cy="3611520"/>
          </a:xfrm>
          <a:prstGeom prst="rect">
            <a:avLst/>
          </a:prstGeom>
          <a:ln>
            <a:noFill/>
          </a:ln>
        </p:spPr>
      </p:pic>
      <p:pic>
        <p:nvPicPr>
          <p:cNvPr id="739" name="" descr=""/>
          <p:cNvPicPr/>
          <p:nvPr/>
        </p:nvPicPr>
        <p:blipFill>
          <a:blip r:embed="rId6"/>
          <a:stretch/>
        </p:blipFill>
        <p:spPr>
          <a:xfrm>
            <a:off x="3475080" y="1243080"/>
            <a:ext cx="6354720" cy="4462560"/>
          </a:xfrm>
          <a:prstGeom prst="rect">
            <a:avLst/>
          </a:prstGeom>
          <a:ln>
            <a:noFill/>
          </a:ln>
        </p:spPr>
      </p:pic>
      <p:sp>
        <p:nvSpPr>
          <p:cNvPr id="740" name="CustomShape 9"/>
          <p:cNvSpPr/>
          <p:nvPr/>
        </p:nvSpPr>
        <p:spPr>
          <a:xfrm>
            <a:off x="5975280" y="2344680"/>
            <a:ext cx="1803600" cy="25956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1" name="CustomShape 10"/>
          <p:cNvSpPr/>
          <p:nvPr/>
        </p:nvSpPr>
        <p:spPr>
          <a:xfrm>
            <a:off x="6516720" y="3584520"/>
            <a:ext cx="733320" cy="4557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b="1" lang="en-US" sz="3000" spc="-1">
                <a:latin typeface="Arial"/>
              </a:rPr>
              <a:t>Fit</a:t>
            </a:r>
            <a:endParaRPr/>
          </a:p>
        </p:txBody>
      </p:sp>
      <p:sp>
        <p:nvSpPr>
          <p:cNvPr id="742" name="CustomShape 11"/>
          <p:cNvSpPr/>
          <p:nvPr/>
        </p:nvSpPr>
        <p:spPr>
          <a:xfrm>
            <a:off x="7897680" y="3738600"/>
            <a:ext cx="1833840" cy="6318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b="1" lang="en-US" sz="2000" spc="-1">
                <a:latin typeface="Arial"/>
              </a:rPr>
              <a:t>extrapolation</a:t>
            </a:r>
            <a:endParaRPr/>
          </a:p>
        </p:txBody>
      </p:sp>
      <p:sp>
        <p:nvSpPr>
          <p:cNvPr id="743" name="CustomShape 12"/>
          <p:cNvSpPr/>
          <p:nvPr/>
        </p:nvSpPr>
        <p:spPr>
          <a:xfrm>
            <a:off x="3957480" y="1860480"/>
            <a:ext cx="1462320" cy="11034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</a:rPr>
              <a:t>h-h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  <a:ea typeface="Arial"/>
              </a:rPr>
              <a:t>s</a:t>
            </a:r>
            <a:r>
              <a:rPr lang="en-US" sz="1200" spc="-1" baseline="-33000">
                <a:latin typeface="Times New Roman"/>
                <a:ea typeface="Arial"/>
              </a:rPr>
              <a:t>NN</a:t>
            </a:r>
            <a:r>
              <a:rPr lang="en-US" sz="1200" spc="-1">
                <a:latin typeface="Times New Roman"/>
                <a:ea typeface="Arial"/>
              </a:rPr>
              <a:t> = 2.76 TeV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30-40% PbPb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8&lt;p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trigger</a:t>
            </a:r>
            <a:r>
              <a:rPr lang="en-US" sz="1200" spc="-1">
                <a:latin typeface="Times New Roman"/>
                <a:ea typeface="Arial"/>
              </a:rPr>
              <a:t>&lt;10 GeV/c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1&lt;p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assoc</a:t>
            </a:r>
            <a:r>
              <a:rPr lang="en-US" sz="1200" spc="-1">
                <a:latin typeface="Times New Roman"/>
                <a:ea typeface="Arial"/>
              </a:rPr>
              <a:t>&lt;2 GeV/c</a:t>
            </a:r>
            <a:endParaRPr/>
          </a:p>
        </p:txBody>
      </p:sp>
      <p:sp>
        <p:nvSpPr>
          <p:cNvPr id="744" name="CustomShape 13"/>
          <p:cNvSpPr/>
          <p:nvPr/>
        </p:nvSpPr>
        <p:spPr>
          <a:xfrm>
            <a:off x="5958000" y="1457280"/>
            <a:ext cx="3663720" cy="348444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CustomShape 14"/>
          <p:cNvSpPr/>
          <p:nvPr/>
        </p:nvSpPr>
        <p:spPr>
          <a:xfrm>
            <a:off x="5962680" y="2266920"/>
            <a:ext cx="1792080" cy="26701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6" name="CustomShape 15"/>
          <p:cNvSpPr/>
          <p:nvPr/>
        </p:nvSpPr>
        <p:spPr>
          <a:xfrm>
            <a:off x="5973840" y="2247840"/>
            <a:ext cx="1700280" cy="2689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CustomShape 16"/>
          <p:cNvSpPr/>
          <p:nvPr/>
        </p:nvSpPr>
        <p:spPr>
          <a:xfrm>
            <a:off x="5973840" y="2305080"/>
            <a:ext cx="1809720" cy="17557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8" name="CustomShape 17"/>
          <p:cNvSpPr/>
          <p:nvPr/>
        </p:nvSpPr>
        <p:spPr>
          <a:xfrm>
            <a:off x="5975280" y="2320920"/>
            <a:ext cx="1808280" cy="261936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9" name="Line 18"/>
          <p:cNvSpPr/>
          <p:nvPr/>
        </p:nvSpPr>
        <p:spPr>
          <a:xfrm flipV="1">
            <a:off x="1720800" y="3177720"/>
            <a:ext cx="4432320" cy="3812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0" name="Line 19"/>
          <p:cNvSpPr/>
          <p:nvPr/>
        </p:nvSpPr>
        <p:spPr>
          <a:xfrm flipV="1">
            <a:off x="3002040" y="3819240"/>
            <a:ext cx="3281400" cy="10476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CustomShape 20"/>
          <p:cNvSpPr/>
          <p:nvPr/>
        </p:nvSpPr>
        <p:spPr>
          <a:xfrm>
            <a:off x="1422360" y="6148440"/>
            <a:ext cx="64850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 sz="2000" spc="-1">
                <a:solidFill>
                  <a:srgbClr val="000000"/>
                </a:solidFill>
                <a:latin typeface="Arial"/>
              </a:rPr>
              <a:t>Sharma, Mazer, Stuart, Nattrass: </a:t>
            </a:r>
            <a:r>
              <a:rPr lang="en-US" sz="20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(Phys. Rev. C 93, 044915 2016)</a:t>
            </a:r>
            <a:endParaRPr/>
          </a:p>
        </p:txBody>
      </p:sp>
      <p:sp>
        <p:nvSpPr>
          <p:cNvPr id="752" name="CustomShape 21"/>
          <p:cNvSpPr/>
          <p:nvPr/>
        </p:nvSpPr>
        <p:spPr>
          <a:xfrm>
            <a:off x="504720" y="6478560"/>
            <a:ext cx="9180720" cy="395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93000"/>
              </a:lnSpc>
            </a:pPr>
            <a:r>
              <a:rPr lang="en-US" sz="2000" spc="-1">
                <a:latin typeface="Arial"/>
                <a:ea typeface="DejaVu Sans"/>
              </a:rPr>
              <a:t>Nattrass, Sharma, Mazer, Stuart, and Bejnood: </a:t>
            </a:r>
            <a:r>
              <a:rPr lang="en-US" sz="2000" spc="-1">
                <a:solidFill>
                  <a:srgbClr val="0000ff"/>
                </a:solidFill>
                <a:latin typeface="Arial"/>
                <a:ea typeface="DejaVu Sans"/>
              </a:rPr>
              <a:t>(</a:t>
            </a:r>
            <a:r>
              <a:rPr lang="en-US" sz="2000" spc="-1" u="sng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Phys. Rev. C 94, 011901(R) 2016)</a:t>
            </a:r>
            <a:endParaRPr/>
          </a:p>
        </p:txBody>
      </p:sp>
      <p:sp>
        <p:nvSpPr>
          <p:cNvPr id="753" name="CustomShape 22"/>
          <p:cNvSpPr/>
          <p:nvPr/>
        </p:nvSpPr>
        <p:spPr>
          <a:xfrm>
            <a:off x="4081320" y="614520"/>
            <a:ext cx="153684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TOY MODEL</a:t>
            </a:r>
            <a:endParaRPr/>
          </a:p>
        </p:txBody>
      </p:sp>
      <p:sp>
        <p:nvSpPr>
          <p:cNvPr id="754" name="CustomShape 23"/>
          <p:cNvSpPr/>
          <p:nvPr/>
        </p:nvSpPr>
        <p:spPr>
          <a:xfrm>
            <a:off x="8099280" y="1133640"/>
            <a:ext cx="1462320" cy="365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/>
            <a:r>
              <a:rPr lang="en-US" sz="1800" spc="-1">
                <a:latin typeface="Arial"/>
              </a:rPr>
              <a:t>NSF method</a:t>
            </a:r>
            <a:endParaRPr/>
          </a:p>
        </p:txBody>
      </p:sp>
    </p:spTree>
  </p:cSld>
  <p:timing>
    <p:tnLst>
      <p:par>
        <p:cTn id="251" dur="indefinite" restart="never" nodeType="tmRoot">
          <p:childTnLst>
            <p:seq>
              <p:cTn id="2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" descr=""/>
          <p:cNvPicPr/>
          <p:nvPr/>
        </p:nvPicPr>
        <p:blipFill>
          <a:blip r:embed="rId1"/>
          <a:stretch/>
        </p:blipFill>
        <p:spPr>
          <a:xfrm>
            <a:off x="7642080" y="61920"/>
            <a:ext cx="2441880" cy="1828800"/>
          </a:xfrm>
          <a:prstGeom prst="rect">
            <a:avLst/>
          </a:prstGeom>
          <a:ln>
            <a:noFill/>
          </a:ln>
        </p:spPr>
      </p:pic>
      <p:sp>
        <p:nvSpPr>
          <p:cNvPr id="756" name="CustomShape 1"/>
          <p:cNvSpPr/>
          <p:nvPr/>
        </p:nvSpPr>
        <p:spPr>
          <a:xfrm>
            <a:off x="209520" y="-162000"/>
            <a:ext cx="8105760" cy="12621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>
              <a:lnSpc>
                <a:spcPct val="93000"/>
              </a:lnSpc>
            </a:pPr>
            <a:r>
              <a:rPr lang="en-US" sz="4400" spc="-1">
                <a:solidFill>
                  <a:srgbClr val="000000"/>
                </a:solidFill>
                <a:latin typeface="Arial"/>
              </a:rPr>
              <a:t>Reaction plane fit (RPF) method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500" spc="-1">
                <a:solidFill>
                  <a:srgbClr val="000000"/>
                </a:solidFill>
                <a:latin typeface="Arial"/>
              </a:rPr>
              <a:t>30-40% central (simulation)</a:t>
            </a:r>
            <a:endParaRPr/>
          </a:p>
        </p:txBody>
      </p:sp>
      <p:sp>
        <p:nvSpPr>
          <p:cNvPr id="757" name="CustomShape 2"/>
          <p:cNvSpPr/>
          <p:nvPr/>
        </p:nvSpPr>
        <p:spPr>
          <a:xfrm>
            <a:off x="97164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8" name="CustomShape 3"/>
          <p:cNvSpPr/>
          <p:nvPr/>
        </p:nvSpPr>
        <p:spPr>
          <a:xfrm>
            <a:off x="314640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59" name="CustomShape 4"/>
          <p:cNvSpPr/>
          <p:nvPr/>
        </p:nvSpPr>
        <p:spPr>
          <a:xfrm>
            <a:off x="542592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0" name="CustomShape 5"/>
          <p:cNvSpPr/>
          <p:nvPr/>
        </p:nvSpPr>
        <p:spPr>
          <a:xfrm>
            <a:off x="7740720" y="2357280"/>
            <a:ext cx="642960" cy="3751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1" name="CustomShape 6"/>
          <p:cNvSpPr/>
          <p:nvPr/>
        </p:nvSpPr>
        <p:spPr>
          <a:xfrm>
            <a:off x="458640" y="6127920"/>
            <a:ext cx="9236160" cy="13348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198360" indent="-176400">
              <a:lnSpc>
                <a:spcPct val="100000"/>
              </a:lnSpc>
            </a:pPr>
            <a:r>
              <a:rPr i="1" lang="en-US" sz="2400" spc="-1">
                <a:solidFill>
                  <a:srgbClr val="000000"/>
                </a:solidFill>
                <a:latin typeface="Times New Roman"/>
                <a:ea typeface="Arial"/>
              </a:rPr>
              <a:t>Project signal+background over 0.8&lt;|Δη|&lt;1.2</a:t>
            </a:r>
            <a:endParaRPr/>
          </a:p>
          <a:p>
            <a:pPr marL="176040" indent="-176040">
              <a:lnSpc>
                <a:spcPct val="100000"/>
              </a:lnSpc>
              <a:buBlip>
                <a:blip r:embed="rId2"/>
              </a:buBlip>
            </a:pPr>
            <a:r>
              <a:rPr i="1" lang="en-US" sz="1800" spc="-1">
                <a:solidFill>
                  <a:srgbClr val="000000"/>
                </a:solidFill>
                <a:latin typeface="Arial"/>
                <a:ea typeface="Arial"/>
              </a:rPr>
              <a:t>v</a:t>
            </a:r>
            <a:r>
              <a:rPr lang="en-US" sz="1800" spc="-1" baseline="-33000">
                <a:solidFill>
                  <a:srgbClr val="000000"/>
                </a:solidFill>
                <a:latin typeface="Arial"/>
                <a:ea typeface="Arial"/>
              </a:rPr>
              <a:t>n</a:t>
            </a: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 and B extracted</a:t>
            </a:r>
            <a:endParaRPr/>
          </a:p>
          <a:p>
            <a:pPr marL="176040" indent="-176040">
              <a:lnSpc>
                <a:spcPct val="100000"/>
              </a:lnSpc>
              <a:buBlip>
                <a:blip r:embed="rId3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Fewer assumptions and bias than ZYAM while having much smaller errors</a:t>
            </a:r>
            <a:endParaRPr/>
          </a:p>
        </p:txBody>
      </p:sp>
      <p:sp>
        <p:nvSpPr>
          <p:cNvPr id="762" name="CustomShape 7"/>
          <p:cNvSpPr/>
          <p:nvPr/>
        </p:nvSpPr>
        <p:spPr>
          <a:xfrm>
            <a:off x="1182600" y="2303640"/>
            <a:ext cx="62856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3" name="CustomShape 8"/>
          <p:cNvSpPr/>
          <p:nvPr/>
        </p:nvSpPr>
        <p:spPr>
          <a:xfrm>
            <a:off x="3273480" y="2303640"/>
            <a:ext cx="62712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4" name="CustomShape 9"/>
          <p:cNvSpPr/>
          <p:nvPr/>
        </p:nvSpPr>
        <p:spPr>
          <a:xfrm>
            <a:off x="5502240" y="2303640"/>
            <a:ext cx="62712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CustomShape 10"/>
          <p:cNvSpPr/>
          <p:nvPr/>
        </p:nvSpPr>
        <p:spPr>
          <a:xfrm>
            <a:off x="7800840" y="2303640"/>
            <a:ext cx="627120" cy="375120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66" name="" descr=""/>
          <p:cNvPicPr/>
          <p:nvPr/>
        </p:nvPicPr>
        <p:blipFill>
          <a:blip r:embed="rId4"/>
          <a:stretch/>
        </p:blipFill>
        <p:spPr>
          <a:xfrm>
            <a:off x="39600" y="2112840"/>
            <a:ext cx="9975960" cy="4114800"/>
          </a:xfrm>
          <a:prstGeom prst="rect">
            <a:avLst/>
          </a:prstGeom>
          <a:ln>
            <a:noFill/>
          </a:ln>
        </p:spPr>
      </p:pic>
      <p:sp>
        <p:nvSpPr>
          <p:cNvPr id="767" name="CustomShape 11"/>
          <p:cNvSpPr/>
          <p:nvPr/>
        </p:nvSpPr>
        <p:spPr>
          <a:xfrm>
            <a:off x="107316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8" name="CustomShape 12"/>
          <p:cNvSpPr/>
          <p:nvPr/>
        </p:nvSpPr>
        <p:spPr>
          <a:xfrm>
            <a:off x="320976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9" name="CustomShape 13"/>
          <p:cNvSpPr/>
          <p:nvPr/>
        </p:nvSpPr>
        <p:spPr>
          <a:xfrm>
            <a:off x="549108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0" name="CustomShape 14"/>
          <p:cNvSpPr/>
          <p:nvPr/>
        </p:nvSpPr>
        <p:spPr>
          <a:xfrm>
            <a:off x="7842240" y="2273400"/>
            <a:ext cx="642960" cy="36795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1" name="CustomShape 15"/>
          <p:cNvSpPr/>
          <p:nvPr/>
        </p:nvSpPr>
        <p:spPr>
          <a:xfrm>
            <a:off x="7858080" y="3905280"/>
            <a:ext cx="1629000" cy="1093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</a:rPr>
              <a:t>h-h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√</a:t>
            </a:r>
            <a:r>
              <a:rPr lang="en-US" sz="1200" spc="-1">
                <a:latin typeface="Times New Roman"/>
                <a:ea typeface="Arial"/>
              </a:rPr>
              <a:t>s</a:t>
            </a:r>
            <a:r>
              <a:rPr lang="en-US" sz="1200" spc="-1" baseline="-33000">
                <a:latin typeface="Times New Roman"/>
                <a:ea typeface="Arial"/>
              </a:rPr>
              <a:t>NN</a:t>
            </a:r>
            <a:r>
              <a:rPr lang="en-US" sz="1200" spc="-1">
                <a:latin typeface="Times New Roman"/>
                <a:ea typeface="Arial"/>
              </a:rPr>
              <a:t> = 2.76 TeV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30-40% PbPb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8&lt;p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trigger</a:t>
            </a:r>
            <a:r>
              <a:rPr lang="en-US" sz="1200" spc="-1">
                <a:latin typeface="Times New Roman"/>
                <a:ea typeface="Arial"/>
              </a:rPr>
              <a:t>&lt;10 GeV/c</a:t>
            </a:r>
            <a:endParaRPr/>
          </a:p>
          <a:p>
            <a:pPr>
              <a:lnSpc>
                <a:spcPct val="94000"/>
              </a:lnSpc>
            </a:pPr>
            <a:r>
              <a:rPr lang="en-US" sz="1200" spc="-1">
                <a:latin typeface="Times New Roman"/>
                <a:ea typeface="Arial"/>
              </a:rPr>
              <a:t>1&lt;p</a:t>
            </a:r>
            <a:r>
              <a:rPr lang="en-US" sz="1200" spc="-1" baseline="-33000">
                <a:latin typeface="Times New Roman"/>
                <a:ea typeface="Arial"/>
              </a:rPr>
              <a:t>T</a:t>
            </a:r>
            <a:r>
              <a:rPr lang="en-US" sz="1200" spc="-1" baseline="33000">
                <a:latin typeface="Times New Roman"/>
                <a:ea typeface="Arial"/>
              </a:rPr>
              <a:t>assoc</a:t>
            </a:r>
            <a:r>
              <a:rPr lang="en-US" sz="1200" spc="-1">
                <a:latin typeface="Times New Roman"/>
                <a:ea typeface="Arial"/>
              </a:rPr>
              <a:t>&lt;2 GeV/c</a:t>
            </a:r>
            <a:endParaRPr/>
          </a:p>
        </p:txBody>
      </p:sp>
      <p:sp>
        <p:nvSpPr>
          <p:cNvPr id="772" name="CustomShape 16"/>
          <p:cNvSpPr/>
          <p:nvPr/>
        </p:nvSpPr>
        <p:spPr>
          <a:xfrm>
            <a:off x="95400" y="1149480"/>
            <a:ext cx="7970400" cy="916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8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 marL="210960" indent="-210960">
              <a:lnSpc>
                <a:spcPct val="100000"/>
              </a:lnSpc>
              <a:buBlip>
                <a:blip r:embed="rId5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Each orientation has different functional form, but require same parameters</a:t>
            </a:r>
            <a:endParaRPr/>
          </a:p>
          <a:p>
            <a:pPr marL="210960" indent="-210960">
              <a:lnSpc>
                <a:spcPct val="100000"/>
              </a:lnSpc>
              <a:buBlip>
                <a:blip r:embed="rId6"/>
              </a:buBlip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More robust method, now have a higher constrained background </a:t>
            </a:r>
            <a:endParaRPr/>
          </a:p>
          <a:p>
            <a:pPr marL="466560" indent="-455760">
              <a:lnSpc>
                <a:spcPct val="100000"/>
              </a:lnSpc>
            </a:pPr>
            <a:r>
              <a:rPr lang="en-US" sz="1800" spc="-1">
                <a:solidFill>
                  <a:srgbClr val="000000"/>
                </a:solidFill>
                <a:latin typeface="Arial"/>
                <a:ea typeface="Arial"/>
              </a:rPr>
              <a:t>with more information going into fit</a:t>
            </a:r>
            <a:endParaRPr/>
          </a:p>
        </p:txBody>
      </p:sp>
      <p:sp>
        <p:nvSpPr>
          <p:cNvPr id="773" name="CustomShape 17"/>
          <p:cNvSpPr/>
          <p:nvPr/>
        </p:nvSpPr>
        <p:spPr>
          <a:xfrm>
            <a:off x="1062000" y="2255760"/>
            <a:ext cx="6476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4" name="CustomShape 18"/>
          <p:cNvSpPr/>
          <p:nvPr/>
        </p:nvSpPr>
        <p:spPr>
          <a:xfrm>
            <a:off x="313704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5" name="CustomShape 19"/>
          <p:cNvSpPr/>
          <p:nvPr/>
        </p:nvSpPr>
        <p:spPr>
          <a:xfrm>
            <a:off x="544212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6" name="CustomShape 20"/>
          <p:cNvSpPr/>
          <p:nvPr/>
        </p:nvSpPr>
        <p:spPr>
          <a:xfrm>
            <a:off x="772812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7" name="CustomShape 21"/>
          <p:cNvSpPr/>
          <p:nvPr/>
        </p:nvSpPr>
        <p:spPr>
          <a:xfrm>
            <a:off x="1054080" y="2273400"/>
            <a:ext cx="64944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8" name="CustomShape 22"/>
          <p:cNvSpPr/>
          <p:nvPr/>
        </p:nvSpPr>
        <p:spPr>
          <a:xfrm>
            <a:off x="3156120" y="2273400"/>
            <a:ext cx="71244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79" name="CustomShape 23"/>
          <p:cNvSpPr/>
          <p:nvPr/>
        </p:nvSpPr>
        <p:spPr>
          <a:xfrm>
            <a:off x="5442120" y="2273400"/>
            <a:ext cx="73152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0" name="CustomShape 24"/>
          <p:cNvSpPr/>
          <p:nvPr/>
        </p:nvSpPr>
        <p:spPr>
          <a:xfrm>
            <a:off x="7728120" y="2273400"/>
            <a:ext cx="712440" cy="367668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1" name="CustomShape 25"/>
          <p:cNvSpPr/>
          <p:nvPr/>
        </p:nvSpPr>
        <p:spPr>
          <a:xfrm>
            <a:off x="1054080" y="2255760"/>
            <a:ext cx="6494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2" name="CustomShape 26"/>
          <p:cNvSpPr/>
          <p:nvPr/>
        </p:nvSpPr>
        <p:spPr>
          <a:xfrm>
            <a:off x="3156120" y="2255760"/>
            <a:ext cx="7124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3" name="CustomShape 27"/>
          <p:cNvSpPr/>
          <p:nvPr/>
        </p:nvSpPr>
        <p:spPr>
          <a:xfrm>
            <a:off x="5442120" y="2255760"/>
            <a:ext cx="72216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4" name="CustomShape 28"/>
          <p:cNvSpPr/>
          <p:nvPr/>
        </p:nvSpPr>
        <p:spPr>
          <a:xfrm>
            <a:off x="1052640" y="2255760"/>
            <a:ext cx="64908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5" name="CustomShape 29"/>
          <p:cNvSpPr/>
          <p:nvPr/>
        </p:nvSpPr>
        <p:spPr>
          <a:xfrm>
            <a:off x="3156120" y="2255760"/>
            <a:ext cx="71244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30"/>
          <p:cNvSpPr/>
          <p:nvPr/>
        </p:nvSpPr>
        <p:spPr>
          <a:xfrm>
            <a:off x="5442120" y="2255760"/>
            <a:ext cx="731520" cy="369432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7" name="CustomShape 31"/>
          <p:cNvSpPr/>
          <p:nvPr/>
        </p:nvSpPr>
        <p:spPr>
          <a:xfrm>
            <a:off x="1046160" y="2182680"/>
            <a:ext cx="663480" cy="282888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88" name="CustomShape 32"/>
          <p:cNvSpPr/>
          <p:nvPr/>
        </p:nvSpPr>
        <p:spPr>
          <a:xfrm>
            <a:off x="6215040" y="660240"/>
            <a:ext cx="1536840" cy="365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 u="sng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TOY MODEL</a:t>
            </a:r>
            <a:endParaRPr/>
          </a:p>
        </p:txBody>
      </p:sp>
      <p:sp>
        <p:nvSpPr>
          <p:cNvPr id="789" name="CustomShape 33"/>
          <p:cNvSpPr/>
          <p:nvPr/>
        </p:nvSpPr>
        <p:spPr>
          <a:xfrm>
            <a:off x="3137040" y="2182680"/>
            <a:ext cx="715680" cy="282888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0" name="CustomShape 34"/>
          <p:cNvSpPr/>
          <p:nvPr/>
        </p:nvSpPr>
        <p:spPr>
          <a:xfrm>
            <a:off x="5438880" y="2182680"/>
            <a:ext cx="720720" cy="2828880"/>
          </a:xfrm>
          <a:prstGeom prst="rect">
            <a:avLst/>
          </a:prstGeom>
          <a:solidFill>
            <a:srgbClr val="ff6633">
              <a:alpha val="53000"/>
            </a:srgbClr>
          </a:solidFill>
          <a:ln w="936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91" name="" descr=""/>
          <p:cNvPicPr/>
          <p:nvPr/>
        </p:nvPicPr>
        <p:blipFill>
          <a:blip r:embed="rId7"/>
          <a:stretch/>
        </p:blipFill>
        <p:spPr>
          <a:xfrm>
            <a:off x="4216320" y="2325600"/>
            <a:ext cx="2103480" cy="1500120"/>
          </a:xfrm>
          <a:prstGeom prst="rect">
            <a:avLst/>
          </a:prstGeom>
          <a:ln>
            <a:noFill/>
          </a:ln>
        </p:spPr>
      </p:pic>
      <p:sp>
        <p:nvSpPr>
          <p:cNvPr id="792" name="Line 35"/>
          <p:cNvSpPr/>
          <p:nvPr/>
        </p:nvSpPr>
        <p:spPr>
          <a:xfrm flipH="1">
            <a:off x="3387240" y="3232080"/>
            <a:ext cx="1413000" cy="1810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3" name="Line 36"/>
          <p:cNvSpPr/>
          <p:nvPr/>
        </p:nvSpPr>
        <p:spPr>
          <a:xfrm flipH="1">
            <a:off x="3479760" y="3462480"/>
            <a:ext cx="1851120" cy="17928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94" name="CustomShape 37"/>
          <p:cNvSpPr/>
          <p:nvPr/>
        </p:nvSpPr>
        <p:spPr>
          <a:xfrm>
            <a:off x="1057320" y="4319640"/>
            <a:ext cx="814320" cy="507960"/>
          </a:xfrm>
          <a:custGeom>
            <a:avLst/>
            <a:gdLst/>
            <a:ahLst/>
            <a:rect l="l" t="t" r="r" b="b"/>
            <a:pathLst>
              <a:path w="3" h="2">
                <a:moveTo>
                  <a:pt x="0" y="0"/>
                </a:moveTo>
                <a:lnTo>
                  <a:pt x="3" y="0"/>
                </a:lnTo>
                <a:lnTo>
                  <a:pt x="3" y="2"/>
                </a:lnTo>
                <a:lnTo>
                  <a:pt x="0" y="2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4000"/>
              </a:lnSpc>
            </a:pPr>
            <a:r>
              <a:rPr b="1" lang="en-US" sz="3000" spc="-1">
                <a:latin typeface="Arial"/>
              </a:rPr>
              <a:t>Fit</a:t>
            </a:r>
            <a:endParaRPr/>
          </a:p>
        </p:txBody>
      </p:sp>
    </p:spTree>
  </p:cSld>
  <p:timing>
    <p:tnLst>
      <p:par>
        <p:cTn id="253" dur="indefinite" restart="never" nodeType="tmRoot">
          <p:childTnLst>
            <p:seq>
              <p:cTn id="2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TextShape 1"/>
          <p:cNvSpPr txBox="1"/>
          <p:nvPr/>
        </p:nvSpPr>
        <p:spPr>
          <a:xfrm>
            <a:off x="504000" y="49320"/>
            <a:ext cx="907164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Background in correlations</a:t>
            </a:r>
            <a:endParaRPr/>
          </a:p>
        </p:txBody>
      </p:sp>
      <p:sp>
        <p:nvSpPr>
          <p:cNvPr id="796" name="TextShape 2"/>
          <p:cNvSpPr txBox="1"/>
          <p:nvPr/>
        </p:nvSpPr>
        <p:spPr>
          <a:xfrm>
            <a:off x="0" y="822960"/>
            <a:ext cx="6858000" cy="5330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All reaction plane angles</a:t>
            </a:r>
            <a:r>
              <a:rPr lang="en-US" sz="3200" spc="-1">
                <a:latin typeface="Times New Roman"/>
              </a:rPr>
              <a:t>
</a:t>
            </a:r>
            <a:r>
              <a:rPr lang="en-US" sz="3200" spc="-1">
                <a:latin typeface="Times New Roman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When trigger is restricted relative to reaction plane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Background level modified</a:t>
            </a:r>
            <a:r>
              <a:rPr lang="en-US" sz="2800" spc="-1">
                <a:latin typeface="Times New Roman"/>
              </a:rPr>
              <a:t>
</a:t>
            </a:r>
            <a:r>
              <a:rPr lang="en-US" sz="2800" spc="-1">
                <a:latin typeface="Times New Roman"/>
              </a:rPr>
              <a:t>
</a:t>
            </a:r>
            <a:r>
              <a:rPr lang="en-US" sz="2800" spc="-1">
                <a:latin typeface="Times New Roman"/>
              </a:rPr>
              <a:t> 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Effective v</a:t>
            </a:r>
            <a:r>
              <a:rPr lang="en-US" sz="2800" spc="-1" baseline="-101000">
                <a:latin typeface="Times New Roman"/>
              </a:rPr>
              <a:t>n</a:t>
            </a:r>
            <a:r>
              <a:rPr lang="en-US" sz="2800" spc="-1">
                <a:latin typeface="Times New Roman"/>
              </a:rPr>
              <a:t> modified</a:t>
            </a:r>
            <a:endParaRPr/>
          </a:p>
        </p:txBody>
      </p:sp>
      <p:pic>
        <p:nvPicPr>
          <p:cNvPr id="797" name="" descr=""/>
          <p:cNvPicPr/>
          <p:nvPr/>
        </p:nvPicPr>
        <p:blipFill>
          <a:blip r:embed="rId1"/>
          <a:stretch/>
        </p:blipFill>
        <p:spPr>
          <a:xfrm>
            <a:off x="6583680" y="4114800"/>
            <a:ext cx="3657600" cy="2743200"/>
          </a:xfrm>
          <a:prstGeom prst="rect">
            <a:avLst/>
          </a:prstGeom>
          <a:ln>
            <a:noFill/>
          </a:ln>
        </p:spPr>
      </p:pic>
      <p:sp>
        <p:nvSpPr>
          <p:cNvPr id="798" name="TextShape 3"/>
          <p:cNvSpPr txBox="1"/>
          <p:nvPr/>
        </p:nvSpPr>
        <p:spPr>
          <a:xfrm>
            <a:off x="74880" y="6877440"/>
            <a:ext cx="5367240" cy="66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solidFill>
                  <a:srgbClr val="000000"/>
                </a:solidFill>
                <a:latin typeface="Times New Roman"/>
              </a:rPr>
              <a:t>Phys.Rev. C69 (2004) 021901  </a:t>
            </a:r>
            <a:r>
              <a:rPr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arXiv:nucl-ex/0311007</a:t>
            </a:r>
            <a:endParaRPr/>
          </a:p>
          <a:p>
            <a:endParaRPr/>
          </a:p>
        </p:txBody>
      </p:sp>
      <p:sp>
        <p:nvSpPr>
          <p:cNvPr id="799" name="TextShape 4"/>
          <p:cNvSpPr txBox="1"/>
          <p:nvPr/>
        </p:nvSpPr>
        <p:spPr>
          <a:xfrm>
            <a:off x="822960" y="5834880"/>
            <a:ext cx="4206240" cy="89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Times New Roman"/>
                <a:ea typeface="Arial"/>
              </a:rPr>
              <a:t>φ</a:t>
            </a:r>
            <a:r>
              <a:rPr lang="en-US" sz="2500" spc="-1" baseline="-101000">
                <a:latin typeface="Times New Roman"/>
                <a:ea typeface="Arial"/>
              </a:rPr>
              <a:t>S</a:t>
            </a:r>
            <a:r>
              <a:rPr lang="en-US" sz="2500" spc="-1">
                <a:latin typeface="Times New Roman"/>
                <a:ea typeface="Arial"/>
              </a:rPr>
              <a:t> </a:t>
            </a:r>
            <a:r>
              <a:rPr lang="en-US" sz="2500" spc="-1">
                <a:latin typeface="Times New Roman"/>
              </a:rPr>
              <a:t>is the angular threshold</a:t>
            </a:r>
            <a:r>
              <a:rPr lang="en-US" sz="2500" spc="-1">
                <a:latin typeface="Times New Roman"/>
              </a:rPr>
              <a:t>
</a:t>
            </a:r>
            <a:endParaRPr/>
          </a:p>
        </p:txBody>
      </p:sp>
      <p:pic>
        <p:nvPicPr>
          <p:cNvPr id="800" name="" descr=""/>
          <p:cNvPicPr/>
          <p:nvPr/>
        </p:nvPicPr>
        <p:blipFill>
          <a:blip r:embed="rId3"/>
          <a:stretch/>
        </p:blipFill>
        <p:spPr>
          <a:xfrm>
            <a:off x="6309360" y="905400"/>
            <a:ext cx="3657600" cy="3026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5" dur="indefinite" restart="never" nodeType="tmRoot">
          <p:childTnLst>
            <p:seq>
              <p:cTn id="2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TextShape 1"/>
          <p:cNvSpPr txBox="1"/>
          <p:nvPr/>
        </p:nvSpPr>
        <p:spPr>
          <a:xfrm>
            <a:off x="503640" y="48960"/>
            <a:ext cx="9071640" cy="887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Thermal photons</a:t>
            </a:r>
            <a:endParaRPr/>
          </a:p>
        </p:txBody>
      </p:sp>
      <p:sp>
        <p:nvSpPr>
          <p:cNvPr id="802" name="TextShape 2"/>
          <p:cNvSpPr txBox="1"/>
          <p:nvPr/>
        </p:nvSpPr>
        <p:spPr>
          <a:xfrm>
            <a:off x="91440" y="6295680"/>
            <a:ext cx="681156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Au+Au 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=200 GeV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221 +/- 19 (stat) +/- 19 (syst) MeV</a:t>
            </a:r>
            <a:endParaRPr/>
          </a:p>
        </p:txBody>
      </p:sp>
      <p:pic>
        <p:nvPicPr>
          <p:cNvPr id="803" name="" descr=""/>
          <p:cNvPicPr/>
          <p:nvPr/>
        </p:nvPicPr>
        <p:blipFill>
          <a:blip r:embed="rId1"/>
          <a:stretch/>
        </p:blipFill>
        <p:spPr>
          <a:xfrm>
            <a:off x="385200" y="881280"/>
            <a:ext cx="4572000" cy="5248800"/>
          </a:xfrm>
          <a:prstGeom prst="rect">
            <a:avLst/>
          </a:prstGeom>
          <a:ln>
            <a:noFill/>
          </a:ln>
        </p:spPr>
      </p:pic>
      <p:sp>
        <p:nvSpPr>
          <p:cNvPr id="804" name="Line 3"/>
          <p:cNvSpPr/>
          <p:nvPr/>
        </p:nvSpPr>
        <p:spPr>
          <a:xfrm flipH="1" flipV="1">
            <a:off x="1665360" y="3441600"/>
            <a:ext cx="365760" cy="130284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05" name="TextShape 4"/>
          <p:cNvSpPr txBox="1"/>
          <p:nvPr/>
        </p:nvSpPr>
        <p:spPr>
          <a:xfrm>
            <a:off x="1208160" y="4744440"/>
            <a:ext cx="1738080" cy="71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QCD processes</a:t>
            </a:r>
            <a:endParaRPr/>
          </a:p>
        </p:txBody>
      </p:sp>
      <p:sp>
        <p:nvSpPr>
          <p:cNvPr id="806" name="CustomShape 5"/>
          <p:cNvSpPr/>
          <p:nvPr/>
        </p:nvSpPr>
        <p:spPr>
          <a:xfrm>
            <a:off x="819720" y="2346840"/>
            <a:ext cx="274320" cy="731160"/>
          </a:xfrm>
          <a:custGeom>
            <a:avLst/>
            <a:gdLst/>
            <a:ahLst/>
            <a:rect l="0" t="0" r="r" b="b"/>
            <a:pathLst>
              <a:path w="764" h="2033">
                <a:moveTo>
                  <a:pt x="763" y="0"/>
                </a:moveTo>
                <a:cubicBezTo>
                  <a:pt x="572" y="0"/>
                  <a:pt x="381" y="84"/>
                  <a:pt x="381" y="169"/>
                </a:cubicBezTo>
                <a:lnTo>
                  <a:pt x="381" y="846"/>
                </a:lnTo>
                <a:cubicBezTo>
                  <a:pt x="381" y="931"/>
                  <a:pt x="190" y="1016"/>
                  <a:pt x="0" y="1016"/>
                </a:cubicBezTo>
                <a:cubicBezTo>
                  <a:pt x="190" y="1016"/>
                  <a:pt x="381" y="1100"/>
                  <a:pt x="381" y="1185"/>
                </a:cubicBezTo>
                <a:lnTo>
                  <a:pt x="381" y="1862"/>
                </a:lnTo>
                <a:cubicBezTo>
                  <a:pt x="381" y="1947"/>
                  <a:pt x="572" y="2032"/>
                  <a:pt x="763" y="2032"/>
                </a:cubicBez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07" name="TextShape 6"/>
          <p:cNvSpPr txBox="1"/>
          <p:nvPr/>
        </p:nvSpPr>
        <p:spPr>
          <a:xfrm rot="16200000">
            <a:off x="-1131480" y="2363400"/>
            <a:ext cx="2926800" cy="708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200" spc="-1">
                <a:solidFill>
                  <a:srgbClr val="ff0000"/>
                </a:solidFill>
                <a:latin typeface="Times New Roman"/>
              </a:rPr>
              <a:t>Thermal photons</a:t>
            </a:r>
            <a:endParaRPr/>
          </a:p>
        </p:txBody>
      </p:sp>
      <p:sp>
        <p:nvSpPr>
          <p:cNvPr id="808" name="TextShape 7"/>
          <p:cNvSpPr txBox="1"/>
          <p:nvPr/>
        </p:nvSpPr>
        <p:spPr>
          <a:xfrm>
            <a:off x="1097280" y="720000"/>
            <a:ext cx="3018600" cy="303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Times New Roman"/>
              </a:rPr>
              <a:t>Phys.Rev.Lett.104:132301,2010</a:t>
            </a:r>
            <a:endParaRPr/>
          </a:p>
        </p:txBody>
      </p:sp>
      <p:sp>
        <p:nvSpPr>
          <p:cNvPr id="809" name="CustomShape 8"/>
          <p:cNvSpPr/>
          <p:nvPr/>
        </p:nvSpPr>
        <p:spPr>
          <a:xfrm flipV="1">
            <a:off x="4322520" y="42926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0" name="CustomShape 9"/>
          <p:cNvSpPr/>
          <p:nvPr/>
        </p:nvSpPr>
        <p:spPr>
          <a:xfrm flipV="1">
            <a:off x="4574160" y="429228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1" name="CustomShape 10"/>
          <p:cNvSpPr/>
          <p:nvPr/>
        </p:nvSpPr>
        <p:spPr>
          <a:xfrm flipV="1">
            <a:off x="4357800" y="36439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2" name="CustomShape 11"/>
          <p:cNvSpPr/>
          <p:nvPr/>
        </p:nvSpPr>
        <p:spPr>
          <a:xfrm flipV="1">
            <a:off x="4501440" y="36435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3" name="CustomShape 12"/>
          <p:cNvSpPr/>
          <p:nvPr/>
        </p:nvSpPr>
        <p:spPr>
          <a:xfrm flipV="1">
            <a:off x="4393080" y="29235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4" name="CustomShape 13"/>
          <p:cNvSpPr/>
          <p:nvPr/>
        </p:nvSpPr>
        <p:spPr>
          <a:xfrm flipV="1">
            <a:off x="4464720" y="29232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5" name="CustomShape 14"/>
          <p:cNvSpPr/>
          <p:nvPr/>
        </p:nvSpPr>
        <p:spPr>
          <a:xfrm flipV="1">
            <a:off x="4573800" y="529956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6" name="CustomShape 15"/>
          <p:cNvSpPr/>
          <p:nvPr/>
        </p:nvSpPr>
        <p:spPr>
          <a:xfrm flipV="1">
            <a:off x="4645440" y="5299200"/>
            <a:ext cx="137160" cy="13716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7" name="TextShape 16"/>
          <p:cNvSpPr txBox="1"/>
          <p:nvPr/>
        </p:nvSpPr>
        <p:spPr>
          <a:xfrm>
            <a:off x="6048360" y="6293880"/>
            <a:ext cx="3976920" cy="120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Times New Roman"/>
              </a:rPr>
              <a:t>Pb+Pb</a:t>
            </a:r>
            <a:r>
              <a:rPr lang="en-US" sz="1800" spc="-1">
                <a:latin typeface="Arial"/>
              </a:rPr>
              <a:t> </a:t>
            </a:r>
            <a:r>
              <a:rPr lang="en-US" sz="1800" spc="-1">
                <a:latin typeface="Arial"/>
              </a:rPr>
              <a:t>collisions at </a:t>
            </a:r>
            <a:r>
              <a:rPr lang="en-US" sz="1800" spc="-1">
                <a:latin typeface="Arial"/>
                <a:ea typeface="Arial"/>
              </a:rPr>
              <a:t>√</a:t>
            </a:r>
            <a:r>
              <a:rPr lang="en-US" sz="1800" spc="-1">
                <a:latin typeface="Arial"/>
              </a:rPr>
              <a:t>s</a:t>
            </a:r>
            <a:r>
              <a:rPr lang="en-US" sz="1800" spc="-1" baseline="-101000">
                <a:latin typeface="Arial"/>
              </a:rPr>
              <a:t>NN</a:t>
            </a:r>
            <a:r>
              <a:rPr lang="en-US" sz="1800" spc="-1">
                <a:latin typeface="Arial"/>
              </a:rPr>
              <a:t>=2.76 TeV</a:t>
            </a:r>
            <a:endParaRPr/>
          </a:p>
          <a:p>
            <a:r>
              <a:rPr b="1" lang="en-US" sz="2000" spc="-1">
                <a:latin typeface="Times New Roman"/>
              </a:rPr>
              <a:t>Inverse slope: </a:t>
            </a:r>
            <a:r>
              <a:rPr b="1" lang="en-US" sz="1700" spc="-1">
                <a:latin typeface="Times New Roman"/>
              </a:rPr>
              <a:t>T = 304 +/-51 MeV</a:t>
            </a:r>
            <a:endParaRPr/>
          </a:p>
        </p:txBody>
      </p:sp>
      <p:pic>
        <p:nvPicPr>
          <p:cNvPr id="818" name="2015-Sep-24-DirGammaSpectrum_withNLO.pdf" descr=""/>
          <p:cNvPicPr/>
          <p:nvPr/>
        </p:nvPicPr>
        <p:blipFill>
          <a:blip r:embed="rId2"/>
          <a:stretch/>
        </p:blipFill>
        <p:spPr>
          <a:xfrm>
            <a:off x="5029200" y="848160"/>
            <a:ext cx="4604400" cy="5278320"/>
          </a:xfrm>
          <a:prstGeom prst="rect">
            <a:avLst/>
          </a:prstGeom>
          <a:ln w="12600">
            <a:noFill/>
          </a:ln>
        </p:spPr>
      </p:pic>
      <p:sp>
        <p:nvSpPr>
          <p:cNvPr id="819" name="CustomShape 17"/>
          <p:cNvSpPr/>
          <p:nvPr/>
        </p:nvSpPr>
        <p:spPr>
          <a:xfrm flipV="1">
            <a:off x="9614880" y="548064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0" name="CustomShape 18"/>
          <p:cNvSpPr/>
          <p:nvPr/>
        </p:nvSpPr>
        <p:spPr>
          <a:xfrm flipV="1">
            <a:off x="9866520" y="548028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1" name="CustomShape 19"/>
          <p:cNvSpPr/>
          <p:nvPr/>
        </p:nvSpPr>
        <p:spPr>
          <a:xfrm flipV="1">
            <a:off x="9650160" y="48319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2" name="CustomShape 20"/>
          <p:cNvSpPr/>
          <p:nvPr/>
        </p:nvSpPr>
        <p:spPr>
          <a:xfrm flipV="1">
            <a:off x="9793800" y="48315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3" name="CustomShape 21"/>
          <p:cNvSpPr/>
          <p:nvPr/>
        </p:nvSpPr>
        <p:spPr>
          <a:xfrm flipV="1">
            <a:off x="9685440" y="41115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4" name="CustomShape 22"/>
          <p:cNvSpPr/>
          <p:nvPr/>
        </p:nvSpPr>
        <p:spPr>
          <a:xfrm flipV="1">
            <a:off x="9757080" y="41112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5" name="TextShape 23"/>
          <p:cNvSpPr txBox="1"/>
          <p:nvPr/>
        </p:nvSpPr>
        <p:spPr>
          <a:xfrm>
            <a:off x="3474720" y="2560320"/>
            <a:ext cx="173736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Arial"/>
              </a:rPr>
              <a:t>PHENIX</a:t>
            </a:r>
            <a:endParaRPr/>
          </a:p>
        </p:txBody>
      </p:sp>
      <p:sp>
        <p:nvSpPr>
          <p:cNvPr id="826" name="TextShape 24"/>
          <p:cNvSpPr txBox="1"/>
          <p:nvPr/>
        </p:nvSpPr>
        <p:spPr>
          <a:xfrm>
            <a:off x="6102720" y="5080320"/>
            <a:ext cx="173736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500" spc="-1">
                <a:latin typeface="Arial"/>
              </a:rPr>
              <a:t>ALICE</a:t>
            </a:r>
            <a:endParaRPr/>
          </a:p>
        </p:txBody>
      </p:sp>
    </p:spTree>
  </p:cSld>
  <p:timing>
    <p:tnLst>
      <p:par>
        <p:cTn id="257" dur="indefinite" restart="never" nodeType="tmRoot">
          <p:childTnLst>
            <p:seq>
              <p:cTn id="2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7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828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Times New Roman"/>
              </a:rPr>
              <a:t>A quarkonium-thermometer</a:t>
            </a:r>
            <a:endParaRPr/>
          </a:p>
        </p:txBody>
      </p:sp>
      <p:pic>
        <p:nvPicPr>
          <p:cNvPr id="829" name="Picture 19" descr=""/>
          <p:cNvPicPr/>
          <p:nvPr/>
        </p:nvPicPr>
        <p:blipFill>
          <a:blip r:embed="rId2"/>
          <a:stretch/>
        </p:blipFill>
        <p:spPr>
          <a:xfrm>
            <a:off x="3359520" y="361188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830" name="Picture 20" descr=""/>
          <p:cNvPicPr/>
          <p:nvPr/>
        </p:nvPicPr>
        <p:blipFill>
          <a:blip r:embed="rId3"/>
          <a:stretch/>
        </p:blipFill>
        <p:spPr>
          <a:xfrm>
            <a:off x="2687400" y="411552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831" name="Picture 21" descr=""/>
          <p:cNvPicPr/>
          <p:nvPr/>
        </p:nvPicPr>
        <p:blipFill>
          <a:blip r:embed="rId4"/>
          <a:stretch/>
        </p:blipFill>
        <p:spPr>
          <a:xfrm>
            <a:off x="2099520" y="4735440"/>
            <a:ext cx="756000" cy="285120"/>
          </a:xfrm>
          <a:prstGeom prst="rect">
            <a:avLst/>
          </a:prstGeom>
          <a:ln>
            <a:noFill/>
          </a:ln>
        </p:spPr>
      </p:pic>
      <p:sp>
        <p:nvSpPr>
          <p:cNvPr id="832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833" name="CustomShape 3"/>
          <p:cNvSpPr/>
          <p:nvPr/>
        </p:nvSpPr>
        <p:spPr>
          <a:xfrm>
            <a:off x="615240" y="851760"/>
            <a:ext cx="200196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arXiv:1708.04962 [nucl-ex]</a:t>
            </a:r>
            <a:endParaRPr/>
          </a:p>
        </p:txBody>
      </p:sp>
      <p:sp>
        <p:nvSpPr>
          <p:cNvPr id="834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pic>
        <p:nvPicPr>
          <p:cNvPr id="835" name="" descr=""/>
          <p:cNvPicPr/>
          <p:nvPr/>
        </p:nvPicPr>
        <p:blipFill>
          <a:blip r:embed="rId5"/>
          <a:stretch/>
        </p:blipFill>
        <p:spPr>
          <a:xfrm>
            <a:off x="5991120" y="1262880"/>
            <a:ext cx="2972880" cy="4570560"/>
          </a:xfrm>
          <a:prstGeom prst="rect">
            <a:avLst/>
          </a:prstGeom>
          <a:ln>
            <a:noFill/>
          </a:ln>
        </p:spPr>
      </p:pic>
      <p:sp>
        <p:nvSpPr>
          <p:cNvPr id="836" name="CustomShape 5"/>
          <p:cNvSpPr/>
          <p:nvPr/>
        </p:nvSpPr>
        <p:spPr>
          <a:xfrm>
            <a:off x="7491240" y="585036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37" name="CustomShape 6"/>
          <p:cNvSpPr/>
          <p:nvPr/>
        </p:nvSpPr>
        <p:spPr>
          <a:xfrm>
            <a:off x="7602120" y="612468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38" name="TextShape 7"/>
          <p:cNvSpPr txBox="1"/>
          <p:nvPr/>
        </p:nvSpPr>
        <p:spPr>
          <a:xfrm>
            <a:off x="7674120" y="616356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839" name="CustomShape 8"/>
          <p:cNvSpPr/>
          <p:nvPr/>
        </p:nvSpPr>
        <p:spPr>
          <a:xfrm>
            <a:off x="8214120" y="614412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TextShape 9"/>
          <p:cNvSpPr txBox="1"/>
          <p:nvPr/>
        </p:nvSpPr>
        <p:spPr>
          <a:xfrm>
            <a:off x="8322480" y="619956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b</a:t>
            </a:r>
            <a:endParaRPr/>
          </a:p>
        </p:txBody>
      </p:sp>
      <p:sp>
        <p:nvSpPr>
          <p:cNvPr id="841" name="Line 10"/>
          <p:cNvSpPr/>
          <p:nvPr/>
        </p:nvSpPr>
        <p:spPr>
          <a:xfrm>
            <a:off x="8389440" y="627156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2" name="CustomShape 11"/>
          <p:cNvSpPr/>
          <p:nvPr/>
        </p:nvSpPr>
        <p:spPr>
          <a:xfrm>
            <a:off x="5510160" y="5850000"/>
            <a:ext cx="1371960" cy="1096920"/>
          </a:xfrm>
          <a:prstGeom prst="ellipse">
            <a:avLst/>
          </a:prstGeom>
          <a:solidFill>
            <a:srgbClr val="c0c0c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CustomShape 12"/>
          <p:cNvSpPr/>
          <p:nvPr/>
        </p:nvSpPr>
        <p:spPr>
          <a:xfrm>
            <a:off x="5621040" y="6124320"/>
            <a:ext cx="549000" cy="548280"/>
          </a:xfrm>
          <a:prstGeom prst="ellipse">
            <a:avLst/>
          </a:prstGeom>
          <a:solidFill>
            <a:srgbClr val="000080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TextShape 13"/>
          <p:cNvSpPr txBox="1"/>
          <p:nvPr/>
        </p:nvSpPr>
        <p:spPr>
          <a:xfrm>
            <a:off x="5693040" y="6163200"/>
            <a:ext cx="40212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ffff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845" name="CustomShape 14"/>
          <p:cNvSpPr/>
          <p:nvPr/>
        </p:nvSpPr>
        <p:spPr>
          <a:xfrm>
            <a:off x="6233040" y="6143760"/>
            <a:ext cx="548640" cy="548280"/>
          </a:xfrm>
          <a:prstGeom prst="ellipse">
            <a:avLst/>
          </a:prstGeom>
          <a:solidFill>
            <a:srgbClr val="ffffff"/>
          </a:solidFill>
          <a:ln>
            <a:solidFill>
              <a:srgbClr val="000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46" name="TextShape 15"/>
          <p:cNvSpPr txBox="1"/>
          <p:nvPr/>
        </p:nvSpPr>
        <p:spPr>
          <a:xfrm>
            <a:off x="6341400" y="6199200"/>
            <a:ext cx="40176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80"/>
                </a:solidFill>
                <a:latin typeface="Times New Roman"/>
              </a:rPr>
              <a:t>c</a:t>
            </a:r>
            <a:endParaRPr/>
          </a:p>
        </p:txBody>
      </p:sp>
      <p:sp>
        <p:nvSpPr>
          <p:cNvPr id="847" name="Line 16"/>
          <p:cNvSpPr/>
          <p:nvPr/>
        </p:nvSpPr>
        <p:spPr>
          <a:xfrm>
            <a:off x="6408360" y="6271200"/>
            <a:ext cx="262800" cy="0"/>
          </a:xfrm>
          <a:prstGeom prst="line">
            <a:avLst/>
          </a:prstGeom>
          <a:ln w="18360">
            <a:solidFill>
              <a:srgbClr val="000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48" name="CustomShape 17"/>
          <p:cNvSpPr/>
          <p:nvPr/>
        </p:nvSpPr>
        <p:spPr>
          <a:xfrm flipV="1">
            <a:off x="525600" y="53794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CustomShape 18"/>
          <p:cNvSpPr/>
          <p:nvPr/>
        </p:nvSpPr>
        <p:spPr>
          <a:xfrm flipV="1">
            <a:off x="777240" y="537912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0" name="CustomShape 19"/>
          <p:cNvSpPr/>
          <p:nvPr/>
        </p:nvSpPr>
        <p:spPr>
          <a:xfrm flipV="1">
            <a:off x="4207320" y="53794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CustomShape 20"/>
          <p:cNvSpPr/>
          <p:nvPr/>
        </p:nvSpPr>
        <p:spPr>
          <a:xfrm flipV="1">
            <a:off x="4278960" y="53791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2" name="CustomShape 21"/>
          <p:cNvSpPr/>
          <p:nvPr/>
        </p:nvSpPr>
        <p:spPr>
          <a:xfrm flipV="1">
            <a:off x="2920320" y="53949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53" name="CustomShape 22"/>
          <p:cNvSpPr/>
          <p:nvPr/>
        </p:nvSpPr>
        <p:spPr>
          <a:xfrm flipV="1">
            <a:off x="3063960" y="53946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59" dur="indefinite" restart="never" nodeType="tmRoot">
          <p:childTnLst>
            <p:seq>
              <p:cTn id="260" nodeType="mainSeq">
                <p:childTnLst>
                  <p:par>
                    <p:cTn id="261" fill="freeze">
                      <p:stCondLst>
                        <p:cond delay="indefinite"/>
                      </p:stCondLst>
                      <p:childTnLst>
                        <p:par>
                          <p:cTn id="262" fill="freeze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4" name="Picture 1" descr=""/>
          <p:cNvPicPr/>
          <p:nvPr/>
        </p:nvPicPr>
        <p:blipFill>
          <a:blip r:embed="rId1"/>
          <a:stretch/>
        </p:blipFill>
        <p:spPr>
          <a:xfrm>
            <a:off x="167760" y="1175760"/>
            <a:ext cx="4536000" cy="4536000"/>
          </a:xfrm>
          <a:prstGeom prst="rect">
            <a:avLst/>
          </a:prstGeom>
          <a:ln>
            <a:noFill/>
          </a:ln>
        </p:spPr>
      </p:pic>
      <p:sp>
        <p:nvSpPr>
          <p:cNvPr id="855" name="TextShape 1"/>
          <p:cNvSpPr txBox="1"/>
          <p:nvPr/>
        </p:nvSpPr>
        <p:spPr>
          <a:xfrm>
            <a:off x="0" y="-43920"/>
            <a:ext cx="10080000" cy="844920"/>
          </a:xfrm>
          <a:prstGeom prst="rect">
            <a:avLst/>
          </a:prstGeom>
          <a:noFill/>
          <a:ln>
            <a:noFill/>
          </a:ln>
        </p:spPr>
        <p:txBody>
          <a:bodyPr lIns="95760" rIns="95760" tIns="47880" bIns="47880" anchor="ctr"/>
          <a:p>
            <a:pPr marL="216000" indent="-216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4400" spc="-1">
                <a:latin typeface="Times New Roman"/>
              </a:rPr>
              <a:t>A quarkonium-thermometer</a:t>
            </a:r>
            <a:endParaRPr/>
          </a:p>
        </p:txBody>
      </p:sp>
      <p:sp>
        <p:nvSpPr>
          <p:cNvPr id="856" name="CustomShape 2"/>
          <p:cNvSpPr/>
          <p:nvPr/>
        </p:nvSpPr>
        <p:spPr>
          <a:xfrm>
            <a:off x="83880" y="5879880"/>
            <a:ext cx="4955760" cy="875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Clear hierarchy in R</a:t>
            </a:r>
            <a:r>
              <a:rPr lang="en-US" sz="2400" spc="-1" baseline="-25000">
                <a:solidFill>
                  <a:srgbClr val="000000"/>
                </a:solidFill>
                <a:latin typeface="Arial"/>
                <a:ea typeface="Arial"/>
              </a:rPr>
              <a:t>AA</a:t>
            </a:r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 of different quarkonium states</a:t>
            </a:r>
            <a:endParaRPr/>
          </a:p>
        </p:txBody>
      </p:sp>
      <p:sp>
        <p:nvSpPr>
          <p:cNvPr id="857" name="CustomShape 3"/>
          <p:cNvSpPr/>
          <p:nvPr/>
        </p:nvSpPr>
        <p:spPr>
          <a:xfrm>
            <a:off x="615240" y="815760"/>
            <a:ext cx="2001960" cy="459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HIN-11-011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arXiv:1708.04962 [nucl-ex]</a:t>
            </a:r>
            <a:endParaRPr/>
          </a:p>
        </p:txBody>
      </p:sp>
      <p:sp>
        <p:nvSpPr>
          <p:cNvPr id="858" name="CustomShape 4"/>
          <p:cNvSpPr/>
          <p:nvPr/>
        </p:nvSpPr>
        <p:spPr>
          <a:xfrm>
            <a:off x="2412720" y="5408640"/>
            <a:ext cx="572400" cy="405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N</a:t>
            </a:r>
            <a:r>
              <a:rPr lang="en-US" sz="1800" spc="-1" baseline="-25000">
                <a:solidFill>
                  <a:srgbClr val="000000"/>
                </a:solidFill>
                <a:latin typeface="Arial"/>
              </a:rPr>
              <a:t>part</a:t>
            </a:r>
            <a:endParaRPr/>
          </a:p>
        </p:txBody>
      </p:sp>
      <p:sp>
        <p:nvSpPr>
          <p:cNvPr id="859" name="CustomShape 5"/>
          <p:cNvSpPr/>
          <p:nvPr/>
        </p:nvSpPr>
        <p:spPr>
          <a:xfrm>
            <a:off x="7338960" y="6735960"/>
            <a:ext cx="2570400" cy="276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/>
          <a:p>
            <a:pPr/>
            <a:r>
              <a:rPr lang="en-US" sz="1200" spc="-1">
                <a:solidFill>
                  <a:srgbClr val="000000"/>
                </a:solidFill>
                <a:latin typeface="Arial"/>
              </a:rPr>
              <a:t>CMS-PAS HIN-12-014, HIN-12-007</a:t>
            </a:r>
            <a:endParaRPr/>
          </a:p>
        </p:txBody>
      </p:sp>
      <p:sp>
        <p:nvSpPr>
          <p:cNvPr id="860" name="CustomShape 6"/>
          <p:cNvSpPr/>
          <p:nvPr/>
        </p:nvSpPr>
        <p:spPr>
          <a:xfrm>
            <a:off x="5686200" y="5811480"/>
            <a:ext cx="3863880" cy="825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2400" spc="-1">
                <a:solidFill>
                  <a:srgbClr val="000000"/>
                </a:solidFill>
                <a:latin typeface="Arial"/>
                <a:ea typeface="Arial"/>
              </a:rPr>
              <a:t>Expected in terms of binding energy</a:t>
            </a:r>
            <a:endParaRPr/>
          </a:p>
        </p:txBody>
      </p:sp>
      <p:sp>
        <p:nvSpPr>
          <p:cNvPr id="861" name="CustomShape 7"/>
          <p:cNvSpPr/>
          <p:nvPr/>
        </p:nvSpPr>
        <p:spPr>
          <a:xfrm>
            <a:off x="5181840" y="772200"/>
            <a:ext cx="4620240" cy="37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/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Note: 6.5&lt;p</a:t>
            </a:r>
            <a:r>
              <a:rPr lang="en-US" sz="1600" spc="-1" baseline="-25000">
                <a:solidFill>
                  <a:srgbClr val="000000"/>
                </a:solidFill>
                <a:latin typeface="Arial"/>
                <a:ea typeface="Arial"/>
              </a:rPr>
              <a:t>T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&lt;30 GeV for J/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 and </a:t>
            </a:r>
            <a:r>
              <a:rPr lang="en-US" sz="1600" spc="-1">
                <a:solidFill>
                  <a:srgbClr val="000000"/>
                </a:solidFill>
                <a:latin typeface="Symbol"/>
                <a:ea typeface="Symbol"/>
              </a:rPr>
              <a:t></a:t>
            </a:r>
            <a:r>
              <a:rPr lang="en-US" sz="1600" spc="-1">
                <a:solidFill>
                  <a:srgbClr val="000000"/>
                </a:solidFill>
                <a:latin typeface="Arial"/>
                <a:ea typeface="Arial"/>
              </a:rPr>
              <a:t>(2s)</a:t>
            </a:r>
            <a:endParaRPr/>
          </a:p>
        </p:txBody>
      </p:sp>
      <p:pic>
        <p:nvPicPr>
          <p:cNvPr id="862" name="Picture 5" descr=""/>
          <p:cNvPicPr/>
          <p:nvPr/>
        </p:nvPicPr>
        <p:blipFill>
          <a:blip r:embed="rId2"/>
          <a:stretch/>
        </p:blipFill>
        <p:spPr>
          <a:xfrm>
            <a:off x="4846320" y="1132920"/>
            <a:ext cx="4788000" cy="4594680"/>
          </a:xfrm>
          <a:prstGeom prst="rect">
            <a:avLst/>
          </a:prstGeom>
          <a:ln>
            <a:noFill/>
          </a:ln>
        </p:spPr>
      </p:pic>
      <p:sp>
        <p:nvSpPr>
          <p:cNvPr id="863" name="CustomShape 8"/>
          <p:cNvSpPr/>
          <p:nvPr/>
        </p:nvSpPr>
        <p:spPr>
          <a:xfrm flipV="1">
            <a:off x="525600" y="53794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64" name="CustomShape 9"/>
          <p:cNvSpPr/>
          <p:nvPr/>
        </p:nvSpPr>
        <p:spPr>
          <a:xfrm flipV="1">
            <a:off x="777240" y="5379120"/>
            <a:ext cx="32040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65" name="CustomShape 10"/>
          <p:cNvSpPr/>
          <p:nvPr/>
        </p:nvSpPr>
        <p:spPr>
          <a:xfrm flipV="1">
            <a:off x="4207320" y="537948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66" name="CustomShape 11"/>
          <p:cNvSpPr/>
          <p:nvPr/>
        </p:nvSpPr>
        <p:spPr>
          <a:xfrm flipV="1">
            <a:off x="4278960" y="537912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67" name="CustomShape 12"/>
          <p:cNvSpPr/>
          <p:nvPr/>
        </p:nvSpPr>
        <p:spPr>
          <a:xfrm flipV="1">
            <a:off x="2920320" y="539496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68" name="CustomShape 13"/>
          <p:cNvSpPr/>
          <p:nvPr/>
        </p:nvSpPr>
        <p:spPr>
          <a:xfrm flipV="1">
            <a:off x="3063960" y="5394600"/>
            <a:ext cx="320040" cy="320040"/>
          </a:xfrm>
          <a:prstGeom prst="ellipse">
            <a:avLst/>
          </a:prstGeom>
          <a:solidFill>
            <a:srgbClr val="808080">
              <a:alpha val="50000"/>
            </a:srgbClr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869" name="Picture 19" descr=""/>
          <p:cNvPicPr/>
          <p:nvPr/>
        </p:nvPicPr>
        <p:blipFill>
          <a:blip r:embed="rId3"/>
          <a:stretch/>
        </p:blipFill>
        <p:spPr>
          <a:xfrm>
            <a:off x="3359520" y="3612240"/>
            <a:ext cx="722880" cy="318240"/>
          </a:xfrm>
          <a:prstGeom prst="rect">
            <a:avLst/>
          </a:prstGeom>
          <a:ln>
            <a:noFill/>
          </a:ln>
        </p:spPr>
      </p:pic>
      <p:pic>
        <p:nvPicPr>
          <p:cNvPr id="870" name="Picture 20" descr=""/>
          <p:cNvPicPr/>
          <p:nvPr/>
        </p:nvPicPr>
        <p:blipFill>
          <a:blip r:embed="rId4"/>
          <a:stretch/>
        </p:blipFill>
        <p:spPr>
          <a:xfrm>
            <a:off x="2687400" y="4115880"/>
            <a:ext cx="504000" cy="360360"/>
          </a:xfrm>
          <a:prstGeom prst="rect">
            <a:avLst/>
          </a:prstGeom>
          <a:ln>
            <a:noFill/>
          </a:ln>
        </p:spPr>
      </p:pic>
      <p:pic>
        <p:nvPicPr>
          <p:cNvPr id="871" name="Picture 21" descr=""/>
          <p:cNvPicPr/>
          <p:nvPr/>
        </p:nvPicPr>
        <p:blipFill>
          <a:blip r:embed="rId5"/>
          <a:stretch/>
        </p:blipFill>
        <p:spPr>
          <a:xfrm>
            <a:off x="2099520" y="4735800"/>
            <a:ext cx="756000" cy="285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67" dur="indefinite" restart="never" nodeType="tmRoot">
          <p:childTnLst>
            <p:seq>
              <p:cTn id="268" nodeType="mainSeq">
                <p:childTnLst>
                  <p:par>
                    <p:cTn id="269" fill="freeze">
                      <p:stCondLst>
                        <p:cond delay="indefinite"/>
                      </p:stCondLst>
                      <p:childTnLst>
                        <p:par>
                          <p:cTn id="270" fill="freeze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" descr=""/>
          <p:cNvPicPr/>
          <p:nvPr/>
        </p:nvPicPr>
        <p:blipFill>
          <a:blip r:embed="rId1"/>
          <a:stretch/>
        </p:blipFill>
        <p:spPr>
          <a:xfrm>
            <a:off x="2096280" y="2660040"/>
            <a:ext cx="4785120" cy="4242240"/>
          </a:xfrm>
          <a:prstGeom prst="rect">
            <a:avLst/>
          </a:prstGeom>
          <a:ln>
            <a:noFill/>
          </a:ln>
        </p:spPr>
      </p:pic>
      <p:sp>
        <p:nvSpPr>
          <p:cNvPr id="873" name="TextShape 1"/>
          <p:cNvSpPr txBox="1"/>
          <p:nvPr/>
        </p:nvSpPr>
        <p:spPr>
          <a:xfrm>
            <a:off x="3142080" y="4623480"/>
            <a:ext cx="1827000" cy="1033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b="1" lang="en-US" sz="1500" spc="-1">
                <a:solidFill>
                  <a:srgbClr val="000000"/>
                </a:solidFill>
                <a:latin typeface="Times New Roman"/>
                <a:hlinkClick r:id="rId2"/>
              </a:rPr>
              <a:t>arXiv:1701.07065</a:t>
            </a:r>
            <a:r>
              <a:rPr b="1" lang="en-US" sz="1500" spc="-1">
                <a:solidFill>
                  <a:srgbClr val="000000"/>
                </a:solidFill>
                <a:latin typeface="Times New Roman"/>
              </a:rPr>
              <a:t> </a:t>
            </a:r>
            <a:endParaRPr/>
          </a:p>
          <a:p>
            <a:endParaRPr/>
          </a:p>
        </p:txBody>
      </p:sp>
      <p:sp>
        <p:nvSpPr>
          <p:cNvPr id="874" name="CustomShape 2"/>
          <p:cNvSpPr/>
          <p:nvPr/>
        </p:nvSpPr>
        <p:spPr>
          <a:xfrm>
            <a:off x="2398320" y="442440"/>
            <a:ext cx="1445760" cy="90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blipFill>
            <a:blip r:embed="rId3"/>
            <a:tile/>
          </a:blip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75" name="" descr=""/>
          <p:cNvPicPr/>
          <p:nvPr/>
        </p:nvPicPr>
        <p:blipFill>
          <a:blip r:embed="rId4"/>
          <a:stretch/>
        </p:blipFill>
        <p:spPr>
          <a:xfrm>
            <a:off x="4114080" y="354240"/>
            <a:ext cx="1005480" cy="1027440"/>
          </a:xfrm>
          <a:prstGeom prst="rect">
            <a:avLst/>
          </a:prstGeom>
          <a:ln>
            <a:noFill/>
          </a:ln>
        </p:spPr>
      </p:pic>
      <p:pic>
        <p:nvPicPr>
          <p:cNvPr id="876" name="" descr=""/>
          <p:cNvPicPr/>
          <p:nvPr/>
        </p:nvPicPr>
        <p:blipFill>
          <a:blip r:embed="rId5"/>
          <a:stretch/>
        </p:blipFill>
        <p:spPr>
          <a:xfrm>
            <a:off x="874440" y="354240"/>
            <a:ext cx="1005480" cy="1027440"/>
          </a:xfrm>
          <a:prstGeom prst="rect">
            <a:avLst/>
          </a:prstGeom>
          <a:ln>
            <a:noFill/>
          </a:ln>
        </p:spPr>
      </p:pic>
      <p:sp>
        <p:nvSpPr>
          <p:cNvPr id="877" name="Line 3"/>
          <p:cNvSpPr/>
          <p:nvPr/>
        </p:nvSpPr>
        <p:spPr>
          <a:xfrm flipH="1">
            <a:off x="3720960" y="84060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8" name="Line 4"/>
          <p:cNvSpPr/>
          <p:nvPr/>
        </p:nvSpPr>
        <p:spPr>
          <a:xfrm>
            <a:off x="1529280" y="820440"/>
            <a:ext cx="821520" cy="0"/>
          </a:xfrm>
          <a:prstGeom prst="line">
            <a:avLst/>
          </a:prstGeom>
          <a:ln w="763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79" name="Line 5"/>
          <p:cNvSpPr/>
          <p:nvPr/>
        </p:nvSpPr>
        <p:spPr>
          <a:xfrm flipV="1">
            <a:off x="3012480" y="204120"/>
            <a:ext cx="0" cy="2670120"/>
          </a:xfrm>
          <a:prstGeom prst="line">
            <a:avLst/>
          </a:prstGeom>
          <a:ln w="29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80" name="CustomShape 6"/>
          <p:cNvSpPr/>
          <p:nvPr/>
        </p:nvSpPr>
        <p:spPr>
          <a:xfrm rot="19800000">
            <a:off x="2514600" y="1716480"/>
            <a:ext cx="901440" cy="34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1" name="Line 7"/>
          <p:cNvSpPr/>
          <p:nvPr/>
        </p:nvSpPr>
        <p:spPr>
          <a:xfrm flipV="1">
            <a:off x="2904840" y="190404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2" name="Line 8"/>
          <p:cNvSpPr/>
          <p:nvPr/>
        </p:nvSpPr>
        <p:spPr>
          <a:xfrm flipV="1">
            <a:off x="2800440" y="1550160"/>
            <a:ext cx="352440" cy="203400"/>
          </a:xfrm>
          <a:prstGeom prst="line">
            <a:avLst/>
          </a:prstGeom>
          <a:ln w="367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3" name="Line 9"/>
          <p:cNvSpPr/>
          <p:nvPr/>
        </p:nvSpPr>
        <p:spPr>
          <a:xfrm>
            <a:off x="2823120" y="858960"/>
            <a:ext cx="442440" cy="0"/>
          </a:xfrm>
          <a:prstGeom prst="line">
            <a:avLst/>
          </a:prstGeom>
          <a:ln w="291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84" name="TextShape 10"/>
          <p:cNvSpPr txBox="1"/>
          <p:nvPr/>
        </p:nvSpPr>
        <p:spPr>
          <a:xfrm>
            <a:off x="1932840" y="405000"/>
            <a:ext cx="138204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~600</a:t>
            </a:r>
            <a:endParaRPr/>
          </a:p>
        </p:txBody>
      </p:sp>
      <p:sp>
        <p:nvSpPr>
          <p:cNvPr id="885" name="TextShape 11"/>
          <p:cNvSpPr txBox="1"/>
          <p:nvPr/>
        </p:nvSpPr>
        <p:spPr>
          <a:xfrm>
            <a:off x="3412800" y="1574280"/>
            <a:ext cx="1867680" cy="794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Times New Roman"/>
              </a:rPr>
              <a:t>trajectory of system</a:t>
            </a:r>
            <a:endParaRPr/>
          </a:p>
        </p:txBody>
      </p:sp>
      <p:sp>
        <p:nvSpPr>
          <p:cNvPr id="886" name="Freeform 12"/>
          <p:cNvSpPr/>
          <p:nvPr/>
        </p:nvSpPr>
        <p:spPr>
          <a:xfrm>
            <a:off x="2993760" y="840240"/>
            <a:ext cx="828360" cy="4079160"/>
          </a:xfrm>
          <a:custGeom>
            <a:avLst/>
            <a:gdLst/>
            <a:ahLst/>
            <a:rect l="0" t="0" r="r" b="b"/>
            <a:pathLst>
              <a:path w="2301" h="11331">
                <a:moveTo>
                  <a:pt x="0" y="0"/>
                </a:moveTo>
                <a:cubicBezTo>
                  <a:pt x="2300" y="3456"/>
                  <a:pt x="1538" y="9806"/>
                  <a:pt x="1538" y="9806"/>
                </a:cubicBezTo>
                <a:lnTo>
                  <a:pt x="1284" y="11330"/>
                </a:lnTo>
              </a:path>
            </a:pathLst>
          </a:custGeom>
          <a:ln w="76320">
            <a:solidFill>
              <a:srgbClr val="008000"/>
            </a:solidFill>
            <a:round/>
            <a:tailEnd len="med" type="triangle" w="med"/>
          </a:ln>
        </p:spPr>
      </p:sp>
    </p:spTree>
  </p:cSld>
  <p:timing>
    <p:tnLst>
      <p:par>
        <p:cTn id="275" dur="indefinite" restart="never" nodeType="tmRoot">
          <p:childTnLst>
            <p:seq>
              <p:cTn id="2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7223040" y="688356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r">
              <a:lnSpc>
                <a:spcPct val="100000"/>
              </a:lnSpc>
            </a:pPr>
            <a:fld id="{DAC89920-AC34-42A4-8D57-53A47AC74FFE}" type="slidenum">
              <a:rPr lang="en-US" sz="1400" spc="-1">
                <a:solidFill>
                  <a:srgbClr val="000000"/>
                </a:solidFill>
                <a:latin typeface="Arial"/>
              </a:rPr>
              <a:t>&lt;number&gt;</a:t>
            </a:fld>
            <a:endParaRPr/>
          </a:p>
        </p:txBody>
      </p:sp>
      <p:pic>
        <p:nvPicPr>
          <p:cNvPr id="157" name="Picture 4" descr=""/>
          <p:cNvPicPr/>
          <p:nvPr/>
        </p:nvPicPr>
        <p:blipFill>
          <a:blip r:embed="rId1"/>
          <a:srcRect l="0" t="0" r="4428" b="0"/>
          <a:stretch/>
        </p:blipFill>
        <p:spPr>
          <a:xfrm>
            <a:off x="0" y="387360"/>
            <a:ext cx="10080000" cy="7167960"/>
          </a:xfrm>
          <a:prstGeom prst="rect">
            <a:avLst/>
          </a:prstGeom>
          <a:ln>
            <a:noFill/>
          </a:ln>
        </p:spPr>
      </p:pic>
      <p:sp>
        <p:nvSpPr>
          <p:cNvPr id="158" name="CustomShape 2"/>
          <p:cNvSpPr/>
          <p:nvPr/>
        </p:nvSpPr>
        <p:spPr>
          <a:xfrm>
            <a:off x="6786360" y="651600"/>
            <a:ext cx="3293640" cy="2239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Picture 15" descr=""/>
          <p:cNvPicPr/>
          <p:nvPr/>
        </p:nvPicPr>
        <p:blipFill>
          <a:blip r:embed="rId2"/>
          <a:srcRect l="69835" t="6053" r="8465" b="71510"/>
          <a:stretch/>
        </p:blipFill>
        <p:spPr>
          <a:xfrm>
            <a:off x="6683400" y="224280"/>
            <a:ext cx="3396600" cy="2387160"/>
          </a:xfrm>
          <a:prstGeom prst="rect">
            <a:avLst/>
          </a:prstGeom>
          <a:ln>
            <a:noFill/>
          </a:ln>
        </p:spPr>
      </p:pic>
      <p:pic>
        <p:nvPicPr>
          <p:cNvPr id="160" name="Picture 16" descr=""/>
          <p:cNvPicPr/>
          <p:nvPr/>
        </p:nvPicPr>
        <p:blipFill>
          <a:blip r:embed="rId3"/>
          <a:srcRect l="94849" t="18722" r="0" b="70410"/>
          <a:stretch/>
        </p:blipFill>
        <p:spPr>
          <a:xfrm>
            <a:off x="9483120" y="1372320"/>
            <a:ext cx="589680" cy="845280"/>
          </a:xfrm>
          <a:prstGeom prst="rect">
            <a:avLst/>
          </a:prstGeom>
          <a:ln>
            <a:noFill/>
          </a:ln>
        </p:spPr>
      </p:pic>
      <p:pic>
        <p:nvPicPr>
          <p:cNvPr id="161" name="Picture 17" descr=""/>
          <p:cNvPicPr/>
          <p:nvPr/>
        </p:nvPicPr>
        <p:blipFill>
          <a:blip r:embed="rId4"/>
          <a:srcRect l="68113" t="0" r="13776" b="97307"/>
          <a:stretch/>
        </p:blipFill>
        <p:spPr>
          <a:xfrm>
            <a:off x="6534360" y="-4680"/>
            <a:ext cx="2600640" cy="262440"/>
          </a:xfrm>
          <a:prstGeom prst="rect">
            <a:avLst/>
          </a:prstGeom>
          <a:ln>
            <a:noFill/>
          </a:ln>
        </p:spPr>
      </p:pic>
      <p:pic>
        <p:nvPicPr>
          <p:cNvPr id="162" name="Picture 23" descr=""/>
          <p:cNvPicPr/>
          <p:nvPr/>
        </p:nvPicPr>
        <p:blipFill>
          <a:blip r:embed="rId5"/>
          <a:srcRect l="57578" t="26001" r="33317" b="68190"/>
          <a:stretch/>
        </p:blipFill>
        <p:spPr>
          <a:xfrm>
            <a:off x="6095160" y="2263320"/>
            <a:ext cx="960840" cy="416520"/>
          </a:xfrm>
          <a:prstGeom prst="rect">
            <a:avLst/>
          </a:prstGeom>
          <a:ln>
            <a:noFill/>
          </a:ln>
        </p:spPr>
      </p:pic>
      <p:sp>
        <p:nvSpPr>
          <p:cNvPr id="163" name="CustomShape 3"/>
          <p:cNvSpPr/>
          <p:nvPr/>
        </p:nvSpPr>
        <p:spPr>
          <a:xfrm>
            <a:off x="27720" y="20880"/>
            <a:ext cx="2245680" cy="1003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99"/>
          </a:solidFill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2160" rIns="92160" tIns="46080" bIns="46080"/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Size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16 x 26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meters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Weight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: </a:t>
            </a:r>
            <a:r>
              <a:rPr lang="en-US" sz="1760" spc="-1">
                <a:solidFill>
                  <a:srgbClr val="fc0128"/>
                </a:solidFill>
                <a:latin typeface="Arial"/>
              </a:rPr>
              <a:t>10,000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tons</a:t>
            </a:r>
            <a:endParaRPr/>
          </a:p>
          <a:p>
            <a:r>
              <a:rPr b="1" lang="en-US" sz="1760" spc="-1">
                <a:solidFill>
                  <a:srgbClr val="000000"/>
                </a:solidFill>
                <a:latin typeface="Arial"/>
              </a:rPr>
              <a:t>Detectors:</a:t>
            </a:r>
            <a:r>
              <a:rPr lang="en-US" sz="1760" spc="-1">
                <a:solidFill>
                  <a:srgbClr val="000000"/>
                </a:solidFill>
                <a:latin typeface="Arial"/>
              </a:rPr>
              <a:t> </a:t>
            </a:r>
            <a:r>
              <a:rPr lang="en-US" sz="1760" spc="-1">
                <a:solidFill>
                  <a:srgbClr val="ff0000"/>
                </a:solidFill>
                <a:latin typeface="Arial"/>
              </a:rPr>
              <a:t>18</a:t>
            </a:r>
            <a:endParaRPr/>
          </a:p>
        </p:txBody>
      </p:sp>
      <p:sp>
        <p:nvSpPr>
          <p:cNvPr id="164" name="CustomShape 4"/>
          <p:cNvSpPr/>
          <p:nvPr/>
        </p:nvSpPr>
        <p:spPr>
          <a:xfrm>
            <a:off x="5737320" y="110628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5" name="CustomShape 5"/>
          <p:cNvSpPr/>
          <p:nvPr/>
        </p:nvSpPr>
        <p:spPr>
          <a:xfrm>
            <a:off x="3271680" y="43689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6"/>
          <p:cNvSpPr/>
          <p:nvPr/>
        </p:nvSpPr>
        <p:spPr>
          <a:xfrm>
            <a:off x="6135480" y="2285280"/>
            <a:ext cx="905040" cy="411480"/>
          </a:xfrm>
          <a:custGeom>
            <a:avLst/>
            <a:gdLst/>
            <a:ahLst/>
            <a:rect l="0" t="0" r="r" b="b"/>
            <a:pathLst>
              <a:path w="2515" h="1145">
                <a:moveTo>
                  <a:pt x="190" y="0"/>
                </a:moveTo>
                <a:cubicBezTo>
                  <a:pt x="95" y="0"/>
                  <a:pt x="0" y="95"/>
                  <a:pt x="0" y="190"/>
                </a:cubicBezTo>
                <a:lnTo>
                  <a:pt x="0" y="953"/>
                </a:lnTo>
                <a:cubicBezTo>
                  <a:pt x="0" y="1048"/>
                  <a:pt x="95" y="1144"/>
                  <a:pt x="190" y="1144"/>
                </a:cubicBezTo>
                <a:lnTo>
                  <a:pt x="2324" y="1144"/>
                </a:lnTo>
                <a:cubicBezTo>
                  <a:pt x="2419" y="1144"/>
                  <a:pt x="2514" y="1048"/>
                  <a:pt x="2514" y="953"/>
                </a:cubicBezTo>
                <a:lnTo>
                  <a:pt x="2514" y="190"/>
                </a:lnTo>
                <a:cubicBezTo>
                  <a:pt x="2514" y="95"/>
                  <a:pt x="2419" y="0"/>
                  <a:pt x="2324" y="0"/>
                </a:cubicBezTo>
                <a:lnTo>
                  <a:pt x="190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7" name="CustomShape 7"/>
          <p:cNvSpPr/>
          <p:nvPr/>
        </p:nvSpPr>
        <p:spPr>
          <a:xfrm>
            <a:off x="83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CustomShape 8"/>
          <p:cNvSpPr/>
          <p:nvPr/>
        </p:nvSpPr>
        <p:spPr>
          <a:xfrm>
            <a:off x="7495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9" name="CustomShape 9"/>
          <p:cNvSpPr/>
          <p:nvPr/>
        </p:nvSpPr>
        <p:spPr>
          <a:xfrm>
            <a:off x="6523200" y="-16560"/>
            <a:ext cx="731520" cy="274320"/>
          </a:xfrm>
          <a:custGeom>
            <a:avLst/>
            <a:gdLst/>
            <a:ahLst/>
            <a:rect l="0" t="0" r="r" b="b"/>
            <a:pathLst>
              <a:path w="2033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905" y="763"/>
                </a:lnTo>
                <a:cubicBezTo>
                  <a:pt x="1968" y="763"/>
                  <a:pt x="2032" y="699"/>
                  <a:pt x="2032" y="635"/>
                </a:cubicBezTo>
                <a:lnTo>
                  <a:pt x="2032" y="127"/>
                </a:lnTo>
                <a:cubicBezTo>
                  <a:pt x="2032" y="63"/>
                  <a:pt x="1968" y="0"/>
                  <a:pt x="1905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0" name="CustomShape 10"/>
          <p:cNvSpPr/>
          <p:nvPr/>
        </p:nvSpPr>
        <p:spPr>
          <a:xfrm>
            <a:off x="1900080" y="6390360"/>
            <a:ext cx="457560" cy="228600"/>
          </a:xfrm>
          <a:custGeom>
            <a:avLst/>
            <a:gdLst/>
            <a:ahLst/>
            <a:rect l="0" t="0" r="r" b="b"/>
            <a:pathLst>
              <a:path w="1273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166" y="636"/>
                </a:lnTo>
                <a:cubicBezTo>
                  <a:pt x="1219" y="636"/>
                  <a:pt x="1272" y="583"/>
                  <a:pt x="1272" y="530"/>
                </a:cubicBezTo>
                <a:lnTo>
                  <a:pt x="1272" y="106"/>
                </a:lnTo>
                <a:cubicBezTo>
                  <a:pt x="1272" y="53"/>
                  <a:pt x="1219" y="0"/>
                  <a:pt x="1166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CustomShape 11"/>
          <p:cNvSpPr/>
          <p:nvPr/>
        </p:nvSpPr>
        <p:spPr>
          <a:xfrm>
            <a:off x="574200" y="2046960"/>
            <a:ext cx="640080" cy="228600"/>
          </a:xfrm>
          <a:custGeom>
            <a:avLst/>
            <a:gdLst/>
            <a:ahLst/>
            <a:rect l="0" t="0" r="r" b="b"/>
            <a:pathLst>
              <a:path w="1780" h="637">
                <a:moveTo>
                  <a:pt x="106" y="0"/>
                </a:moveTo>
                <a:cubicBezTo>
                  <a:pt x="53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3" y="636"/>
                  <a:pt x="106" y="636"/>
                </a:cubicBezTo>
                <a:lnTo>
                  <a:pt x="1673" y="636"/>
                </a:lnTo>
                <a:cubicBezTo>
                  <a:pt x="1726" y="636"/>
                  <a:pt x="1779" y="583"/>
                  <a:pt x="1779" y="530"/>
                </a:cubicBezTo>
                <a:lnTo>
                  <a:pt x="1779" y="106"/>
                </a:lnTo>
                <a:cubicBezTo>
                  <a:pt x="1779" y="53"/>
                  <a:pt x="1726" y="0"/>
                  <a:pt x="1673" y="0"/>
                </a:cubicBezTo>
                <a:lnTo>
                  <a:pt x="106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2" name="CustomShape 12"/>
          <p:cNvSpPr/>
          <p:nvPr/>
        </p:nvSpPr>
        <p:spPr>
          <a:xfrm>
            <a:off x="1189080" y="1823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6b479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3" name="CustomShape 13"/>
          <p:cNvSpPr/>
          <p:nvPr/>
        </p:nvSpPr>
        <p:spPr>
          <a:xfrm>
            <a:off x="19440" y="2894760"/>
            <a:ext cx="822960" cy="365760"/>
          </a:xfrm>
          <a:custGeom>
            <a:avLst/>
            <a:gdLst/>
            <a:ahLst/>
            <a:rect l="0" t="0" r="r" b="b"/>
            <a:pathLst>
              <a:path w="2288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2117" y="1017"/>
                </a:lnTo>
                <a:cubicBezTo>
                  <a:pt x="2202" y="1017"/>
                  <a:pt x="2287" y="932"/>
                  <a:pt x="2287" y="847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14"/>
          <p:cNvSpPr/>
          <p:nvPr/>
        </p:nvSpPr>
        <p:spPr>
          <a:xfrm>
            <a:off x="9273600" y="4571280"/>
            <a:ext cx="822960" cy="365400"/>
          </a:xfrm>
          <a:custGeom>
            <a:avLst/>
            <a:gdLst/>
            <a:ahLst/>
            <a:rect l="0" t="0" r="r" b="b"/>
            <a:pathLst>
              <a:path w="2288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7" y="1016"/>
                </a:lnTo>
                <a:cubicBezTo>
                  <a:pt x="2202" y="1016"/>
                  <a:pt x="2287" y="931"/>
                  <a:pt x="2287" y="846"/>
                </a:cubicBezTo>
                <a:lnTo>
                  <a:pt x="2287" y="169"/>
                </a:lnTo>
                <a:cubicBezTo>
                  <a:pt x="2287" y="84"/>
                  <a:pt x="2202" y="0"/>
                  <a:pt x="2117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5" name="CustomShape 15"/>
          <p:cNvSpPr/>
          <p:nvPr/>
        </p:nvSpPr>
        <p:spPr>
          <a:xfrm>
            <a:off x="1982160" y="1499760"/>
            <a:ext cx="548280" cy="182880"/>
          </a:xfrm>
          <a:custGeom>
            <a:avLst/>
            <a:gdLst/>
            <a:ahLst/>
            <a:rect l="0" t="0" r="r" b="b"/>
            <a:pathLst>
              <a:path w="1525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439" y="509"/>
                </a:lnTo>
                <a:cubicBezTo>
                  <a:pt x="1481" y="509"/>
                  <a:pt x="1524" y="466"/>
                  <a:pt x="1524" y="424"/>
                </a:cubicBezTo>
                <a:lnTo>
                  <a:pt x="1524" y="84"/>
                </a:lnTo>
                <a:cubicBezTo>
                  <a:pt x="1524" y="42"/>
                  <a:pt x="1481" y="0"/>
                  <a:pt x="1439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CustomShape 16"/>
          <p:cNvSpPr/>
          <p:nvPr/>
        </p:nvSpPr>
        <p:spPr>
          <a:xfrm>
            <a:off x="793080" y="380340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17"/>
          <p:cNvSpPr/>
          <p:nvPr/>
        </p:nvSpPr>
        <p:spPr>
          <a:xfrm>
            <a:off x="793080" y="4091760"/>
            <a:ext cx="457200" cy="182880"/>
          </a:xfrm>
          <a:custGeom>
            <a:avLst/>
            <a:gdLst/>
            <a:ahLst/>
            <a:rect l="0" t="0" r="r" b="b"/>
            <a:pathLst>
              <a:path w="1272" h="510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4"/>
                </a:lnTo>
                <a:cubicBezTo>
                  <a:pt x="0" y="466"/>
                  <a:pt x="42" y="509"/>
                  <a:pt x="84" y="509"/>
                </a:cubicBezTo>
                <a:lnTo>
                  <a:pt x="1186" y="509"/>
                </a:lnTo>
                <a:cubicBezTo>
                  <a:pt x="1228" y="509"/>
                  <a:pt x="1271" y="466"/>
                  <a:pt x="1271" y="424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18"/>
          <p:cNvSpPr/>
          <p:nvPr/>
        </p:nvSpPr>
        <p:spPr>
          <a:xfrm>
            <a:off x="8309880" y="4258080"/>
            <a:ext cx="822600" cy="365400"/>
          </a:xfrm>
          <a:custGeom>
            <a:avLst/>
            <a:gdLst/>
            <a:ahLst/>
            <a:rect l="0" t="0" r="r" b="b"/>
            <a:pathLst>
              <a:path w="2287" h="1017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6"/>
                </a:lnTo>
                <a:cubicBezTo>
                  <a:pt x="0" y="931"/>
                  <a:pt x="84" y="1016"/>
                  <a:pt x="169" y="1016"/>
                </a:cubicBezTo>
                <a:lnTo>
                  <a:pt x="2116" y="1016"/>
                </a:lnTo>
                <a:cubicBezTo>
                  <a:pt x="2201" y="1016"/>
                  <a:pt x="2286" y="931"/>
                  <a:pt x="2286" y="846"/>
                </a:cubicBezTo>
                <a:lnTo>
                  <a:pt x="2286" y="169"/>
                </a:lnTo>
                <a:cubicBezTo>
                  <a:pt x="2286" y="84"/>
                  <a:pt x="2201" y="0"/>
                  <a:pt x="2116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19"/>
          <p:cNvSpPr/>
          <p:nvPr/>
        </p:nvSpPr>
        <p:spPr>
          <a:xfrm>
            <a:off x="5811840" y="1385280"/>
            <a:ext cx="731160" cy="365760"/>
          </a:xfrm>
          <a:custGeom>
            <a:avLst/>
            <a:gdLst/>
            <a:ahLst/>
            <a:rect l="0" t="0" r="r" b="b"/>
            <a:pathLst>
              <a:path w="2032" h="1018">
                <a:moveTo>
                  <a:pt x="169" y="0"/>
                </a:moveTo>
                <a:cubicBezTo>
                  <a:pt x="84" y="0"/>
                  <a:pt x="0" y="84"/>
                  <a:pt x="0" y="169"/>
                </a:cubicBezTo>
                <a:lnTo>
                  <a:pt x="0" y="847"/>
                </a:lnTo>
                <a:cubicBezTo>
                  <a:pt x="0" y="932"/>
                  <a:pt x="84" y="1017"/>
                  <a:pt x="169" y="1017"/>
                </a:cubicBezTo>
                <a:lnTo>
                  <a:pt x="1862" y="1017"/>
                </a:lnTo>
                <a:cubicBezTo>
                  <a:pt x="1946" y="1017"/>
                  <a:pt x="2031" y="932"/>
                  <a:pt x="2031" y="847"/>
                </a:cubicBezTo>
                <a:lnTo>
                  <a:pt x="2031" y="169"/>
                </a:lnTo>
                <a:cubicBezTo>
                  <a:pt x="2031" y="84"/>
                  <a:pt x="1946" y="0"/>
                  <a:pt x="1862" y="0"/>
                </a:cubicBezTo>
                <a:lnTo>
                  <a:pt x="169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0" name="CustomShape 20"/>
          <p:cNvSpPr/>
          <p:nvPr/>
        </p:nvSpPr>
        <p:spPr>
          <a:xfrm>
            <a:off x="9475560" y="1397160"/>
            <a:ext cx="548280" cy="228600"/>
          </a:xfrm>
          <a:custGeom>
            <a:avLst/>
            <a:gdLst/>
            <a:ahLst/>
            <a:rect l="0" t="0" r="r" b="b"/>
            <a:pathLst>
              <a:path w="1525" h="637">
                <a:moveTo>
                  <a:pt x="105" y="0"/>
                </a:moveTo>
                <a:cubicBezTo>
                  <a:pt x="52" y="0"/>
                  <a:pt x="0" y="53"/>
                  <a:pt x="0" y="106"/>
                </a:cubicBezTo>
                <a:lnTo>
                  <a:pt x="0" y="530"/>
                </a:lnTo>
                <a:cubicBezTo>
                  <a:pt x="0" y="583"/>
                  <a:pt x="52" y="636"/>
                  <a:pt x="105" y="636"/>
                </a:cubicBezTo>
                <a:lnTo>
                  <a:pt x="1418" y="636"/>
                </a:lnTo>
                <a:cubicBezTo>
                  <a:pt x="1471" y="636"/>
                  <a:pt x="1524" y="583"/>
                  <a:pt x="1524" y="530"/>
                </a:cubicBezTo>
                <a:lnTo>
                  <a:pt x="1524" y="106"/>
                </a:lnTo>
                <a:cubicBezTo>
                  <a:pt x="1524" y="53"/>
                  <a:pt x="1471" y="0"/>
                  <a:pt x="1418" y="0"/>
                </a:cubicBezTo>
                <a:lnTo>
                  <a:pt x="105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21"/>
          <p:cNvSpPr/>
          <p:nvPr/>
        </p:nvSpPr>
        <p:spPr>
          <a:xfrm>
            <a:off x="9475560" y="1685160"/>
            <a:ext cx="548280" cy="274320"/>
          </a:xfrm>
          <a:custGeom>
            <a:avLst/>
            <a:gdLst/>
            <a:ahLst/>
            <a:rect l="0" t="0" r="r" b="b"/>
            <a:pathLst>
              <a:path w="1525" h="764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9"/>
                  <a:pt x="63" y="763"/>
                  <a:pt x="127" y="763"/>
                </a:cubicBezTo>
                <a:lnTo>
                  <a:pt x="1396" y="763"/>
                </a:lnTo>
                <a:cubicBezTo>
                  <a:pt x="1460" y="763"/>
                  <a:pt x="1524" y="699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6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22"/>
          <p:cNvSpPr/>
          <p:nvPr/>
        </p:nvSpPr>
        <p:spPr>
          <a:xfrm>
            <a:off x="9475560" y="1937160"/>
            <a:ext cx="548280" cy="273960"/>
          </a:xfrm>
          <a:custGeom>
            <a:avLst/>
            <a:gdLst/>
            <a:ahLst/>
            <a:rect l="0" t="0" r="r" b="b"/>
            <a:pathLst>
              <a:path w="1525" h="763">
                <a:moveTo>
                  <a:pt x="127" y="0"/>
                </a:moveTo>
                <a:cubicBezTo>
                  <a:pt x="63" y="0"/>
                  <a:pt x="0" y="63"/>
                  <a:pt x="0" y="127"/>
                </a:cubicBezTo>
                <a:lnTo>
                  <a:pt x="0" y="635"/>
                </a:lnTo>
                <a:cubicBezTo>
                  <a:pt x="0" y="698"/>
                  <a:pt x="63" y="762"/>
                  <a:pt x="127" y="762"/>
                </a:cubicBezTo>
                <a:lnTo>
                  <a:pt x="1397" y="762"/>
                </a:lnTo>
                <a:cubicBezTo>
                  <a:pt x="1460" y="762"/>
                  <a:pt x="1524" y="698"/>
                  <a:pt x="1524" y="635"/>
                </a:cubicBezTo>
                <a:lnTo>
                  <a:pt x="1524" y="127"/>
                </a:lnTo>
                <a:cubicBezTo>
                  <a:pt x="1524" y="63"/>
                  <a:pt x="1460" y="0"/>
                  <a:pt x="1397" y="0"/>
                </a:cubicBezTo>
                <a:lnTo>
                  <a:pt x="127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23"/>
          <p:cNvSpPr/>
          <p:nvPr/>
        </p:nvSpPr>
        <p:spPr>
          <a:xfrm>
            <a:off x="3007080" y="6975000"/>
            <a:ext cx="457200" cy="182520"/>
          </a:xfrm>
          <a:custGeom>
            <a:avLst/>
            <a:gdLst/>
            <a:ahLst/>
            <a:rect l="0" t="0" r="r" b="b"/>
            <a:pathLst>
              <a:path w="1272" h="509">
                <a:moveTo>
                  <a:pt x="84" y="0"/>
                </a:moveTo>
                <a:cubicBezTo>
                  <a:pt x="42" y="0"/>
                  <a:pt x="0" y="42"/>
                  <a:pt x="0" y="84"/>
                </a:cubicBezTo>
                <a:lnTo>
                  <a:pt x="0" y="423"/>
                </a:lnTo>
                <a:cubicBezTo>
                  <a:pt x="0" y="465"/>
                  <a:pt x="42" y="508"/>
                  <a:pt x="84" y="508"/>
                </a:cubicBezTo>
                <a:lnTo>
                  <a:pt x="1186" y="508"/>
                </a:lnTo>
                <a:cubicBezTo>
                  <a:pt x="1228" y="508"/>
                  <a:pt x="1271" y="465"/>
                  <a:pt x="1271" y="423"/>
                </a:cubicBezTo>
                <a:lnTo>
                  <a:pt x="1271" y="84"/>
                </a:lnTo>
                <a:cubicBezTo>
                  <a:pt x="1271" y="42"/>
                  <a:pt x="1228" y="0"/>
                  <a:pt x="1186" y="0"/>
                </a:cubicBezTo>
                <a:lnTo>
                  <a:pt x="84" y="0"/>
                </a:lnTo>
              </a:path>
            </a:pathLst>
          </a:custGeom>
          <a:noFill/>
          <a:ln w="54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4" name="TextShape 24"/>
          <p:cNvSpPr txBox="1"/>
          <p:nvPr/>
        </p:nvSpPr>
        <p:spPr>
          <a:xfrm>
            <a:off x="48240" y="4631400"/>
            <a:ext cx="9784440" cy="179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0000ff"/>
                </a:solidFill>
                <a:latin typeface="Arial"/>
              </a:rPr>
              <a:t>Trigger detectors:</a:t>
            </a:r>
            <a:r>
              <a:rPr b="1" lang="en-US" sz="2500" spc="-1">
                <a:solidFill>
                  <a:srgbClr val="0000ff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When do we have a collision?</a:t>
            </a:r>
            <a:endParaRPr/>
          </a:p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Tracking detectors:</a:t>
            </a:r>
            <a:r>
              <a:rPr b="1"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Where did the particle go?</a:t>
            </a:r>
            <a:endParaRPr/>
          </a:p>
          <a:p>
            <a:r>
              <a:rPr b="1" lang="en-US" sz="3000" spc="-1">
                <a:solidFill>
                  <a:srgbClr val="6b4794"/>
                </a:solidFill>
                <a:latin typeface="Arial"/>
              </a:rPr>
              <a:t>Identification detectors:</a:t>
            </a:r>
            <a:r>
              <a:rPr b="1" lang="en-US" sz="2500" spc="-1">
                <a:solidFill>
                  <a:srgbClr val="6b4794"/>
                </a:solidFill>
                <a:latin typeface="Arial"/>
              </a:rPr>
              <a:t>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What kind of particle is it?</a:t>
            </a:r>
            <a:endParaRPr/>
          </a:p>
          <a:p>
            <a:r>
              <a:rPr b="1" lang="en-US" sz="3000" spc="-1">
                <a:solidFill>
                  <a:srgbClr val="008000"/>
                </a:solidFill>
                <a:latin typeface="Arial"/>
              </a:rPr>
              <a:t>Calorimeters:</a:t>
            </a:r>
            <a:r>
              <a:rPr b="1" lang="en-US" sz="2500" spc="-1">
                <a:solidFill>
                  <a:srgbClr val="008000"/>
                </a:solidFill>
                <a:latin typeface="Arial"/>
              </a:rPr>
              <a:t>  </a:t>
            </a:r>
            <a:r>
              <a:rPr b="1" lang="en-US" sz="2500" spc="-1">
                <a:solidFill>
                  <a:srgbClr val="000000"/>
                </a:solidFill>
                <a:latin typeface="Arial"/>
              </a:rPr>
              <a:t>How much energy does the particle have?</a:t>
            </a:r>
            <a:endParaRPr/>
          </a:p>
        </p:txBody>
      </p:sp>
      <p:pic>
        <p:nvPicPr>
          <p:cNvPr id="185" name="" descr=""/>
          <p:cNvPicPr/>
          <p:nvPr/>
        </p:nvPicPr>
        <p:blipFill>
          <a:blip r:embed="rId6"/>
          <a:stretch/>
        </p:blipFill>
        <p:spPr>
          <a:xfrm>
            <a:off x="5142960" y="3566160"/>
            <a:ext cx="4572000" cy="342900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7"/>
          <a:stretch/>
        </p:blipFill>
        <p:spPr>
          <a:xfrm>
            <a:off x="5143680" y="3549600"/>
            <a:ext cx="4572000" cy="3429000"/>
          </a:xfrm>
          <a:prstGeom prst="rect">
            <a:avLst/>
          </a:prstGeom>
          <a:ln>
            <a:noFill/>
          </a:ln>
        </p:spPr>
      </p:pic>
      <p:pic>
        <p:nvPicPr>
          <p:cNvPr id="187" name="" descr=""/>
          <p:cNvPicPr/>
          <p:nvPr/>
        </p:nvPicPr>
        <p:blipFill>
          <a:blip r:embed="rId8"/>
          <a:stretch/>
        </p:blipFill>
        <p:spPr>
          <a:xfrm>
            <a:off x="5120640" y="0"/>
            <a:ext cx="4572000" cy="3429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>
                <p:childTnLst>
                  <p:par>
                    <p:cTn id="23" fill="freeze">
                      <p:stCondLst>
                        <p:cond delay="indefinite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freeze">
                      <p:stCondLst>
                        <p:cond delay="indefinite"/>
                      </p:stCondLst>
                      <p:childTnLst>
                        <p:par>
                          <p:cTn id="28" fill="freeze">
                            <p:stCondLst>
                              <p:cond delay="0"/>
                            </p:stCondLst>
                            <p:childTnLst>
                              <p:par>
                                <p:cTn id="29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freeze">
                      <p:stCondLst>
                        <p:cond delay="indefinite"/>
                      </p:stCondLst>
                      <p:childTnLst>
                        <p:par>
                          <p:cTn id="36" fill="freeze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freeze">
                      <p:stCondLst>
                        <p:cond delay="indefinite"/>
                      </p:stCondLst>
                      <p:childTnLst>
                        <p:par>
                          <p:cTn id="42" fill="freeze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freeze">
                      <p:stCondLst>
                        <p:cond delay="indefinite"/>
                      </p:stCondLst>
                      <p:childTnLst>
                        <p:par>
                          <p:cTn id="48" fill="freeze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48" end="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freeze">
                      <p:stCondLst>
                        <p:cond delay="indefinite"/>
                      </p:stCondLst>
                      <p:childTnLst>
                        <p:par>
                          <p:cTn id="56" fill="freeze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95" end="1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freeze">
                      <p:stCondLst>
                        <p:cond delay="indefinite"/>
                      </p:stCondLst>
                      <p:childTnLst>
                        <p:par>
                          <p:cTn id="62" fill="freeze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st="150" end="2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503280" y="6444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p+p collisions</a:t>
            </a:r>
            <a:endParaRPr/>
          </a:p>
        </p:txBody>
      </p:sp>
      <p:pic>
        <p:nvPicPr>
          <p:cNvPr id="189" name="" descr=""/>
          <p:cNvPicPr/>
          <p:nvPr/>
        </p:nvPicPr>
        <p:blipFill>
          <a:blip r:embed="rId1"/>
          <a:stretch/>
        </p:blipFill>
        <p:spPr>
          <a:xfrm>
            <a:off x="1355040" y="970560"/>
            <a:ext cx="7315200" cy="5486400"/>
          </a:xfrm>
          <a:prstGeom prst="rect">
            <a:avLst/>
          </a:prstGeom>
          <a:ln>
            <a:noFill/>
          </a:ln>
        </p:spPr>
      </p:pic>
      <p:sp>
        <p:nvSpPr>
          <p:cNvPr id="190" name="TextShape 2"/>
          <p:cNvSpPr txBox="1"/>
          <p:nvPr/>
        </p:nvSpPr>
        <p:spPr>
          <a:xfrm>
            <a:off x="2694240" y="6472440"/>
            <a:ext cx="4572000" cy="514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latin typeface="Times New Roman"/>
              </a:rPr>
              <a:t>3D image of each collision</a:t>
            </a:r>
            <a:endParaRPr/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528840" y="0"/>
            <a:ext cx="9071640" cy="914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Pb+Pb collisions</a:t>
            </a:r>
            <a:endParaRPr/>
          </a:p>
        </p:txBody>
      </p:sp>
      <p:sp>
        <p:nvSpPr>
          <p:cNvPr id="192" name="TextShape 2"/>
          <p:cNvSpPr txBox="1"/>
          <p:nvPr/>
        </p:nvSpPr>
        <p:spPr>
          <a:xfrm>
            <a:off x="9591120" y="7204680"/>
            <a:ext cx="457200" cy="34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/>
          <a:p>
            <a:pPr algn="r"/>
            <a:r>
              <a:rPr b="1" i="1" lang="en-US" sz="1800" spc="-1">
                <a:latin typeface="Arial"/>
              </a:rPr>
              <a:t>5</a:t>
            </a:r>
            <a:endParaRPr/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-88920" y="1529640"/>
            <a:ext cx="10244520" cy="4597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15997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2015-12-29T11:49:04Z</dcterms:created>
  <dc:creator>Christine Nattrass</dc:creator>
  <dc:language>en-US</dc:language>
  <cp:lastModifiedBy>Christine Nattrass</cp:lastModifiedBy>
  <dcterms:modified xsi:type="dcterms:W3CDTF">2017-09-25T14:59:37Z</dcterms:modified>
  <cp:revision>258</cp:revision>
</cp:coreProperties>
</file>