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5.xml" ContentType="application/vnd.openxmlformats-officedocument.presentationml.slideLayout+xml"/>
  <Override PartName="/ppt/media/image127.png" ContentType="image/png"/>
  <Override PartName="/ppt/media/image11.gif" ContentType="image/gif"/>
  <Override PartName="/ppt/media/image30.jpeg" ContentType="image/jpe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1.png" ContentType="image/png"/>
  <Override PartName="/ppt/media/image108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96.png" ContentType="image/png"/>
  <Override PartName="/ppt/media/image103.jpeg" ContentType="image/jpeg"/>
  <Override PartName="/ppt/media/image95.png" ContentType="image/png"/>
  <Override PartName="/ppt/media/image27.png" ContentType="image/png"/>
  <Override PartName="/ppt/media/image94.png" ContentType="image/png"/>
  <Override PartName="/ppt/media/image26.png" ContentType="image/png"/>
  <Override PartName="/ppt/media/image93.jpeg" ContentType="image/jpeg"/>
  <Override PartName="/ppt/media/image22.png" ContentType="image/png"/>
  <Override PartName="/ppt/media/image90.png" ContentType="image/png"/>
  <Override PartName="/ppt/media/image89.png" ContentType="image/png"/>
  <Override PartName="/ppt/media/image8.png" ContentType="image/png"/>
  <Override PartName="/ppt/media/image82.jpeg" ContentType="image/jpeg"/>
  <Override PartName="/ppt/media/image102.jpeg" ContentType="image/jpeg"/>
  <Override PartName="/ppt/media/image39.jpeg" ContentType="image/jpeg"/>
  <Override PartName="/ppt/media/image107.png" ContentType="image/png"/>
  <Override PartName="/ppt/media/image10.png" ContentType="image/png"/>
  <Override PartName="/ppt/media/image14.png" ContentType="image/png"/>
  <Override PartName="/ppt/media/image1.png" ContentType="image/png"/>
  <Override PartName="/ppt/media/image13.png" ContentType="image/png"/>
  <Override PartName="/ppt/media/image2.png" ContentType="image/png"/>
  <Override PartName="/ppt/media/image154.png" ContentType="image/png"/>
  <Override PartName="/ppt/media/image122.png" ContentType="image/png"/>
  <Override PartName="/ppt/media/image31.jpeg" ContentType="image/jpeg"/>
  <Override PartName="/ppt/media/image137.png" ContentType="image/png"/>
  <Override PartName="/ppt/media/image5.gif" ContentType="image/gif"/>
  <Override PartName="/ppt/media/image143.png" ContentType="image/png"/>
  <Override PartName="/ppt/media/image57.png" ContentType="image/png"/>
  <Override PartName="/ppt/media/image54.gif" ContentType="image/gif"/>
  <Override PartName="/ppt/media/image20.png" ContentType="image/png"/>
  <Override PartName="/ppt/media/image117.png" ContentType="image/png"/>
  <Override PartName="/ppt/media/image37.jpeg" ContentType="image/jpeg"/>
  <Override PartName="/ppt/media/image129.png" ContentType="image/png"/>
  <Override PartName="/ppt/media/image43.png" ContentType="image/png"/>
  <Override PartName="/ppt/media/image138.png" ContentType="image/png"/>
  <Override PartName="/ppt/media/image41.jpeg" ContentType="image/jpeg"/>
  <Override PartName="/ppt/media/image120.jpeg" ContentType="image/jpeg"/>
  <Override PartName="/ppt/media/image66.png" ContentType="image/png"/>
  <Override PartName="/ppt/media/image140.png" ContentType="image/png"/>
  <Override PartName="/ppt/media/image139.png" ContentType="image/png"/>
  <Override PartName="/ppt/media/image142.png" ContentType="image/png"/>
  <Override PartName="/ppt/media/image50.png" ContentType="image/png"/>
  <Override PartName="/ppt/media/image144.png" ContentType="image/png"/>
  <Override PartName="/ppt/media/image52.png" ContentType="image/png"/>
  <Override PartName="/ppt/media/image149.png" ContentType="image/png"/>
  <Override PartName="/ppt/media/image145.png" ContentType="image/png"/>
  <Override PartName="/ppt/media/image146.png" ContentType="image/png"/>
  <Override PartName="/ppt/media/image148.png" ContentType="image/png"/>
  <Override PartName="/ppt/media/image51.png" ContentType="image/png"/>
  <Override PartName="/ppt/media/image150.png" ContentType="image/png"/>
  <Override PartName="/ppt/media/image53.png" ContentType="image/png"/>
  <Override PartName="/ppt/media/image56.jpeg" ContentType="image/jpeg"/>
  <Override PartName="/ppt/media/image58.jpeg" ContentType="image/jpeg"/>
  <Override PartName="/ppt/media/image73.png" ContentType="image/png"/>
  <Override PartName="/ppt/media/image151.png" ContentType="image/png"/>
  <Override PartName="/ppt/media/image152.png" ContentType="image/png"/>
  <Override PartName="/ppt/media/image34.jpeg" ContentType="image/jpeg"/>
  <Override PartName="/ppt/media/image136.png" ContentType="image/png"/>
  <Override PartName="/ppt/media/image135.png" ContentType="image/png"/>
  <Override PartName="/ppt/media/image48.png" ContentType="image/png"/>
  <Override PartName="/ppt/media/image134.png" ContentType="image/png"/>
  <Override PartName="/ppt/media/image47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147.png" ContentType="image/png"/>
  <Override PartName="/ppt/media/image32.jpeg" ContentType="image/jpeg"/>
  <Override PartName="/ppt/media/image44.jpeg" ContentType="image/jpeg"/>
  <Override PartName="/ppt/media/image45.png" ContentType="image/png"/>
  <Override PartName="/ppt/media/image131.png" ContentType="image/png"/>
  <Override PartName="/ppt/media/image29.jpeg" ContentType="image/jpeg"/>
  <Override PartName="/ppt/media/image40.jpeg" ContentType="image/jpeg"/>
  <Override PartName="/ppt/media/image130.png" ContentType="image/png"/>
  <Override PartName="/ppt/media/image128.png" ContentType="image/png"/>
  <Override PartName="/ppt/media/image141.png" ContentType="image/png"/>
  <Override PartName="/ppt/media/image55.png" ContentType="image/png"/>
  <Override PartName="/ppt/media/image38.jpeg" ContentType="image/jpeg"/>
  <Override PartName="/ppt/media/image72.png" ContentType="image/png"/>
  <Override PartName="/ppt/media/image49.png" ContentType="image/png"/>
  <Override PartName="/ppt/media/image12.png" ContentType="image/png"/>
  <Override PartName="/ppt/media/image109.png" ContentType="image/png"/>
  <Override PartName="/ppt/media/image35.jpeg" ContentType="image/jpeg"/>
  <Override PartName="/ppt/media/image7.png" ContentType="image/png"/>
  <Override PartName="/ppt/media/image6.png" ContentType="image/png"/>
  <Override PartName="/ppt/media/image42.jpeg" ContentType="image/jpeg"/>
  <Override PartName="/ppt/media/image9.png" ContentType="image/png"/>
  <Override PartName="/ppt/media/image18.png" ContentType="image/png"/>
  <Override PartName="/ppt/media/image86.png" ContentType="image/png"/>
  <Override PartName="/ppt/media/image156.png" ContentType="image/png"/>
  <Override PartName="/ppt/media/image4.png" ContentType="image/png"/>
  <Override PartName="/ppt/media/image84.png" ContentType="image/png"/>
  <Override PartName="/ppt/media/image16.png" ContentType="image/png"/>
  <Override PartName="/ppt/media/image33.jpeg" ContentType="image/jpeg"/>
  <Override PartName="/ppt/media/image157.png" ContentType="image/png"/>
  <Override PartName="/ppt/media/image60.png" ContentType="image/png"/>
  <Override PartName="/ppt/media/image85.png" ContentType="image/png"/>
  <Override PartName="/ppt/media/image17.png" ContentType="image/png"/>
  <Override PartName="/ppt/media/image110.jpeg" ContentType="image/jpeg"/>
  <Override PartName="/ppt/media/image155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112.jpeg" ContentType="image/jpeg"/>
  <Override PartName="/ppt/media/image25.png" ContentType="image/png"/>
  <Override PartName="/ppt/media/image92.png" ContentType="image/png"/>
  <Override PartName="/ppt/media/image24.png" ContentType="image/png"/>
  <Override PartName="/ppt/media/image28.jpeg" ContentType="image/jpeg"/>
  <Override PartName="/ppt/media/image121.png" ContentType="image/png"/>
  <Override PartName="/ppt/media/image21.png" ContentType="image/png"/>
  <Override PartName="/ppt/media/image118.png" ContentType="image/png"/>
  <Override PartName="/ppt/media/image59.png" ContentType="image/png"/>
  <Override PartName="/ppt/media/image36.jpeg" ContentType="image/jpeg"/>
  <Override PartName="/ppt/media/image119.png" ContentType="image/png"/>
  <Override PartName="/ppt/media/image91.png" ContentType="image/png"/>
  <Override PartName="/ppt/media/image23.png" ContentType="image/png"/>
  <Override PartName="/ppt/media/image153.jpeg" ContentType="image/jpe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80.jpeg" ContentType="image/jpeg"/>
  <Override PartName="/ppt/media/image100.jpeg" ContentType="image/jpe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4.png" ContentType="image/png"/>
  <Override PartName="/ppt/media/image65.png" ContentType="image/png"/>
  <Override PartName="/ppt/media/image78.jpeg" ContentType="image/jpeg"/>
  <Override PartName="/ppt/media/image79.jpeg" ContentType="image/jpeg"/>
  <Override PartName="/ppt/media/image75.png" ContentType="image/png"/>
  <Override PartName="/ppt/media/image81.jpeg" ContentType="image/jpeg"/>
  <Override PartName="/ppt/media/image76.png" ContentType="image/png"/>
  <Override PartName="/ppt/media/image77.png" ContentType="image/png"/>
  <Override PartName="/ppt/media/image19.png" ContentType="image/png"/>
  <Override PartName="/ppt/media/image87.png" ContentType="image/png"/>
  <Override PartName="/ppt/media/image88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2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move the slide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dt" idx="3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1" name="PlaceHolder 5"/>
          <p:cNvSpPr>
            <a:spLocks noGrp="1"/>
          </p:cNvSpPr>
          <p:nvPr>
            <p:ph type="ftr" idx="3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2" name="PlaceHolder 6"/>
          <p:cNvSpPr>
            <a:spLocks noGrp="1"/>
          </p:cNvSpPr>
          <p:nvPr>
            <p:ph type="sldNum" idx="3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1522E46F-B40D-4DEF-8B29-5CE51E2B983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0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200" spc="-1" strike="noStrike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ln w="0">
            <a:noFill/>
          </a:ln>
        </p:spPr>
      </p:sp>
      <p:sp>
        <p:nvSpPr>
          <p:cNvPr id="140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ln w="0">
            <a:noFill/>
          </a:ln>
        </p:spPr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220" spc="-1" strike="noStrike"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AD42C2-DEB0-4CC1-904F-8E0F619945C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CCD0B58-EE0C-4DAF-AA11-7A7408507CA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676C903B-5980-411C-B6AF-9E5C0AD7F93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77ED096-B4ED-4F39-9EC7-BBBFC486B55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580EE3B-8EE0-4981-8D73-73538FB15A7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BE8E877-5757-4B65-8292-B26B626885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70AA4478-4A0B-4883-BFFE-E92EF04E06D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8E5F444B-7558-4A1A-A5D7-7D0D0B88A21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A48EB45-5656-4A2E-9F5C-E4257BCEC49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9C8BE45-BE6D-49B1-A287-31CBFBA14F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43309D4-FB1D-4AE4-96C3-20BAFAC6C24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4D29655-940F-46DE-90A6-468F0A0473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E92AFE4-B2C7-42CD-AA15-657CBE762D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07829AA-49A6-40F0-8C62-08EDB8FCD30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D28380-19E8-4967-9308-2D8AC957332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CBBFB99E-0A21-48E6-B8AF-FBDDA22C88D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4F16231-E4C2-4CE2-BCA7-EDF3D3068C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47DF3F3C-ACB2-4654-AD17-979A1516D1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50A3453-BABF-4656-81C2-8336E3CBA4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C29251DD-2783-4A1A-AB5B-24A87D9D51E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70B14A8-73C3-43BA-B34D-6504225ED40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915CFBD8-2645-4536-A8ED-746879A463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04A1565-98A5-4378-A08A-910E80847D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59157F68-FA13-400E-9179-7912CC7B52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12F9CA6C-DCE1-4706-9F45-CEB1EA6255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6141DCE-1B08-4614-891D-2E9F5D0DCB1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5517EC3A-685E-4E67-B078-94CE987FB8F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C5E0F158-95E9-41B0-8C6E-0EF1BAF6CA8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14651444-C249-4598-8DF3-C30BDA6A0A2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6579201B-BF4D-426D-AC50-B21144AF65A3}" type="slidenum">
              <a:t>&lt;#&gt;</a:t>
            </a:fld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24929CBA-5E5D-48DF-B7BC-54F8B7963687}" type="slidenum">
              <a:t>&lt;#&gt;</a:t>
            </a:fld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F95C0BEF-91C1-4495-BC2E-A079AC337D25}" type="slidenum">
              <a:t>&lt;#&gt;</a:t>
            </a:fld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AAAA3A2-471A-4B43-BDAF-2C5BCC956CF8}" type="slidenum">
              <a:t>&lt;#&gt;</a:t>
            </a:fld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34BD872B-3C43-4C59-8EAB-C5D87064A967}" type="slidenum">
              <a:t>&lt;#&gt;</a:t>
            </a:fld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19C74CE-CB65-4726-AFE2-2AC7068B0A5F}" type="slidenum">
              <a:t>&lt;#&gt;</a:t>
            </a:fld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D3BDAD7-13D9-4FFB-88F3-1BEC3B0B83A8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394ED30-D8BB-46E8-9565-C8FEB7C268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18CF9E50-D994-43FE-AF88-874B532627F5}" type="slidenum">
              <a:t>&lt;#&gt;</a:t>
            </a:fld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FC097742-8685-4254-897F-0F985DB217F4}" type="slidenum">
              <a:t>&lt;#&gt;</a:t>
            </a:fld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2F17B29C-DF7F-4395-91E1-1364F896851E}" type="slidenum">
              <a:t>&lt;#&gt;</a:t>
            </a:fld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FCFFBF5B-4685-41D5-99D1-4809C9290F34}" type="slidenum">
              <a:t>&lt;#&gt;</a:t>
            </a:fld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9F2E0681-5ABF-46B4-A2C5-259C3B88BF9F}" type="slidenum">
              <a:t>&lt;#&gt;</a:t>
            </a:fld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21053E9-6D75-498A-B2AD-BEC27B9EF7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5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6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42DBCDC-0ED1-48B7-A126-9F98C6E1D68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4380601-4A38-41B0-9038-A80E57AEE41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87B491A-9FDC-4930-AA1C-524FE9AC428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CAEC42D-0D95-4374-94FF-7EA77A959C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8BB9EB-6624-43DD-92B8-C3FA567B55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234B6C1-020F-444F-A6B9-18A0D3B0D2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48EAE6-1289-43EE-A50D-0866EFD9D7B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AA1142C-686D-444B-853D-D0A164DEFB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4BFA7F-AE0C-4F05-8065-244712F42EC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1B4D22E-7555-4D03-8128-00DE4858653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6D00F37-BD74-4E27-8467-FCA05463FE7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D2C3B36-2B6C-4DF9-95FA-E011817FACB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F5C1ED5-DB2A-46A2-A255-16C73AFE479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7FADAC-2352-4722-8FAD-ED6FC4F60D8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C4CB6D9-D1CB-4EC9-8DB3-8EDA3DF1D2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C71A2B-B952-410F-99FD-B5132F08B28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B21B479-5DF1-419E-A11F-FB59F817F9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B4B8C8B-B694-4941-B694-95F8851CF46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EFBF017-4B49-4C26-A7BD-7BC653F7A6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D69312A-6F1D-4027-A471-CD9B887B5D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6ACF066-76B7-4EA4-A7D1-F4DE9B0D85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0E9099F-3660-43A6-B731-F370CD42F7B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98C534F-9167-4408-9B67-A049BFF002E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364A6DF-1079-4CEB-8B52-90C35E4ADD3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DEA8390-57DD-4BAE-A74E-03FA8382C0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1F2C204-CA11-430F-B9D6-9392366D442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FF3B742-277B-4AC9-9F03-3911DB3556A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286474A-D822-4744-96D0-428452DEF0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C9D7448-6574-4279-89D0-AC1D3F5BE00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0958B1D-0E02-46BB-9C22-D2ACD39D809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F74297D-784B-4B70-B2B8-5A0ED7C0FA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7C5E73B-3199-4EC1-AF5B-7A0058C8A3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4103E17-CEED-46B1-BB13-E22D06DA8A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36495FF-0EE4-4ABC-B650-8676431764A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43A4310-1567-419C-AAC4-8B3CDC13ABB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13E2840-FF2D-4E40-B17F-6EA9F0F6539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11E8E70-BF47-4E63-A068-8A2C8204C40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F27C59-0C97-4CEA-8C51-5D0EE58D42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A5574A9-50C8-4E81-A6C3-096DA705C9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1EB99BF-B109-40F1-83FE-118DA28735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3FD22BD-F81F-4144-83CD-1335021844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4B5290E-6E4C-4AA8-97FA-84E10462BD3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7D8B105-70E2-4391-852C-2CD219E015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2602F63-5699-46A7-869C-BE1F688546C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9B9D5D7-451D-4D83-B676-F4F9FDB8E9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AA27873-E473-4DCC-A7EC-E6A5A8B675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03DCE71-B12E-454A-AF86-5E716EBB5FE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8F2E8A5-0376-4B04-AAB3-32699981328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DF08EC-7607-4DDC-966C-36E374EFC0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BE6EE8B-5DDC-46E6-91B6-879F108E901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83B9C2A-0D10-4B87-A9DD-7F5FC47D83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5E69541-5A27-466D-8C20-DB43D1E303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DA9BBCB-AB75-4DB3-90F1-EC106A25A61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B827D56-3E45-4E94-9986-DBF82105350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7BFBFA2-68B2-4B41-8667-FB688E327EB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2AFFE0A-920E-424C-9C2A-5B643514D49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4C42AC5-44F1-4567-A0CD-F6EB63C733F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AF8B4D6-90BB-4DA0-AA40-941C37AF13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23F9CAE-4813-4470-854B-B9AC7127AEA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40DF3F-D02A-4FE3-9EF7-3E29CA469E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4A36492-9536-4DE4-BA14-9C43ACF26B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BCB8B41-0CF5-4D60-A078-29BD0B4E273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B9CEB05-DFF8-46CB-A63A-5CE0C2A3CAC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9D75D17-3978-4165-B83C-6120173AD4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6734FCD-C684-4575-BE30-F0823CE76EB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033440D-86A1-4A11-8CE7-8B5879D171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9E4B124-6965-4E29-811C-F9EA189774C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E99D905-97DA-48CC-ACE2-275F01CFFF4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6F0DFA53-0CB8-4A71-B640-9B1A13CA2E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D40EFEB-42A2-4E23-BF46-8B7FD76A95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FFED7A-C6A0-4B2B-8401-E1057F6457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F76EB59-9EA9-4DAE-A246-390EA2CEFB8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F7027D4-9E05-4A6E-92B0-9FB6460025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BFA556B-BDAB-486A-95ED-AB4BC506E2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09970841-E1FE-452E-A9D3-2964929E5FE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1D250CE-1799-4B54-8DB8-D2365777A78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92510CE-CC8F-463C-9076-31FEA612FB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B227789-9BE8-41DE-8856-CD260B1D8D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67988EB-F5AC-4200-AA5E-85C4C84F27E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7C9D5CC-D1FD-4BC0-9F68-BF492AE1EC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481ADC29-B5B7-4CC0-8435-3676E9EB60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E49B63-9370-421B-BC59-F198B7B0E1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E86DBFBE-12B5-4F91-B91A-E5F1535E435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673507A-FDED-4A16-8758-201F5D9862A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A9D153B7-265F-4EB1-9FC2-D5E4DF692F9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0CDB75F-4C9F-4C9F-9B73-B7DB9226E7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EF67064-042C-458B-9EF0-B53F573013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D557F4F-BC88-4327-97F4-BCDF7EC39BC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E9B097C-1754-4A23-8DEF-7906392C1F4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82CA840-2F4A-4EDD-AB47-933835EAC77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300" spc="-1" strike="noStrike">
                <a:latin typeface="Times New Roman"/>
              </a:rPr>
              <a:t>Christine Nattrass, University of Tennessee, Knoxville, 26 Sept. 2022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B79C3BFC-9CC5-44A3-9A31-C7A383CB5F94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 idx="25"/>
          </p:nvPr>
        </p:nvSpPr>
        <p:spPr>
          <a:xfrm>
            <a:off x="-14436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 idx="26"/>
          </p:nvPr>
        </p:nvSpPr>
        <p:spPr>
          <a:xfrm>
            <a:off x="279864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 idx="27"/>
          </p:nvPr>
        </p:nvSpPr>
        <p:spPr>
          <a:xfrm>
            <a:off x="6578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A9C48C1-1E67-4C8C-8DA8-05281D7B518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"/>
          <p:cNvSpPr txBox="1"/>
          <p:nvPr/>
        </p:nvSpPr>
        <p:spPr>
          <a:xfrm>
            <a:off x="8850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BEF7635E-FAAC-4B3A-818B-2C95EB6C54D2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"/>
          <p:cNvSpPr txBox="1"/>
          <p:nvPr/>
        </p:nvSpPr>
        <p:spPr>
          <a:xfrm>
            <a:off x="-19800" y="54201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"/>
          <p:cNvSpPr/>
          <p:nvPr/>
        </p:nvSpPr>
        <p:spPr>
          <a:xfrm>
            <a:off x="26640" y="538236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"/>
          <p:cNvSpPr/>
          <p:nvPr/>
        </p:nvSpPr>
        <p:spPr>
          <a:xfrm>
            <a:off x="17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 idx="28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 idx="29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 idx="30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12531B2-CE1D-4345-81C5-44B67359AA1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43440" y="490320"/>
            <a:ext cx="939240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2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343440" y="1270080"/>
            <a:ext cx="9392400" cy="376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1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31"/>
          </p:nvPr>
        </p:nvSpPr>
        <p:spPr>
          <a:xfrm>
            <a:off x="9339840" y="5140080"/>
            <a:ext cx="604440" cy="433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736D59A-CFBE-4AF8-BF44-40C241AA75CA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64692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9702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29276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161604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193896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22626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4"/>
          </p:nvPr>
        </p:nvSpPr>
        <p:spPr>
          <a:xfrm>
            <a:off x="503640" y="516492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 idx="5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 idx="6"/>
          </p:nvPr>
        </p:nvSpPr>
        <p:spPr>
          <a:xfrm>
            <a:off x="7226640" y="516492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7981696-214D-44BD-821D-83853A88E5D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62640"/>
            <a:ext cx="596160" cy="60444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71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3000"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3000"/>
            <a:ext cx="9071640" cy="374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6000"/>
          </a:bodyPr>
          <a:p>
            <a:pPr marL="432000" indent="-324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93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7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46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 idx="7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47AB6D90-5D4F-4649-AECD-B04A5F383EE4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9/27/22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 idx="8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defRPr b="0" lang="en-US" sz="2400" spc="-1" strike="noStrike">
                <a:latin typeface="Times New Roman"/>
              </a:defRPr>
            </a:lvl1pPr>
          </a:lstStyle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 idx="9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58EC2AC0-D1EE-4597-B917-97566C1AD3D1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36360"/>
            <a:ext cx="907164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716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 idx="10"/>
          </p:nvPr>
        </p:nvSpPr>
        <p:spPr>
          <a:xfrm>
            <a:off x="503280" y="516456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 idx="11"/>
          </p:nvPr>
        </p:nvSpPr>
        <p:spPr>
          <a:xfrm>
            <a:off x="3446640" y="516456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 idx="12"/>
          </p:nvPr>
        </p:nvSpPr>
        <p:spPr>
          <a:xfrm>
            <a:off x="7226640" y="516456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2687E7A6-9026-4137-BEC7-FF2944B6FB5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7658640" y="5461920"/>
            <a:ext cx="2373840" cy="3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fld id="{D6F76567-5AC2-461F-82E7-9DB1245EF63D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"/>
          <p:cNvSpPr txBox="1"/>
          <p:nvPr/>
        </p:nvSpPr>
        <p:spPr>
          <a:xfrm>
            <a:off x="0" y="5435280"/>
            <a:ext cx="686016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"/>
          <p:cNvGrpSpPr/>
          <p:nvPr/>
        </p:nvGrpSpPr>
        <p:grpSpPr>
          <a:xfrm>
            <a:off x="360" y="5345640"/>
            <a:ext cx="5488200" cy="102600"/>
            <a:chOff x="360" y="5345640"/>
            <a:chExt cx="5488200" cy="102600"/>
          </a:xfrm>
        </p:grpSpPr>
        <p:sp>
          <p:nvSpPr>
            <p:cNvPr id="136" name=""/>
            <p:cNvSpPr/>
            <p:nvPr/>
          </p:nvSpPr>
          <p:spPr>
            <a:xfrm>
              <a:off x="360" y="5345640"/>
              <a:ext cx="5488200" cy="1026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"/>
            <p:cNvSpPr/>
            <p:nvPr/>
          </p:nvSpPr>
          <p:spPr>
            <a:xfrm>
              <a:off x="360" y="538992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"/>
          <p:cNvGrpSpPr/>
          <p:nvPr/>
        </p:nvGrpSpPr>
        <p:grpSpPr>
          <a:xfrm>
            <a:off x="720" y="567720"/>
            <a:ext cx="9604440" cy="102600"/>
            <a:chOff x="720" y="567720"/>
            <a:chExt cx="9604440" cy="102600"/>
          </a:xfrm>
        </p:grpSpPr>
        <p:sp>
          <p:nvSpPr>
            <p:cNvPr id="139" name=""/>
            <p:cNvSpPr/>
            <p:nvPr/>
          </p:nvSpPr>
          <p:spPr>
            <a:xfrm>
              <a:off x="720" y="567720"/>
              <a:ext cx="9604440" cy="1026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"/>
            <p:cNvSpPr/>
            <p:nvPr/>
          </p:nvSpPr>
          <p:spPr>
            <a:xfrm>
              <a:off x="720" y="61200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 idx="13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 idx="14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 idx="15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CCE814C-6EA1-48F2-A98A-3326317E293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A0FC5A7A-71FA-45E7-8744-EE68019DEC12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  <p:sp>
        <p:nvSpPr>
          <p:cNvPr id="184" name="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 idx="16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 idx="17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 idx="18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919D7F30-AB0E-46CD-8F1C-85B0FB64B8C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32A281BF-A131-4BFF-BA5A-BC82D210C634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  <p:sp>
        <p:nvSpPr>
          <p:cNvPr id="230" name="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highlight>
                  <a:srgbClr val="ffffff"/>
                </a:highlight>
                <a:latin typeface="Arial"/>
              </a:rPr>
              <a:t>Click to edit the title text format</a:t>
            </a:r>
            <a:endParaRPr b="0" lang="en-US" sz="33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1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18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 idx="19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 idx="20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 idx="21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BAB0FFA2-04FB-4634-9EA2-854AEB86A3F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 idx="22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 idx="23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 idx="24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F6C4E79D-DA59-42C9-B583-54AE29ADB02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9D524649-172C-49BD-A667-FEB9FBA4715C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808200" y="54201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"/>
          <p:cNvSpPr/>
          <p:nvPr/>
        </p:nvSpPr>
        <p:spPr>
          <a:xfrm>
            <a:off x="674640" y="53823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"/>
          <p:cNvSpPr/>
          <p:nvPr/>
        </p:nvSpPr>
        <p:spPr>
          <a:xfrm>
            <a:off x="665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hyperlink" Target="http://arxiv.org/abs/1009.3244" TargetMode="External"/><Relationship Id="rId3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.gif"/><Relationship Id="rId2" Type="http://schemas.openxmlformats.org/officeDocument/2006/relationships/image" Target="../media/image55.pn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jpeg"/><Relationship Id="rId7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jpeg"/><Relationship Id="rId8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jpeg"/><Relationship Id="rId3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hyperlink" Target="https://indico.bnl.gov/event/10966/" TargetMode="External"/><Relationship Id="rId3" Type="http://schemas.openxmlformats.org/officeDocument/2006/relationships/hyperlink" Target="https://indico.bnl.gov/event/8840/" TargetMode="External"/><Relationship Id="rId4" Type="http://schemas.openxmlformats.org/officeDocument/2006/relationships/image" Target="../media/image110.jpeg"/><Relationship Id="rId5" Type="http://schemas.openxmlformats.org/officeDocument/2006/relationships/image" Target="../media/image111.png"/><Relationship Id="rId6" Type="http://schemas.openxmlformats.org/officeDocument/2006/relationships/image" Target="../media/image112.jpeg"/><Relationship Id="rId7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hyperlink" Target="https://arxiv.org/abs/2005.02320" TargetMode="External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png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jpeg"/><Relationship Id="rId10" Type="http://schemas.openxmlformats.org/officeDocument/2006/relationships/image" Target="../media/image154.png"/><Relationship Id="rId11" Type="http://schemas.openxmlformats.org/officeDocument/2006/relationships/image" Target="../media/image155.png"/><Relationship Id="rId1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image" Target="../media/image157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Relationship Id="rId1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"/>
          <p:cNvSpPr/>
          <p:nvPr/>
        </p:nvSpPr>
        <p:spPr>
          <a:xfrm>
            <a:off x="-63360" y="-72720"/>
            <a:ext cx="10178280" cy="5778720"/>
          </a:xfrm>
          <a:prstGeom prst="rect">
            <a:avLst/>
          </a:prstGeom>
          <a:solidFill>
            <a:srgbClr val="000000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1242000" y="-180720"/>
            <a:ext cx="7657920" cy="4924080"/>
          </a:xfrm>
          <a:prstGeom prst="rect">
            <a:avLst/>
          </a:prstGeom>
          <a:ln w="0">
            <a:noFill/>
          </a:ln>
        </p:spPr>
      </p:pic>
      <p:sp>
        <p:nvSpPr>
          <p:cNvPr id="565" name=""/>
          <p:cNvSpPr txBox="1"/>
          <p:nvPr/>
        </p:nvSpPr>
        <p:spPr>
          <a:xfrm>
            <a:off x="18000" y="4669200"/>
            <a:ext cx="10080000" cy="77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000" spc="-1" strike="noStrike">
                <a:solidFill>
                  <a:srgbClr val="ff8200"/>
                </a:solidFill>
                <a:latin typeface="Arial"/>
              </a:rPr>
              <a:t>Quantifying properties of liquid nuclei</a:t>
            </a:r>
            <a:endParaRPr b="0" lang="en-US" sz="4000" spc="-1" strike="noStrike">
              <a:latin typeface="Arial"/>
            </a:endParaRPr>
          </a:p>
          <a:p>
            <a:pPr algn="ctr">
              <a:buNone/>
            </a:pPr>
            <a:r>
              <a:rPr b="0" lang="en-US" sz="1500" spc="-1" strike="noStrike">
                <a:solidFill>
                  <a:srgbClr val="ff8200"/>
                </a:solidFill>
                <a:latin typeface="Arial"/>
              </a:rPr>
              <a:t>Christine Nattrass, University of Tennessee, Knoxville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566" name=""/>
          <p:cNvSpPr txBox="1"/>
          <p:nvPr/>
        </p:nvSpPr>
        <p:spPr>
          <a:xfrm>
            <a:off x="8008920" y="-360"/>
            <a:ext cx="2105640" cy="37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Image from  </a:t>
            </a:r>
            <a:r>
              <a:rPr b="0" lang="en-US" sz="1000" spc="-1" strike="noStrike">
                <a:solidFill>
                  <a:srgbClr val="ffffff"/>
                </a:solidFill>
                <a:latin typeface="Arial"/>
                <a:hlinkClick r:id="rId2"/>
              </a:rPr>
              <a:t>arXiv:1009.3244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Probing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96" name=""/>
          <p:cNvSpPr txBox="1"/>
          <p:nvPr/>
        </p:nvSpPr>
        <p:spPr>
          <a:xfrm>
            <a:off x="1231560" y="3794040"/>
            <a:ext cx="7800120" cy="166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697" name=""/>
          <p:cNvGrpSpPr/>
          <p:nvPr/>
        </p:nvGrpSpPr>
        <p:grpSpPr>
          <a:xfrm>
            <a:off x="1206000" y="893520"/>
            <a:ext cx="7770240" cy="1910880"/>
            <a:chOff x="1206000" y="893520"/>
            <a:chExt cx="7770240" cy="1910880"/>
          </a:xfrm>
        </p:grpSpPr>
        <p:sp>
          <p:nvSpPr>
            <p:cNvPr id="698" name=""/>
            <p:cNvSpPr/>
            <p:nvPr/>
          </p:nvSpPr>
          <p:spPr>
            <a:xfrm>
              <a:off x="1835280" y="1999080"/>
              <a:ext cx="2775960" cy="237600"/>
            </a:xfrm>
            <a:custGeom>
              <a:avLst/>
              <a:gdLst/>
              <a:ahLst/>
              <a:rect l="0" t="0" r="r" b="b"/>
              <a:pathLst>
                <a:path fill="none" w="7711" h="660">
                  <a:moveTo>
                    <a:pt x="87" y="649"/>
                  </a:moveTo>
                  <a:cubicBezTo>
                    <a:pt x="87" y="16"/>
                    <a:pt x="-109" y="97"/>
                    <a:pt x="87" y="16"/>
                  </a:cubicBezTo>
                  <a:cubicBezTo>
                    <a:pt x="364" y="-99"/>
                    <a:pt x="445" y="764"/>
                    <a:pt x="722" y="649"/>
                  </a:cubicBezTo>
                  <a:cubicBezTo>
                    <a:pt x="918" y="568"/>
                    <a:pt x="526" y="97"/>
                    <a:pt x="722" y="16"/>
                  </a:cubicBezTo>
                  <a:cubicBezTo>
                    <a:pt x="999" y="-99"/>
                    <a:pt x="1121" y="747"/>
                    <a:pt x="1359" y="649"/>
                  </a:cubicBezTo>
                  <a:cubicBezTo>
                    <a:pt x="1597" y="551"/>
                    <a:pt x="1161" y="97"/>
                    <a:pt x="1359" y="16"/>
                  </a:cubicBezTo>
                  <a:cubicBezTo>
                    <a:pt x="1636" y="-99"/>
                    <a:pt x="1758" y="747"/>
                    <a:pt x="1993" y="649"/>
                  </a:cubicBezTo>
                  <a:cubicBezTo>
                    <a:pt x="2228" y="551"/>
                    <a:pt x="1798" y="97"/>
                    <a:pt x="1993" y="16"/>
                  </a:cubicBezTo>
                  <a:cubicBezTo>
                    <a:pt x="2270" y="-99"/>
                    <a:pt x="2392" y="747"/>
                    <a:pt x="2628" y="649"/>
                  </a:cubicBezTo>
                  <a:cubicBezTo>
                    <a:pt x="2864" y="551"/>
                    <a:pt x="2432" y="97"/>
                    <a:pt x="2628" y="16"/>
                  </a:cubicBezTo>
                  <a:cubicBezTo>
                    <a:pt x="2905" y="-99"/>
                    <a:pt x="3027" y="747"/>
                    <a:pt x="3263" y="649"/>
                  </a:cubicBezTo>
                  <a:cubicBezTo>
                    <a:pt x="3499" y="551"/>
                    <a:pt x="3067" y="97"/>
                    <a:pt x="3263" y="16"/>
                  </a:cubicBezTo>
                  <a:cubicBezTo>
                    <a:pt x="3540" y="-99"/>
                    <a:pt x="3662" y="747"/>
                    <a:pt x="3898" y="649"/>
                  </a:cubicBezTo>
                  <a:cubicBezTo>
                    <a:pt x="4134" y="551"/>
                    <a:pt x="3702" y="97"/>
                    <a:pt x="3898" y="16"/>
                  </a:cubicBezTo>
                  <a:cubicBezTo>
                    <a:pt x="4175" y="-99"/>
                    <a:pt x="4297" y="747"/>
                    <a:pt x="4535" y="649"/>
                  </a:cubicBezTo>
                  <a:cubicBezTo>
                    <a:pt x="4773" y="551"/>
                    <a:pt x="4339" y="97"/>
                    <a:pt x="4535" y="16"/>
                  </a:cubicBezTo>
                  <a:cubicBezTo>
                    <a:pt x="4812" y="-99"/>
                    <a:pt x="4934" y="747"/>
                    <a:pt x="5169" y="649"/>
                  </a:cubicBezTo>
                  <a:cubicBezTo>
                    <a:pt x="5404" y="551"/>
                    <a:pt x="4974" y="97"/>
                    <a:pt x="5169" y="16"/>
                  </a:cubicBezTo>
                  <a:cubicBezTo>
                    <a:pt x="5446" y="-99"/>
                    <a:pt x="5568" y="747"/>
                    <a:pt x="5804" y="649"/>
                  </a:cubicBezTo>
                  <a:cubicBezTo>
                    <a:pt x="6040" y="551"/>
                    <a:pt x="5608" y="97"/>
                    <a:pt x="5804" y="16"/>
                  </a:cubicBezTo>
                  <a:cubicBezTo>
                    <a:pt x="6081" y="-99"/>
                    <a:pt x="6203" y="747"/>
                    <a:pt x="6439" y="649"/>
                  </a:cubicBezTo>
                  <a:cubicBezTo>
                    <a:pt x="6675" y="551"/>
                    <a:pt x="6243" y="97"/>
                    <a:pt x="6439" y="16"/>
                  </a:cubicBezTo>
                  <a:cubicBezTo>
                    <a:pt x="6716" y="-99"/>
                    <a:pt x="6838" y="747"/>
                    <a:pt x="7074" y="649"/>
                  </a:cubicBezTo>
                  <a:cubicBezTo>
                    <a:pt x="7310" y="551"/>
                    <a:pt x="6878" y="97"/>
                    <a:pt x="7074" y="16"/>
                  </a:cubicBezTo>
                  <a:cubicBezTo>
                    <a:pt x="7351" y="-99"/>
                    <a:pt x="7499" y="438"/>
                    <a:pt x="7711" y="649"/>
                  </a:cubicBezTo>
                </a:path>
              </a:pathLst>
            </a:custGeom>
            <a:ln w="0">
              <a:solidFill>
                <a:srgbClr val="000000"/>
              </a:solidFill>
            </a:ln>
          </p:spPr>
        </p:sp>
        <p:sp>
          <p:nvSpPr>
            <p:cNvPr id="699" name=""/>
            <p:cNvSpPr/>
            <p:nvPr/>
          </p:nvSpPr>
          <p:spPr>
            <a:xfrm>
              <a:off x="4636080" y="1999080"/>
              <a:ext cx="3658680" cy="237600"/>
            </a:xfrm>
            <a:custGeom>
              <a:avLst/>
              <a:gdLst/>
              <a:ahLst/>
              <a:rect l="0" t="0" r="r" b="b"/>
              <a:pathLst>
                <a:path fill="none" w="10163" h="660">
                  <a:moveTo>
                    <a:pt x="115" y="649"/>
                  </a:moveTo>
                  <a:cubicBezTo>
                    <a:pt x="115" y="16"/>
                    <a:pt x="-144" y="97"/>
                    <a:pt x="115" y="16"/>
                  </a:cubicBezTo>
                  <a:cubicBezTo>
                    <a:pt x="480" y="-99"/>
                    <a:pt x="586" y="764"/>
                    <a:pt x="952" y="649"/>
                  </a:cubicBezTo>
                  <a:cubicBezTo>
                    <a:pt x="1212" y="568"/>
                    <a:pt x="693" y="97"/>
                    <a:pt x="952" y="16"/>
                  </a:cubicBezTo>
                  <a:cubicBezTo>
                    <a:pt x="1319" y="-99"/>
                    <a:pt x="1480" y="747"/>
                    <a:pt x="1791" y="649"/>
                  </a:cubicBezTo>
                  <a:cubicBezTo>
                    <a:pt x="2102" y="551"/>
                    <a:pt x="1532" y="97"/>
                    <a:pt x="1791" y="16"/>
                  </a:cubicBezTo>
                  <a:cubicBezTo>
                    <a:pt x="2155" y="-99"/>
                    <a:pt x="2316" y="747"/>
                    <a:pt x="2627" y="649"/>
                  </a:cubicBezTo>
                  <a:cubicBezTo>
                    <a:pt x="2938" y="551"/>
                    <a:pt x="2368" y="97"/>
                    <a:pt x="2627" y="16"/>
                  </a:cubicBezTo>
                  <a:cubicBezTo>
                    <a:pt x="2992" y="-99"/>
                    <a:pt x="3153" y="747"/>
                    <a:pt x="3464" y="649"/>
                  </a:cubicBezTo>
                  <a:cubicBezTo>
                    <a:pt x="3775" y="551"/>
                    <a:pt x="3206" y="97"/>
                    <a:pt x="3464" y="16"/>
                  </a:cubicBezTo>
                  <a:cubicBezTo>
                    <a:pt x="3829" y="-99"/>
                    <a:pt x="3990" y="747"/>
                    <a:pt x="4301" y="649"/>
                  </a:cubicBezTo>
                  <a:cubicBezTo>
                    <a:pt x="4612" y="551"/>
                    <a:pt x="4043" y="97"/>
                    <a:pt x="4301" y="16"/>
                  </a:cubicBezTo>
                  <a:cubicBezTo>
                    <a:pt x="4668" y="-99"/>
                    <a:pt x="4829" y="747"/>
                    <a:pt x="5139" y="649"/>
                  </a:cubicBezTo>
                  <a:cubicBezTo>
                    <a:pt x="5449" y="551"/>
                    <a:pt x="4882" y="97"/>
                    <a:pt x="5139" y="16"/>
                  </a:cubicBezTo>
                  <a:cubicBezTo>
                    <a:pt x="5504" y="-99"/>
                    <a:pt x="5665" y="747"/>
                    <a:pt x="5976" y="649"/>
                  </a:cubicBezTo>
                  <a:cubicBezTo>
                    <a:pt x="6287" y="551"/>
                    <a:pt x="5718" y="97"/>
                    <a:pt x="5976" y="16"/>
                  </a:cubicBezTo>
                  <a:cubicBezTo>
                    <a:pt x="6341" y="-99"/>
                    <a:pt x="6502" y="747"/>
                    <a:pt x="6813" y="649"/>
                  </a:cubicBezTo>
                  <a:cubicBezTo>
                    <a:pt x="7124" y="551"/>
                    <a:pt x="6555" y="97"/>
                    <a:pt x="6813" y="16"/>
                  </a:cubicBezTo>
                  <a:cubicBezTo>
                    <a:pt x="7179" y="-99"/>
                    <a:pt x="7339" y="747"/>
                    <a:pt x="7653" y="649"/>
                  </a:cubicBezTo>
                  <a:cubicBezTo>
                    <a:pt x="7967" y="551"/>
                    <a:pt x="7392" y="97"/>
                    <a:pt x="7653" y="16"/>
                  </a:cubicBezTo>
                  <a:cubicBezTo>
                    <a:pt x="8018" y="-99"/>
                    <a:pt x="8178" y="747"/>
                    <a:pt x="8489" y="649"/>
                  </a:cubicBezTo>
                  <a:cubicBezTo>
                    <a:pt x="8800" y="551"/>
                    <a:pt x="8230" y="97"/>
                    <a:pt x="8489" y="16"/>
                  </a:cubicBezTo>
                  <a:cubicBezTo>
                    <a:pt x="8854" y="-99"/>
                    <a:pt x="9015" y="747"/>
                    <a:pt x="9326" y="649"/>
                  </a:cubicBezTo>
                  <a:cubicBezTo>
                    <a:pt x="9637" y="551"/>
                    <a:pt x="9067" y="97"/>
                    <a:pt x="9326" y="16"/>
                  </a:cubicBezTo>
                  <a:cubicBezTo>
                    <a:pt x="9691" y="-99"/>
                    <a:pt x="9883" y="438"/>
                    <a:pt x="10163" y="649"/>
                  </a:cubicBezTo>
                </a:path>
              </a:pathLst>
            </a:custGeom>
            <a:ln w="0">
              <a:solidFill>
                <a:srgbClr val="000000"/>
              </a:solidFill>
            </a:ln>
          </p:spPr>
        </p:sp>
        <p:sp>
          <p:nvSpPr>
            <p:cNvPr id="700" name=""/>
            <p:cNvSpPr/>
            <p:nvPr/>
          </p:nvSpPr>
          <p:spPr>
            <a:xfrm>
              <a:off x="3949920" y="143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"/>
            <p:cNvSpPr txBox="1"/>
            <p:nvPr/>
          </p:nvSpPr>
          <p:spPr>
            <a:xfrm>
              <a:off x="1206000" y="1433520"/>
              <a:ext cx="1371960" cy="514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702" name=""/>
            <p:cNvSpPr txBox="1"/>
            <p:nvPr/>
          </p:nvSpPr>
          <p:spPr>
            <a:xfrm>
              <a:off x="3336120" y="893520"/>
              <a:ext cx="1870920" cy="514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703" name=""/>
            <p:cNvSpPr txBox="1"/>
            <p:nvPr/>
          </p:nvSpPr>
          <p:spPr>
            <a:xfrm>
              <a:off x="7274520" y="1453680"/>
              <a:ext cx="1701720" cy="514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05" name=""/>
          <p:cNvSpPr txBox="1"/>
          <p:nvPr/>
        </p:nvSpPr>
        <p:spPr>
          <a:xfrm>
            <a:off x="319680" y="4115160"/>
            <a:ext cx="9601200" cy="1361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>
              <a:rPr sz="3000"/>
            </a:br>
            <a:endParaRPr b="0" lang="en-US" sz="3000" spc="-1" strike="noStrike">
              <a:latin typeface="Arial"/>
            </a:endParaRPr>
          </a:p>
        </p:txBody>
      </p:sp>
      <p:grpSp>
        <p:nvGrpSpPr>
          <p:cNvPr id="706" name=""/>
          <p:cNvGrpSpPr/>
          <p:nvPr/>
        </p:nvGrpSpPr>
        <p:grpSpPr>
          <a:xfrm>
            <a:off x="3334680" y="969480"/>
            <a:ext cx="3408480" cy="2743200"/>
            <a:chOff x="3334680" y="969480"/>
            <a:chExt cx="3408480" cy="2743200"/>
          </a:xfrm>
        </p:grpSpPr>
        <p:pic>
          <p:nvPicPr>
            <p:cNvPr id="707" name="" descr=""/>
            <p:cNvPicPr/>
            <p:nvPr/>
          </p:nvPicPr>
          <p:blipFill>
            <a:blip r:embed="rId1"/>
            <a:stretch/>
          </p:blipFill>
          <p:spPr>
            <a:xfrm>
              <a:off x="4773240" y="2103840"/>
              <a:ext cx="658440" cy="9882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708" name=""/>
            <p:cNvGrpSpPr/>
            <p:nvPr/>
          </p:nvGrpSpPr>
          <p:grpSpPr>
            <a:xfrm>
              <a:off x="3334680" y="969480"/>
              <a:ext cx="3408480" cy="2743200"/>
              <a:chOff x="3334680" y="969480"/>
              <a:chExt cx="3408480" cy="2743200"/>
            </a:xfrm>
          </p:grpSpPr>
          <p:grpSp>
            <p:nvGrpSpPr>
              <p:cNvPr id="709" name=""/>
              <p:cNvGrpSpPr/>
              <p:nvPr/>
            </p:nvGrpSpPr>
            <p:grpSpPr>
              <a:xfrm>
                <a:off x="3334680" y="969480"/>
                <a:ext cx="3408480" cy="2743200"/>
                <a:chOff x="3334680" y="969480"/>
                <a:chExt cx="3408480" cy="2743200"/>
              </a:xfrm>
            </p:grpSpPr>
            <p:grpSp>
              <p:nvGrpSpPr>
                <p:cNvPr id="710" name=""/>
                <p:cNvGrpSpPr/>
                <p:nvPr/>
              </p:nvGrpSpPr>
              <p:grpSpPr>
                <a:xfrm>
                  <a:off x="4024080" y="1957680"/>
                  <a:ext cx="461160" cy="1185840"/>
                  <a:chOff x="4024080" y="1957680"/>
                  <a:chExt cx="461160" cy="1185840"/>
                </a:xfrm>
              </p:grpSpPr>
              <p:pic>
                <p:nvPicPr>
                  <p:cNvPr id="71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024080" y="1957680"/>
                    <a:ext cx="461160" cy="1185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712" name=""/>
                  <p:cNvSpPr/>
                  <p:nvPr/>
                </p:nvSpPr>
                <p:spPr>
                  <a:xfrm>
                    <a:off x="4279680" y="2207520"/>
                    <a:ext cx="65880" cy="151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13" name=""/>
                <p:cNvGrpSpPr/>
                <p:nvPr/>
              </p:nvGrpSpPr>
              <p:grpSpPr>
                <a:xfrm>
                  <a:off x="5683680" y="2165400"/>
                  <a:ext cx="461160" cy="1185120"/>
                  <a:chOff x="5683680" y="2165400"/>
                  <a:chExt cx="461160" cy="1185120"/>
                </a:xfrm>
              </p:grpSpPr>
              <p:pic>
                <p:nvPicPr>
                  <p:cNvPr id="714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683680" y="2165400"/>
                    <a:ext cx="461160" cy="11851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715" name=""/>
                  <p:cNvSpPr/>
                  <p:nvPr/>
                </p:nvSpPr>
                <p:spPr>
                  <a:xfrm>
                    <a:off x="5869800" y="2318760"/>
                    <a:ext cx="65880" cy="151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16" name=""/>
                <p:cNvSpPr/>
                <p:nvPr/>
              </p:nvSpPr>
              <p:spPr>
                <a:xfrm>
                  <a:off x="3334680" y="2395440"/>
                  <a:ext cx="603720" cy="274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7" name=""/>
                <p:cNvSpPr/>
                <p:nvPr/>
              </p:nvSpPr>
              <p:spPr>
                <a:xfrm flipH="1">
                  <a:off x="6139080" y="2625120"/>
                  <a:ext cx="603720" cy="2746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8" name=""/>
                <p:cNvSpPr/>
                <p:nvPr/>
              </p:nvSpPr>
              <p:spPr>
                <a:xfrm>
                  <a:off x="5601960" y="969480"/>
                  <a:ext cx="151200" cy="151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9" name=""/>
                <p:cNvSpPr/>
                <p:nvPr/>
              </p:nvSpPr>
              <p:spPr>
                <a:xfrm>
                  <a:off x="4582080" y="3561120"/>
                  <a:ext cx="151560" cy="151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0" name=""/>
                <p:cNvSpPr/>
                <p:nvPr/>
              </p:nvSpPr>
              <p:spPr>
                <a:xfrm>
                  <a:off x="3767400" y="17503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721" name=""/>
                <p:cNvSpPr/>
                <p:nvPr/>
              </p:nvSpPr>
              <p:spPr>
                <a:xfrm>
                  <a:off x="5401080" y="32803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22" name=""/>
              <p:cNvGrpSpPr/>
              <p:nvPr/>
            </p:nvGrpSpPr>
            <p:grpSpPr>
              <a:xfrm>
                <a:off x="4392720" y="1167480"/>
                <a:ext cx="1446480" cy="2415600"/>
                <a:chOff x="4392720" y="1167480"/>
                <a:chExt cx="1446480" cy="2415600"/>
              </a:xfrm>
            </p:grpSpPr>
            <p:sp>
              <p:nvSpPr>
                <p:cNvPr id="723" name=""/>
                <p:cNvSpPr/>
                <p:nvPr/>
              </p:nvSpPr>
              <p:spPr>
                <a:xfrm>
                  <a:off x="4392720" y="2320560"/>
                  <a:ext cx="6588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4" name=""/>
                <p:cNvSpPr/>
                <p:nvPr/>
              </p:nvSpPr>
              <p:spPr>
                <a:xfrm flipV="1">
                  <a:off x="5081760" y="1167480"/>
                  <a:ext cx="549000" cy="115272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25" name=""/>
                <p:cNvGrpSpPr/>
                <p:nvPr/>
              </p:nvGrpSpPr>
              <p:grpSpPr>
                <a:xfrm>
                  <a:off x="4697280" y="2430000"/>
                  <a:ext cx="1141920" cy="1153080"/>
                  <a:chOff x="4697280" y="2430000"/>
                  <a:chExt cx="1141920" cy="1153080"/>
                </a:xfrm>
              </p:grpSpPr>
              <p:sp>
                <p:nvSpPr>
                  <p:cNvPr id="726" name=""/>
                  <p:cNvSpPr/>
                  <p:nvPr/>
                </p:nvSpPr>
                <p:spPr>
                  <a:xfrm flipH="1">
                    <a:off x="5246280" y="2430000"/>
                    <a:ext cx="5929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27" name=""/>
                  <p:cNvSpPr/>
                  <p:nvPr/>
                </p:nvSpPr>
                <p:spPr>
                  <a:xfrm flipH="1">
                    <a:off x="4697280" y="2430360"/>
                    <a:ext cx="549000" cy="115272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28" name=""/>
                <p:cNvSpPr/>
                <p:nvPr/>
              </p:nvSpPr>
              <p:spPr>
                <a:xfrm>
                  <a:off x="4917240" y="2156040"/>
                  <a:ext cx="494280" cy="3841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30" name=""/>
          <p:cNvSpPr txBox="1"/>
          <p:nvPr/>
        </p:nvSpPr>
        <p:spPr>
          <a:xfrm>
            <a:off x="319680" y="3899160"/>
            <a:ext cx="9601200" cy="1361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>
              <a:rPr sz="3000"/>
            </a:br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731" name=""/>
          <p:cNvGrpSpPr/>
          <p:nvPr/>
        </p:nvGrpSpPr>
        <p:grpSpPr>
          <a:xfrm>
            <a:off x="3224880" y="1003320"/>
            <a:ext cx="3628080" cy="2831400"/>
            <a:chOff x="3224880" y="1003320"/>
            <a:chExt cx="3628080" cy="2831400"/>
          </a:xfrm>
        </p:grpSpPr>
        <p:pic>
          <p:nvPicPr>
            <p:cNvPr id="732" name="" descr=""/>
            <p:cNvPicPr/>
            <p:nvPr/>
          </p:nvPicPr>
          <p:blipFill>
            <a:blip r:embed="rId1"/>
            <a:stretch/>
          </p:blipFill>
          <p:spPr>
            <a:xfrm>
              <a:off x="4755960" y="2182680"/>
              <a:ext cx="700920" cy="10497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733" name=""/>
            <p:cNvGrpSpPr/>
            <p:nvPr/>
          </p:nvGrpSpPr>
          <p:grpSpPr>
            <a:xfrm>
              <a:off x="3224880" y="1003320"/>
              <a:ext cx="3628080" cy="2831400"/>
              <a:chOff x="3224880" y="1003320"/>
              <a:chExt cx="3628080" cy="2831400"/>
            </a:xfrm>
          </p:grpSpPr>
          <p:grpSp>
            <p:nvGrpSpPr>
              <p:cNvPr id="734" name=""/>
              <p:cNvGrpSpPr/>
              <p:nvPr/>
            </p:nvGrpSpPr>
            <p:grpSpPr>
              <a:xfrm>
                <a:off x="3224880" y="1003320"/>
                <a:ext cx="3628080" cy="2831400"/>
                <a:chOff x="3224880" y="1003320"/>
                <a:chExt cx="3628080" cy="2831400"/>
              </a:xfrm>
            </p:grpSpPr>
            <p:grpSp>
              <p:nvGrpSpPr>
                <p:cNvPr id="735" name=""/>
                <p:cNvGrpSpPr/>
                <p:nvPr/>
              </p:nvGrpSpPr>
              <p:grpSpPr>
                <a:xfrm>
                  <a:off x="3958920" y="2053440"/>
                  <a:ext cx="490320" cy="1259640"/>
                  <a:chOff x="3958920" y="2053440"/>
                  <a:chExt cx="490320" cy="1259640"/>
                </a:xfrm>
              </p:grpSpPr>
              <p:pic>
                <p:nvPicPr>
                  <p:cNvPr id="736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958920" y="2053440"/>
                    <a:ext cx="490320" cy="1259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737" name=""/>
                  <p:cNvSpPr/>
                  <p:nvPr/>
                </p:nvSpPr>
                <p:spPr>
                  <a:xfrm>
                    <a:off x="4230720" y="2318760"/>
                    <a:ext cx="69840" cy="1609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38" name=""/>
                <p:cNvSpPr/>
                <p:nvPr/>
              </p:nvSpPr>
              <p:spPr>
                <a:xfrm>
                  <a:off x="3224880" y="2518200"/>
                  <a:ext cx="642600" cy="29160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9" name=""/>
                <p:cNvSpPr/>
                <p:nvPr/>
              </p:nvSpPr>
              <p:spPr>
                <a:xfrm flipH="1">
                  <a:off x="6210000" y="2762640"/>
                  <a:ext cx="642600" cy="2919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0" name=""/>
                <p:cNvSpPr/>
                <p:nvPr/>
              </p:nvSpPr>
              <p:spPr>
                <a:xfrm>
                  <a:off x="5637960" y="1003320"/>
                  <a:ext cx="161280" cy="1609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1" name=""/>
                <p:cNvSpPr/>
                <p:nvPr/>
              </p:nvSpPr>
              <p:spPr>
                <a:xfrm>
                  <a:off x="5028120" y="3034440"/>
                  <a:ext cx="160920" cy="1609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2" name=""/>
                <p:cNvSpPr/>
                <p:nvPr/>
              </p:nvSpPr>
              <p:spPr>
                <a:xfrm>
                  <a:off x="3717720" y="18331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743" name=""/>
                <p:cNvSpPr/>
                <p:nvPr/>
              </p:nvSpPr>
              <p:spPr>
                <a:xfrm>
                  <a:off x="5456520" y="34588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744" name=""/>
                <p:cNvGrpSpPr/>
                <p:nvPr/>
              </p:nvGrpSpPr>
              <p:grpSpPr>
                <a:xfrm>
                  <a:off x="5697000" y="2301840"/>
                  <a:ext cx="490680" cy="1259640"/>
                  <a:chOff x="5697000" y="2301840"/>
                  <a:chExt cx="490680" cy="1259640"/>
                </a:xfrm>
              </p:grpSpPr>
              <p:pic>
                <p:nvPicPr>
                  <p:cNvPr id="745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697000" y="2301840"/>
                    <a:ext cx="490680" cy="1259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746" name=""/>
                  <p:cNvSpPr/>
                  <p:nvPr/>
                </p:nvSpPr>
                <p:spPr>
                  <a:xfrm>
                    <a:off x="5968800" y="2567160"/>
                    <a:ext cx="70200" cy="16056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47" name=""/>
              <p:cNvGrpSpPr/>
              <p:nvPr/>
            </p:nvGrpSpPr>
            <p:grpSpPr>
              <a:xfrm>
                <a:off x="4350960" y="1187640"/>
                <a:ext cx="1539720" cy="1901160"/>
                <a:chOff x="4350960" y="1187640"/>
                <a:chExt cx="1539720" cy="1901160"/>
              </a:xfrm>
            </p:grpSpPr>
            <p:sp>
              <p:nvSpPr>
                <p:cNvPr id="748" name=""/>
                <p:cNvSpPr/>
                <p:nvPr/>
              </p:nvSpPr>
              <p:spPr>
                <a:xfrm>
                  <a:off x="4350960" y="2412720"/>
                  <a:ext cx="70128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9" name=""/>
                <p:cNvSpPr/>
                <p:nvPr/>
              </p:nvSpPr>
              <p:spPr>
                <a:xfrm flipV="1">
                  <a:off x="5084640" y="1187640"/>
                  <a:ext cx="584280" cy="122472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50" name=""/>
                <p:cNvGrpSpPr/>
                <p:nvPr/>
              </p:nvGrpSpPr>
              <p:grpSpPr>
                <a:xfrm>
                  <a:off x="5044680" y="2529000"/>
                  <a:ext cx="846000" cy="559800"/>
                  <a:chOff x="5044680" y="2529000"/>
                  <a:chExt cx="846000" cy="559800"/>
                </a:xfrm>
              </p:grpSpPr>
              <p:sp>
                <p:nvSpPr>
                  <p:cNvPr id="751" name=""/>
                  <p:cNvSpPr/>
                  <p:nvPr/>
                </p:nvSpPr>
                <p:spPr>
                  <a:xfrm flipH="1">
                    <a:off x="5259600" y="2529000"/>
                    <a:ext cx="63108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2" name=""/>
                  <p:cNvSpPr/>
                  <p:nvPr/>
                </p:nvSpPr>
                <p:spPr>
                  <a:xfrm>
                    <a:off x="5044680" y="2529720"/>
                    <a:ext cx="220680" cy="559080"/>
                  </a:xfrm>
                  <a:custGeom>
                    <a:avLst/>
                    <a:gdLst/>
                    <a:ahLst/>
                    <a:rect l="0" t="0" r="r" b="b"/>
                    <a:pathLst>
                      <a:path fill="none" w="613" h="1553">
                        <a:moveTo>
                          <a:pt x="613" y="0"/>
                        </a:moveTo>
                        <a:cubicBezTo>
                          <a:pt x="189" y="-6"/>
                          <a:pt x="650" y="400"/>
                          <a:pt x="397" y="492"/>
                        </a:cubicBezTo>
                        <a:cubicBezTo>
                          <a:pt x="-234" y="720"/>
                          <a:pt x="878" y="785"/>
                          <a:pt x="219" y="963"/>
                        </a:cubicBezTo>
                        <a:cubicBezTo>
                          <a:pt x="-369" y="1124"/>
                          <a:pt x="412" y="1037"/>
                          <a:pt x="415" y="1239"/>
                        </a:cubicBezTo>
                        <a:lnTo>
                          <a:pt x="200" y="1357"/>
                        </a:lnTo>
                        <a:lnTo>
                          <a:pt x="279" y="1553"/>
                        </a:lnTo>
                        <a:lnTo>
                          <a:pt x="278" y="1534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753" name=""/>
                <p:cNvSpPr/>
                <p:nvPr/>
              </p:nvSpPr>
              <p:spPr>
                <a:xfrm>
                  <a:off x="4909320" y="2237760"/>
                  <a:ext cx="525960" cy="4082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/>
          </p:nvPr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Measure spectra of probe (jets) and compare to those in p+p collisions or peripheral A+A collis</a:t>
            </a:r>
            <a:r>
              <a:rPr b="0" lang="en-US" sz="2000" spc="-1" strike="noStrike">
                <a:latin typeface="Arial"/>
              </a:rPr>
              <a:t>ions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If high-p</a:t>
            </a:r>
            <a:r>
              <a:rPr b="0" lang="en-US" sz="2000" spc="-1" strike="noStrike" baseline="-8000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 probes (jets) are suppressed, this is evidence of jet quenc</a:t>
            </a:r>
            <a:r>
              <a:rPr b="0" lang="en-US" sz="2000" spc="-1" strike="noStrike">
                <a:latin typeface="Arial"/>
              </a:rPr>
              <a:t>hing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756" name="" descr=""/>
          <p:cNvPicPr/>
          <p:nvPr/>
        </p:nvPicPr>
        <p:blipFill>
          <a:blip r:embed="rId1"/>
          <a:stretch/>
        </p:blipFill>
        <p:spPr>
          <a:xfrm>
            <a:off x="3075480" y="2245320"/>
            <a:ext cx="4237560" cy="2786760"/>
          </a:xfrm>
          <a:prstGeom prst="rect">
            <a:avLst/>
          </a:prstGeom>
          <a:ln w="0">
            <a:noFill/>
          </a:ln>
        </p:spPr>
      </p:pic>
      <p:pic>
        <p:nvPicPr>
          <p:cNvPr id="757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 w="0">
            <a:noFill/>
          </a:ln>
        </p:spPr>
      </p:pic>
      <p:sp>
        <p:nvSpPr>
          <p:cNvPr id="758" name=""/>
          <p:cNvSpPr txBox="1"/>
          <p:nvPr/>
        </p:nvSpPr>
        <p:spPr>
          <a:xfrm>
            <a:off x="7376040" y="2246400"/>
            <a:ext cx="223992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59" name=""/>
          <p:cNvSpPr txBox="1"/>
          <p:nvPr/>
        </p:nvSpPr>
        <p:spPr>
          <a:xfrm>
            <a:off x="7548120" y="3359880"/>
            <a:ext cx="1965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61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 w="0">
            <a:noFill/>
          </a:ln>
        </p:spPr>
      </p:pic>
      <p:sp>
        <p:nvSpPr>
          <p:cNvPr id="762" name="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763" name="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764" name="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66" name="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767" name="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69" name="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770" name="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r">
                <a:buNone/>
              </a:pPr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"/>
          <p:cNvGrpSpPr/>
          <p:nvPr/>
        </p:nvGrpSpPr>
        <p:grpSpPr>
          <a:xfrm>
            <a:off x="34560" y="778680"/>
            <a:ext cx="10023840" cy="3785400"/>
            <a:chOff x="34560" y="778680"/>
            <a:chExt cx="10023840" cy="3785400"/>
          </a:xfrm>
        </p:grpSpPr>
        <p:pic>
          <p:nvPicPr>
            <p:cNvPr id="773" name="" descr=""/>
            <p:cNvPicPr/>
            <p:nvPr/>
          </p:nvPicPr>
          <p:blipFill>
            <a:blip r:embed="rId1"/>
            <a:stretch/>
          </p:blipFill>
          <p:spPr>
            <a:xfrm>
              <a:off x="34560" y="778680"/>
              <a:ext cx="5029200" cy="3630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74" name="" descr=""/>
            <p:cNvPicPr/>
            <p:nvPr/>
          </p:nvPicPr>
          <p:blipFill>
            <a:blip r:embed="rId2"/>
            <a:stretch/>
          </p:blipFill>
          <p:spPr>
            <a:xfrm>
              <a:off x="5029200" y="933840"/>
              <a:ext cx="5029200" cy="3630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5" name=""/>
            <p:cNvSpPr txBox="1"/>
            <p:nvPr/>
          </p:nvSpPr>
          <p:spPr>
            <a:xfrm>
              <a:off x="7706160" y="1402560"/>
              <a:ext cx="2244240" cy="12603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endParaRPr b="0" lang="en-US" sz="1000" spc="-1" strike="noStrike">
                <a:latin typeface="Arial"/>
              </a:endParaRPr>
            </a:p>
            <a:p>
              <a:r>
                <a:rPr b="1" lang="en-US" sz="1000" spc="-1" strike="noStrike">
                  <a:solidFill>
                    <a:srgbClr val="008000"/>
                  </a:solidFill>
                  <a:latin typeface="Arial"/>
                </a:rPr>
                <a:t>Connors, Nattrass, Reed, Salur” Rev. Mod. Phys. 90, 025005 (2018).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  <p:sp>
          <p:nvSpPr>
            <p:cNvPr id="776" name=""/>
            <p:cNvSpPr txBox="1"/>
            <p:nvPr/>
          </p:nvSpPr>
          <p:spPr>
            <a:xfrm>
              <a:off x="2560320" y="1836720"/>
              <a:ext cx="1828800" cy="658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93000"/>
                </a:lnSpc>
                <a:buNone/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</a:tabLst>
              </a:pPr>
              <a:r>
                <a:rPr b="1" i="1" lang="en-US" sz="4000" spc="-1" strike="noStrike">
                  <a:solidFill>
                    <a:srgbClr val="ff0000"/>
                  </a:solidFill>
                  <a:latin typeface="Arial"/>
                </a:rPr>
                <a:t>RHIC</a:t>
              </a:r>
              <a:endParaRPr b="0" lang="en-US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7" name=""/>
            <p:cNvSpPr txBox="1"/>
            <p:nvPr/>
          </p:nvSpPr>
          <p:spPr>
            <a:xfrm>
              <a:off x="5515200" y="1656000"/>
              <a:ext cx="1828800" cy="658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93000"/>
                </a:lnSpc>
                <a:buNone/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</a:tabLst>
              </a:pPr>
              <a:r>
                <a:rPr b="1" i="1" lang="en-US" sz="4000" spc="-1" strike="noStrike">
                  <a:solidFill>
                    <a:srgbClr val="ff0000"/>
                  </a:solidFill>
                  <a:latin typeface="Arial"/>
                </a:rPr>
                <a:t>LHC</a:t>
              </a:r>
              <a:endParaRPr b="0" lang="en-US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36000" y="112320"/>
            <a:ext cx="7764120" cy="81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Nuclear modification factor R</a:t>
            </a:r>
            <a:r>
              <a:rPr b="0" lang="en-US" sz="3300" spc="-1" strike="noStrike" baseline="-8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79" name=""/>
          <p:cNvSpPr txBox="1"/>
          <p:nvPr/>
        </p:nvSpPr>
        <p:spPr>
          <a:xfrm>
            <a:off x="58320" y="4689360"/>
            <a:ext cx="9966960" cy="57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i="1" lang="en-US" sz="1700" spc="-1" strike="noStrike">
                <a:solidFill>
                  <a:srgbClr val="000000"/>
                </a:solidFill>
                <a:latin typeface="Arial"/>
              </a:rPr>
              <a:t>Electromagnetic probes</a:t>
            </a:r>
            <a:r>
              <a:rPr b="1" lang="en-US" sz="1700" spc="-1" strike="noStrike">
                <a:solidFill>
                  <a:srgbClr val="000000"/>
                </a:solidFill>
                <a:latin typeface="Arial"/>
              </a:rPr>
              <a:t> – consistent with no modification – medium is transparent to them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i="1" lang="en-US" sz="1700" spc="-1" strike="noStrike">
                <a:solidFill>
                  <a:srgbClr val="000000"/>
                </a:solidFill>
                <a:latin typeface="Arial"/>
              </a:rPr>
              <a:t>Strong probes</a:t>
            </a:r>
            <a:r>
              <a:rPr b="1" lang="en-US" sz="1700" spc="-1" strike="noStrike">
                <a:solidFill>
                  <a:srgbClr val="000000"/>
                </a:solidFill>
                <a:latin typeface="Arial"/>
              </a:rPr>
              <a:t> – significant suppression – medium is opaque to them - even heavy quarks!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0" name="" descr=""/>
          <p:cNvPicPr/>
          <p:nvPr/>
        </p:nvPicPr>
        <p:blipFill>
          <a:blip r:embed="rId3"/>
          <a:srcRect l="17803" t="24019" r="10950" b="45927"/>
          <a:stretch/>
        </p:blipFill>
        <p:spPr>
          <a:xfrm>
            <a:off x="7076880" y="50040"/>
            <a:ext cx="2820600" cy="89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" descr=""/>
          <p:cNvPicPr/>
          <p:nvPr/>
        </p:nvPicPr>
        <p:blipFill>
          <a:blip r:embed="rId1"/>
          <a:stretch/>
        </p:blipFill>
        <p:spPr>
          <a:xfrm>
            <a:off x="2567880" y="483840"/>
            <a:ext cx="4870800" cy="4672800"/>
          </a:xfrm>
          <a:prstGeom prst="rect">
            <a:avLst/>
          </a:prstGeom>
          <a:ln w="0">
            <a:noFill/>
          </a:ln>
        </p:spPr>
      </p:pic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504000" y="-9828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D</a:t>
            </a:r>
            <a:r>
              <a:rPr b="0" lang="en-US" sz="3300" spc="-1" strike="noStrike" baseline="33000">
                <a:latin typeface="Arial"/>
              </a:rPr>
              <a:t>0</a:t>
            </a:r>
            <a:r>
              <a:rPr b="0" lang="en-US" sz="3300" spc="-1" strike="noStrike">
                <a:latin typeface="Arial"/>
              </a:rPr>
              <a:t>-tagged jets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783" name=""/>
          <p:cNvGrpSpPr/>
          <p:nvPr/>
        </p:nvGrpSpPr>
        <p:grpSpPr>
          <a:xfrm>
            <a:off x="147960" y="1534680"/>
            <a:ext cx="2026440" cy="2601000"/>
            <a:chOff x="147960" y="1534680"/>
            <a:chExt cx="2026440" cy="2601000"/>
          </a:xfrm>
        </p:grpSpPr>
        <p:pic>
          <p:nvPicPr>
            <p:cNvPr id="784" name="" descr=""/>
            <p:cNvPicPr/>
            <p:nvPr/>
          </p:nvPicPr>
          <p:blipFill>
            <a:blip r:embed="rId2"/>
            <a:stretch/>
          </p:blipFill>
          <p:spPr>
            <a:xfrm>
              <a:off x="181080" y="1534680"/>
              <a:ext cx="1993320" cy="231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5" name=""/>
            <p:cNvSpPr txBox="1"/>
            <p:nvPr/>
          </p:nvSpPr>
          <p:spPr>
            <a:xfrm>
              <a:off x="147960" y="3789000"/>
              <a:ext cx="19987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Antonio Da Silva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786" name="" descr=""/>
          <p:cNvPicPr/>
          <p:nvPr/>
        </p:nvPicPr>
        <p:blipFill>
          <a:blip r:embed="rId3"/>
          <a:stretch/>
        </p:blipFill>
        <p:spPr>
          <a:xfrm>
            <a:off x="8108280" y="2298960"/>
            <a:ext cx="1188720" cy="1600200"/>
          </a:xfrm>
          <a:prstGeom prst="rect">
            <a:avLst/>
          </a:prstGeom>
          <a:ln w="0">
            <a:noFill/>
          </a:ln>
        </p:spPr>
      </p:pic>
      <p:grpSp>
        <p:nvGrpSpPr>
          <p:cNvPr id="787" name=""/>
          <p:cNvGrpSpPr/>
          <p:nvPr/>
        </p:nvGrpSpPr>
        <p:grpSpPr>
          <a:xfrm>
            <a:off x="7511760" y="2231640"/>
            <a:ext cx="91440" cy="210240"/>
            <a:chOff x="7511760" y="2231640"/>
            <a:chExt cx="91440" cy="210240"/>
          </a:xfrm>
        </p:grpSpPr>
        <p:sp>
          <p:nvSpPr>
            <p:cNvPr id="788" name=""/>
            <p:cNvSpPr/>
            <p:nvPr/>
          </p:nvSpPr>
          <p:spPr>
            <a:xfrm>
              <a:off x="7511760" y="2231640"/>
              <a:ext cx="91440" cy="210240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89" name=""/>
          <p:cNvGrpSpPr/>
          <p:nvPr/>
        </p:nvGrpSpPr>
        <p:grpSpPr>
          <a:xfrm>
            <a:off x="9719640" y="2386080"/>
            <a:ext cx="91440" cy="210240"/>
            <a:chOff x="9719640" y="2386080"/>
            <a:chExt cx="91440" cy="210240"/>
          </a:xfrm>
        </p:grpSpPr>
        <p:sp>
          <p:nvSpPr>
            <p:cNvPr id="790" name=""/>
            <p:cNvSpPr/>
            <p:nvPr/>
          </p:nvSpPr>
          <p:spPr>
            <a:xfrm>
              <a:off x="9719640" y="2386080"/>
              <a:ext cx="91440" cy="210240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91" name=""/>
          <p:cNvSpPr/>
          <p:nvPr/>
        </p:nvSpPr>
        <p:spPr>
          <a:xfrm>
            <a:off x="9347400" y="513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"/>
          <p:cNvSpPr/>
          <p:nvPr/>
        </p:nvSpPr>
        <p:spPr>
          <a:xfrm>
            <a:off x="8551800" y="31665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93" name=""/>
          <p:cNvGrpSpPr/>
          <p:nvPr/>
        </p:nvGrpSpPr>
        <p:grpSpPr>
          <a:xfrm>
            <a:off x="7668720" y="753840"/>
            <a:ext cx="2008080" cy="2484000"/>
            <a:chOff x="7668720" y="753840"/>
            <a:chExt cx="2008080" cy="2484000"/>
          </a:xfrm>
        </p:grpSpPr>
        <p:sp>
          <p:nvSpPr>
            <p:cNvPr id="794" name=""/>
            <p:cNvSpPr/>
            <p:nvPr/>
          </p:nvSpPr>
          <p:spPr>
            <a:xfrm>
              <a:off x="7668720" y="2354400"/>
              <a:ext cx="914400" cy="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5" name=""/>
            <p:cNvSpPr/>
            <p:nvPr/>
          </p:nvSpPr>
          <p:spPr>
            <a:xfrm flipV="1">
              <a:off x="8625600" y="753840"/>
              <a:ext cx="762120" cy="160020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96" name=""/>
            <p:cNvGrpSpPr/>
            <p:nvPr/>
          </p:nvGrpSpPr>
          <p:grpSpPr>
            <a:xfrm>
              <a:off x="8573400" y="2506680"/>
              <a:ext cx="1103400" cy="731160"/>
              <a:chOff x="8573400" y="2506680"/>
              <a:chExt cx="1103400" cy="731160"/>
            </a:xfrm>
          </p:grpSpPr>
          <p:sp>
            <p:nvSpPr>
              <p:cNvPr id="797" name=""/>
              <p:cNvSpPr/>
              <p:nvPr/>
            </p:nvSpPr>
            <p:spPr>
              <a:xfrm flipH="1">
                <a:off x="8853840" y="2506680"/>
                <a:ext cx="82296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8" name=""/>
              <p:cNvSpPr/>
              <p:nvPr/>
            </p:nvSpPr>
            <p:spPr>
              <a:xfrm>
                <a:off x="8573400" y="2507040"/>
                <a:ext cx="287640" cy="730800"/>
              </a:xfrm>
              <a:custGeom>
                <a:avLst/>
                <a:gdLst/>
                <a:ahLst/>
                <a:rect l="0" t="0" r="r" b="b"/>
                <a:pathLst>
                  <a:path fill="none" w="799" h="2030">
                    <a:moveTo>
                      <a:pt x="799" y="0"/>
                    </a:moveTo>
                    <a:cubicBezTo>
                      <a:pt x="247" y="-7"/>
                      <a:pt x="848" y="523"/>
                      <a:pt x="518" y="643"/>
                    </a:cubicBezTo>
                    <a:cubicBezTo>
                      <a:pt x="-305" y="941"/>
                      <a:pt x="1144" y="1027"/>
                      <a:pt x="285" y="1259"/>
                    </a:cubicBezTo>
                    <a:cubicBezTo>
                      <a:pt x="-480" y="1469"/>
                      <a:pt x="536" y="1355"/>
                      <a:pt x="543" y="1618"/>
                    </a:cubicBezTo>
                    <a:lnTo>
                      <a:pt x="261" y="1772"/>
                    </a:lnTo>
                    <a:lnTo>
                      <a:pt x="364" y="2030"/>
                    </a:lnTo>
                    <a:lnTo>
                      <a:pt x="364" y="2005"/>
                    </a:lnTo>
                  </a:path>
                </a:pathLst>
              </a:custGeom>
              <a:ln w="36720">
                <a:solidFill>
                  <a:srgbClr val="000000"/>
                </a:solidFill>
                <a:round/>
              </a:ln>
            </p:spPr>
          </p:sp>
        </p:grpSp>
        <p:sp>
          <p:nvSpPr>
            <p:cNvPr id="799" name=""/>
            <p:cNvSpPr/>
            <p:nvPr/>
          </p:nvSpPr>
          <p:spPr>
            <a:xfrm>
              <a:off x="8397000" y="2125800"/>
              <a:ext cx="685800" cy="533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1464" y="4340"/>
                  </a:moveTo>
                  <a:lnTo>
                    <a:pt x="9722" y="1887"/>
                  </a:lnTo>
                  <a:lnTo>
                    <a:pt x="8548" y="6383"/>
                  </a:lnTo>
                  <a:lnTo>
                    <a:pt x="4503" y="3626"/>
                  </a:lnTo>
                  <a:lnTo>
                    <a:pt x="5373" y="7816"/>
                  </a:lnTo>
                  <a:lnTo>
                    <a:pt x="1174" y="8270"/>
                  </a:lnTo>
                  <a:lnTo>
                    <a:pt x="3934" y="11592"/>
                  </a:lnTo>
                  <a:lnTo>
                    <a:pt x="0" y="12875"/>
                  </a:lnTo>
                  <a:lnTo>
                    <a:pt x="3329" y="15372"/>
                  </a:lnTo>
                  <a:lnTo>
                    <a:pt x="1283" y="17824"/>
                  </a:lnTo>
                  <a:lnTo>
                    <a:pt x="4804" y="18239"/>
                  </a:lnTo>
                  <a:lnTo>
                    <a:pt x="4918" y="21600"/>
                  </a:lnTo>
                  <a:lnTo>
                    <a:pt x="7525" y="18125"/>
                  </a:lnTo>
                  <a:lnTo>
                    <a:pt x="8698" y="19712"/>
                  </a:lnTo>
                  <a:lnTo>
                    <a:pt x="9871" y="17371"/>
                  </a:lnTo>
                  <a:lnTo>
                    <a:pt x="11614" y="18844"/>
                  </a:lnTo>
                  <a:lnTo>
                    <a:pt x="12178" y="15937"/>
                  </a:lnTo>
                  <a:lnTo>
                    <a:pt x="14943" y="17371"/>
                  </a:lnTo>
                  <a:lnTo>
                    <a:pt x="14640" y="14348"/>
                  </a:lnTo>
                  <a:lnTo>
                    <a:pt x="18878" y="15632"/>
                  </a:lnTo>
                  <a:lnTo>
                    <a:pt x="16382" y="12311"/>
                  </a:lnTo>
                  <a:lnTo>
                    <a:pt x="18270" y="11292"/>
                  </a:lnTo>
                  <a:lnTo>
                    <a:pt x="16986" y="9404"/>
                  </a:lnTo>
                  <a:lnTo>
                    <a:pt x="21600" y="6646"/>
                  </a:lnTo>
                  <a:lnTo>
                    <a:pt x="16382" y="6533"/>
                  </a:lnTo>
                  <a:lnTo>
                    <a:pt x="18005" y="3172"/>
                  </a:lnTo>
                  <a:lnTo>
                    <a:pt x="14524" y="5778"/>
                  </a:lnTo>
                  <a:lnTo>
                    <a:pt x="14789" y="0"/>
                  </a:lnTo>
                  <a:lnTo>
                    <a:pt x="11464" y="4340"/>
                  </a:lnTo>
                  <a:close/>
                </a:path>
              </a:pathLst>
            </a:custGeom>
            <a:solidFill>
              <a:srgbClr val="f5fd55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00" name=""/>
          <p:cNvSpPr/>
          <p:nvPr/>
        </p:nvSpPr>
        <p:spPr>
          <a:xfrm>
            <a:off x="7801920" y="23533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"/>
          <p:cNvSpPr/>
          <p:nvPr/>
        </p:nvSpPr>
        <p:spPr>
          <a:xfrm flipH="1">
            <a:off x="9177120" y="24915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02" name="" descr=""/>
          <p:cNvPicPr/>
          <p:nvPr/>
        </p:nvPicPr>
        <p:blipFill>
          <a:blip r:embed="rId4"/>
          <a:stretch/>
        </p:blipFill>
        <p:spPr>
          <a:xfrm>
            <a:off x="3298320" y="2661480"/>
            <a:ext cx="914400" cy="914400"/>
          </a:xfrm>
          <a:prstGeom prst="rect">
            <a:avLst/>
          </a:prstGeom>
          <a:ln w="0">
            <a:noFill/>
          </a:ln>
        </p:spPr>
      </p:pic>
      <p:pic>
        <p:nvPicPr>
          <p:cNvPr id="803" name="" descr=""/>
          <p:cNvPicPr/>
          <p:nvPr/>
        </p:nvPicPr>
        <p:blipFill>
          <a:blip r:embed="rId5"/>
          <a:stretch/>
        </p:blipFill>
        <p:spPr>
          <a:xfrm>
            <a:off x="4349880" y="4132800"/>
            <a:ext cx="274320" cy="28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"/>
          <p:cNvGrpSpPr/>
          <p:nvPr/>
        </p:nvGrpSpPr>
        <p:grpSpPr>
          <a:xfrm>
            <a:off x="6229080" y="411840"/>
            <a:ext cx="3695760" cy="4138200"/>
            <a:chOff x="6229080" y="411840"/>
            <a:chExt cx="3695760" cy="4138200"/>
          </a:xfrm>
        </p:grpSpPr>
        <p:pic>
          <p:nvPicPr>
            <p:cNvPr id="805" name="" descr=""/>
            <p:cNvPicPr/>
            <p:nvPr/>
          </p:nvPicPr>
          <p:blipFill>
            <a:blip r:embed="rId1"/>
            <a:stretch/>
          </p:blipFill>
          <p:spPr>
            <a:xfrm>
              <a:off x="6229080" y="854280"/>
              <a:ext cx="3695760" cy="3695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6" name=""/>
            <p:cNvSpPr/>
            <p:nvPr/>
          </p:nvSpPr>
          <p:spPr>
            <a:xfrm>
              <a:off x="7436880" y="41184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7" name=""/>
          <p:cNvGrpSpPr/>
          <p:nvPr/>
        </p:nvGrpSpPr>
        <p:grpSpPr>
          <a:xfrm>
            <a:off x="996840" y="902880"/>
            <a:ext cx="3327480" cy="3555360"/>
            <a:chOff x="996840" y="902880"/>
            <a:chExt cx="3327480" cy="3555360"/>
          </a:xfrm>
        </p:grpSpPr>
        <p:cxnSp>
          <p:nvCxnSpPr>
            <p:cNvPr id="808" name="Straight Arrow Connector 16"/>
            <p:cNvCxnSpPr/>
            <p:nvPr/>
          </p:nvCxnSpPr>
          <p:spPr>
            <a:xfrm flipV="1">
              <a:off x="2783520" y="1834560"/>
              <a:ext cx="601560" cy="72576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809" name="Straight Arrow Connector 17"/>
            <p:cNvCxnSpPr/>
            <p:nvPr/>
          </p:nvCxnSpPr>
          <p:spPr>
            <a:xfrm flipH="1">
              <a:off x="1949760" y="2824200"/>
              <a:ext cx="604080" cy="7423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810" name="Oval 19"/>
            <p:cNvSpPr/>
            <p:nvPr/>
          </p:nvSpPr>
          <p:spPr>
            <a:xfrm>
              <a:off x="3340440" y="1526040"/>
              <a:ext cx="308880" cy="308880"/>
            </a:xfrm>
            <a:prstGeom prst="ellipse">
              <a:avLst/>
            </a:prstGeom>
            <a:solidFill>
              <a:srgbClr val="008000"/>
            </a:solidFill>
            <a:ln w="0">
              <a:noFill/>
            </a:ln>
            <a:effectLst>
              <a:outerShdw dist="74769" dir="938534" blurRad="0" rotWithShape="0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811" name="Oval 20"/>
            <p:cNvSpPr/>
            <p:nvPr/>
          </p:nvSpPr>
          <p:spPr>
            <a:xfrm>
              <a:off x="1733400" y="3565800"/>
              <a:ext cx="309240" cy="308880"/>
            </a:xfrm>
            <a:prstGeom prst="ellipse">
              <a:avLst/>
            </a:prstGeom>
            <a:solidFill>
              <a:srgbClr val="008000"/>
            </a:solidFill>
            <a:ln w="0">
              <a:noFill/>
            </a:ln>
            <a:effectLst>
              <a:outerShdw dist="74769" dir="938534" blurRad="0" rotWithShape="0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812" name="Straight Arrow Connector 24"/>
            <p:cNvCxnSpPr/>
            <p:nvPr/>
          </p:nvCxnSpPr>
          <p:spPr>
            <a:xfrm flipV="1">
              <a:off x="3524400" y="1093320"/>
              <a:ext cx="125280" cy="433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3" name="Straight Arrow Connector 29"/>
            <p:cNvCxnSpPr/>
            <p:nvPr/>
          </p:nvCxnSpPr>
          <p:spPr>
            <a:xfrm flipV="1">
              <a:off x="3587400" y="969120"/>
              <a:ext cx="371520" cy="556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4" name="Straight Arrow Connector 30"/>
            <p:cNvCxnSpPr/>
            <p:nvPr/>
          </p:nvCxnSpPr>
          <p:spPr>
            <a:xfrm flipV="1">
              <a:off x="3587400" y="1217160"/>
              <a:ext cx="372960" cy="3711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5" name="Straight Arrow Connector 31"/>
            <p:cNvCxnSpPr/>
            <p:nvPr/>
          </p:nvCxnSpPr>
          <p:spPr>
            <a:xfrm flipV="1">
              <a:off x="3648240" y="1433160"/>
              <a:ext cx="310680" cy="1857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6" name="Straight Arrow Connector 32"/>
            <p:cNvCxnSpPr/>
            <p:nvPr/>
          </p:nvCxnSpPr>
          <p:spPr>
            <a:xfrm flipV="1">
              <a:off x="3648240" y="1618560"/>
              <a:ext cx="372600" cy="622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7" name="Straight Arrow Connector 33"/>
            <p:cNvCxnSpPr>
              <a:stCxn id="811" idx="3"/>
            </p:cNvCxnSpPr>
            <p:nvPr/>
          </p:nvCxnSpPr>
          <p:spPr>
            <a:xfrm flipH="1">
              <a:off x="1362240" y="3829680"/>
              <a:ext cx="416520" cy="4784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8" name="Straight Arrow Connector 49"/>
            <p:cNvCxnSpPr/>
            <p:nvPr/>
          </p:nvCxnSpPr>
          <p:spPr>
            <a:xfrm flipH="1">
              <a:off x="1362600" y="3723120"/>
              <a:ext cx="371160" cy="1522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19" name="Straight Arrow Connector 50"/>
            <p:cNvCxnSpPr/>
            <p:nvPr/>
          </p:nvCxnSpPr>
          <p:spPr>
            <a:xfrm flipH="1">
              <a:off x="1609560" y="3874680"/>
              <a:ext cx="247680" cy="433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20" name="Straight Arrow Connector 51"/>
            <p:cNvCxnSpPr/>
            <p:nvPr/>
          </p:nvCxnSpPr>
          <p:spPr>
            <a:xfrm flipH="1">
              <a:off x="1856880" y="3874680"/>
              <a:ext cx="92880" cy="307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821" name="Straight Arrow Connector 52"/>
            <p:cNvCxnSpPr/>
            <p:nvPr/>
          </p:nvCxnSpPr>
          <p:spPr>
            <a:xfrm flipH="1">
              <a:off x="1362600" y="3764160"/>
              <a:ext cx="371160" cy="2397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822" name="TextBox 61"/>
            <p:cNvSpPr/>
            <p:nvPr/>
          </p:nvSpPr>
          <p:spPr>
            <a:xfrm>
              <a:off x="3960000" y="2449440"/>
              <a:ext cx="308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823" name=""/>
            <p:cNvGrpSpPr/>
            <p:nvPr/>
          </p:nvGrpSpPr>
          <p:grpSpPr>
            <a:xfrm>
              <a:off x="996840" y="2292480"/>
              <a:ext cx="1354680" cy="786600"/>
              <a:chOff x="996840" y="2292480"/>
              <a:chExt cx="1354680" cy="786600"/>
            </a:xfrm>
          </p:grpSpPr>
          <p:grpSp>
            <p:nvGrpSpPr>
              <p:cNvPr id="824" name="Oval 5"/>
              <p:cNvGrpSpPr/>
              <p:nvPr/>
            </p:nvGrpSpPr>
            <p:grpSpPr>
              <a:xfrm>
                <a:off x="996840" y="2292480"/>
                <a:ext cx="419760" cy="786600"/>
                <a:chOff x="996840" y="2292480"/>
                <a:chExt cx="419760" cy="786600"/>
              </a:xfrm>
            </p:grpSpPr>
            <p:pic>
              <p:nvPicPr>
                <p:cNvPr id="825" name="Oval 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96840" y="2292480"/>
                  <a:ext cx="419760" cy="78660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826" name=""/>
                <p:cNvSpPr/>
                <p:nvPr/>
              </p:nvSpPr>
              <p:spPr>
                <a:xfrm>
                  <a:off x="1098360" y="2428920"/>
                  <a:ext cx="219240" cy="481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827" name="Straight Arrow Connector 8"/>
              <p:cNvCxnSpPr/>
              <p:nvPr/>
            </p:nvCxnSpPr>
            <p:spPr>
              <a:xfrm>
                <a:off x="1362240" y="2669400"/>
                <a:ext cx="989640" cy="324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828" name="TextBox 60"/>
              <p:cNvSpPr/>
              <p:nvPr/>
            </p:nvSpPr>
            <p:spPr>
              <a:xfrm>
                <a:off x="1053360" y="2449440"/>
                <a:ext cx="30924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t">
                <a:sp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829" name="TextBox 62"/>
              <p:cNvSpPr/>
              <p:nvPr/>
            </p:nvSpPr>
            <p:spPr>
              <a:xfrm>
                <a:off x="1486080" y="2329920"/>
                <a:ext cx="68004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t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830" name=""/>
            <p:cNvGrpSpPr/>
            <p:nvPr/>
          </p:nvGrpSpPr>
          <p:grpSpPr>
            <a:xfrm>
              <a:off x="2907720" y="2292480"/>
              <a:ext cx="1416600" cy="786600"/>
              <a:chOff x="2907720" y="2292480"/>
              <a:chExt cx="1416600" cy="786600"/>
            </a:xfrm>
          </p:grpSpPr>
          <p:cxnSp>
            <p:nvCxnSpPr>
              <p:cNvPr id="831" name="Straight Arrow Connector 10"/>
              <p:cNvCxnSpPr/>
              <p:nvPr/>
            </p:nvCxnSpPr>
            <p:spPr>
              <a:xfrm flipH="1" flipV="1">
                <a:off x="2907720" y="2669040"/>
                <a:ext cx="1051200" cy="324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832" name="Oval 6"/>
              <p:cNvGrpSpPr/>
              <p:nvPr/>
            </p:nvGrpSpPr>
            <p:grpSpPr>
              <a:xfrm>
                <a:off x="3904560" y="2292480"/>
                <a:ext cx="419760" cy="786600"/>
                <a:chOff x="3904560" y="2292480"/>
                <a:chExt cx="419760" cy="786600"/>
              </a:xfrm>
            </p:grpSpPr>
            <p:pic>
              <p:nvPicPr>
                <p:cNvPr id="833" name="Oval 6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3904560" y="2292480"/>
                  <a:ext cx="419760" cy="78660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834" name=""/>
                <p:cNvSpPr/>
                <p:nvPr/>
              </p:nvSpPr>
              <p:spPr>
                <a:xfrm>
                  <a:off x="4003560" y="2428920"/>
                  <a:ext cx="218880" cy="481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835" name="TextBox 63"/>
              <p:cNvSpPr/>
              <p:nvPr/>
            </p:nvSpPr>
            <p:spPr>
              <a:xfrm>
                <a:off x="3340440" y="2329920"/>
                <a:ext cx="68004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t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836" name=""/>
            <p:cNvGrpSpPr/>
            <p:nvPr/>
          </p:nvGrpSpPr>
          <p:grpSpPr>
            <a:xfrm>
              <a:off x="2413440" y="2453400"/>
              <a:ext cx="679680" cy="440640"/>
              <a:chOff x="2413440" y="2453400"/>
              <a:chExt cx="679680" cy="440640"/>
            </a:xfrm>
          </p:grpSpPr>
          <p:sp>
            <p:nvSpPr>
              <p:cNvPr id="837" name="Oval 14"/>
              <p:cNvSpPr/>
              <p:nvPr/>
            </p:nvSpPr>
            <p:spPr>
              <a:xfrm>
                <a:off x="2475000" y="2515320"/>
                <a:ext cx="309240" cy="308880"/>
              </a:xfrm>
              <a:prstGeom prst="ellipse">
                <a:avLst/>
              </a:prstGeom>
              <a:solidFill>
                <a:srgbClr val="c8d6f0"/>
              </a:solidFill>
              <a:ln w="0">
                <a:noFill/>
              </a:ln>
              <a:effectLst>
                <a:outerShdw dist="74769" dir="938534" blurRad="0" rotWithShape="0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8" name="TextBox 64"/>
              <p:cNvSpPr/>
              <p:nvPr/>
            </p:nvSpPr>
            <p:spPr>
              <a:xfrm>
                <a:off x="2413440" y="2453400"/>
                <a:ext cx="6796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t">
                <a:spAutoFit/>
              </a:bodyPr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839" name="TextBox 65"/>
            <p:cNvSpPr/>
            <p:nvPr/>
          </p:nvSpPr>
          <p:spPr>
            <a:xfrm rot="18668400">
              <a:off x="2646720" y="1897200"/>
              <a:ext cx="6800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40" name="TextBox 66"/>
            <p:cNvSpPr/>
            <p:nvPr/>
          </p:nvSpPr>
          <p:spPr>
            <a:xfrm rot="18668400">
              <a:off x="1893600" y="2890080"/>
              <a:ext cx="6800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41" name="TextBox 67"/>
            <p:cNvSpPr/>
            <p:nvPr/>
          </p:nvSpPr>
          <p:spPr>
            <a:xfrm>
              <a:off x="3340440" y="1524960"/>
              <a:ext cx="4327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842" name="TextBox 68"/>
            <p:cNvSpPr/>
            <p:nvPr/>
          </p:nvSpPr>
          <p:spPr>
            <a:xfrm>
              <a:off x="1733400" y="3560760"/>
              <a:ext cx="4327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843" name="TextBox 71" descr=""/>
            <p:cNvPicPr/>
            <p:nvPr/>
          </p:nvPicPr>
          <p:blipFill>
            <a:blip r:embed="rId4"/>
            <a:stretch/>
          </p:blipFill>
          <p:spPr>
            <a:xfrm>
              <a:off x="3695760" y="902880"/>
              <a:ext cx="564120" cy="835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44" name="TextBox 72" descr=""/>
            <p:cNvPicPr/>
            <p:nvPr/>
          </p:nvPicPr>
          <p:blipFill>
            <a:blip r:embed="rId5"/>
            <a:stretch/>
          </p:blipFill>
          <p:spPr>
            <a:xfrm>
              <a:off x="1036800" y="3637800"/>
              <a:ext cx="508680" cy="820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45" name=""/>
          <p:cNvSpPr txBox="1"/>
          <p:nvPr/>
        </p:nvSpPr>
        <p:spPr>
          <a:xfrm>
            <a:off x="10800" y="4587840"/>
            <a:ext cx="10054080" cy="1160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en-US" sz="2500" spc="-1" strike="noStrike">
                <a:solidFill>
                  <a:srgbClr val="000080"/>
                </a:solidFill>
                <a:latin typeface="Arial"/>
              </a:rPr>
              <a:t>Jets</a:t>
            </a:r>
            <a:r>
              <a:rPr b="0" lang="en-US" sz="2500" spc="-1" strike="noStrike">
                <a:latin typeface="Arial"/>
              </a:rPr>
              <a:t> – hard parton scattering leads to back-to-back quarks or gluons, which then fragment as a columnated spray of particles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46" name=""/>
          <p:cNvSpPr/>
          <p:nvPr/>
        </p:nvSpPr>
        <p:spPr>
          <a:xfrm>
            <a:off x="7975440" y="2598840"/>
            <a:ext cx="228600" cy="228600"/>
          </a:xfrm>
          <a:prstGeom prst="ellipse">
            <a:avLst/>
          </a:prstGeom>
          <a:solidFill>
            <a:srgbClr val="ffffff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"/>
          <p:cNvSpPr txBox="1"/>
          <p:nvPr/>
        </p:nvSpPr>
        <p:spPr>
          <a:xfrm>
            <a:off x="7988040" y="2141640"/>
            <a:ext cx="1143000" cy="80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500" spc="-1" strike="noStrike">
                <a:solidFill>
                  <a:srgbClr val="ffffff"/>
                </a:solidFill>
                <a:latin typeface="Arial"/>
              </a:rPr>
              <a:t>Beam pipe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48" name="PlaceHolder 1"/>
          <p:cNvSpPr>
            <a:spLocks noGrp="1"/>
          </p:cNvSpPr>
          <p:nvPr>
            <p:ph type="title"/>
          </p:nvPr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reconstruction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/>
          </p:nvPr>
        </p:nvSpPr>
        <p:spPr>
          <a:xfrm>
            <a:off x="228240" y="4431240"/>
            <a:ext cx="9829800" cy="153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Identify all of the particles in the jet </a:t>
            </a:r>
            <a:r>
              <a:rPr b="0" lang="en-US" sz="2400" spc="-1" strike="noStrike">
                <a:latin typeface="Times New Roman"/>
                <a:ea typeface="Times New Roman"/>
              </a:rPr>
              <a:t>→</a:t>
            </a:r>
            <a:r>
              <a:rPr b="0" lang="en-US" sz="2400" spc="-1" strike="noStrike">
                <a:latin typeface="Arial"/>
              </a:rPr>
              <a:t> parton energy, momentum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Difficult in heavy ion collisions – but possible!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851" name=""/>
          <p:cNvGrpSpPr/>
          <p:nvPr/>
        </p:nvGrpSpPr>
        <p:grpSpPr>
          <a:xfrm>
            <a:off x="1599840" y="1239840"/>
            <a:ext cx="2743200" cy="2770560"/>
            <a:chOff x="1599840" y="1239840"/>
            <a:chExt cx="2743200" cy="2770560"/>
          </a:xfrm>
        </p:grpSpPr>
        <p:pic>
          <p:nvPicPr>
            <p:cNvPr id="852" name="" descr=""/>
            <p:cNvPicPr/>
            <p:nvPr/>
          </p:nvPicPr>
          <p:blipFill>
            <a:blip r:embed="rId1"/>
            <a:stretch/>
          </p:blipFill>
          <p:spPr>
            <a:xfrm>
              <a:off x="1599840" y="1267200"/>
              <a:ext cx="2743200" cy="2743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3" name=""/>
            <p:cNvSpPr txBox="1"/>
            <p:nvPr/>
          </p:nvSpPr>
          <p:spPr>
            <a:xfrm>
              <a:off x="1599840" y="3664080"/>
              <a:ext cx="2743200" cy="334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854" name=""/>
            <p:cNvGrpSpPr/>
            <p:nvPr/>
          </p:nvGrpSpPr>
          <p:grpSpPr>
            <a:xfrm>
              <a:off x="1983240" y="1239840"/>
              <a:ext cx="1015200" cy="1406520"/>
              <a:chOff x="1983240" y="1239840"/>
              <a:chExt cx="1015200" cy="1406520"/>
            </a:xfrm>
          </p:grpSpPr>
          <p:sp>
            <p:nvSpPr>
              <p:cNvPr id="855" name=""/>
              <p:cNvSpPr/>
              <p:nvPr/>
            </p:nvSpPr>
            <p:spPr>
              <a:xfrm flipH="1" flipV="1">
                <a:off x="2034000" y="173196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6" name=""/>
              <p:cNvSpPr/>
              <p:nvPr/>
            </p:nvSpPr>
            <p:spPr>
              <a:xfrm flipV="1">
                <a:off x="2948400" y="150336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7" name=""/>
              <p:cNvSpPr/>
              <p:nvPr/>
            </p:nvSpPr>
            <p:spPr>
              <a:xfrm rot="20400000">
                <a:off x="2033640" y="138240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58" name=""/>
          <p:cNvGrpSpPr/>
          <p:nvPr/>
        </p:nvGrpSpPr>
        <p:grpSpPr>
          <a:xfrm>
            <a:off x="5307840" y="1239840"/>
            <a:ext cx="3835800" cy="2879280"/>
            <a:chOff x="5307840" y="1239840"/>
            <a:chExt cx="3835800" cy="2879280"/>
          </a:xfrm>
        </p:grpSpPr>
        <p:pic>
          <p:nvPicPr>
            <p:cNvPr id="859" name="" descr=""/>
            <p:cNvPicPr/>
            <p:nvPr/>
          </p:nvPicPr>
          <p:blipFill>
            <a:blip r:embed="rId2"/>
            <a:stretch/>
          </p:blipFill>
          <p:spPr>
            <a:xfrm>
              <a:off x="5307840" y="1239840"/>
              <a:ext cx="3657600" cy="2879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0" name=""/>
            <p:cNvSpPr txBox="1"/>
            <p:nvPr/>
          </p:nvSpPr>
          <p:spPr>
            <a:xfrm>
              <a:off x="5464440" y="3773520"/>
              <a:ext cx="3679200" cy="334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Central Au+Au collision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861" name=""/>
            <p:cNvGrpSpPr/>
            <p:nvPr/>
          </p:nvGrpSpPr>
          <p:grpSpPr>
            <a:xfrm>
              <a:off x="6161040" y="1256760"/>
              <a:ext cx="1015200" cy="1406520"/>
              <a:chOff x="6161040" y="1256760"/>
              <a:chExt cx="1015200" cy="1406520"/>
            </a:xfrm>
          </p:grpSpPr>
          <p:sp>
            <p:nvSpPr>
              <p:cNvPr id="862" name=""/>
              <p:cNvSpPr/>
              <p:nvPr/>
            </p:nvSpPr>
            <p:spPr>
              <a:xfrm flipH="1" flipV="1">
                <a:off x="6211800" y="174888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3" name=""/>
              <p:cNvSpPr/>
              <p:nvPr/>
            </p:nvSpPr>
            <p:spPr>
              <a:xfrm flipV="1">
                <a:off x="7126200" y="152028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4" name=""/>
              <p:cNvSpPr/>
              <p:nvPr/>
            </p:nvSpPr>
            <p:spPr>
              <a:xfrm rot="20400000">
                <a:off x="6211440" y="139932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504000" y="723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Di-hadron correlations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866" name=""/>
          <p:cNvGrpSpPr/>
          <p:nvPr/>
        </p:nvGrpSpPr>
        <p:grpSpPr>
          <a:xfrm>
            <a:off x="4927320" y="1296360"/>
            <a:ext cx="5027760" cy="4025520"/>
            <a:chOff x="4927320" y="1296360"/>
            <a:chExt cx="5027760" cy="4025520"/>
          </a:xfrm>
        </p:grpSpPr>
        <p:grpSp>
          <p:nvGrpSpPr>
            <p:cNvPr id="867" name=""/>
            <p:cNvGrpSpPr/>
            <p:nvPr/>
          </p:nvGrpSpPr>
          <p:grpSpPr>
            <a:xfrm>
              <a:off x="4927320" y="1296360"/>
              <a:ext cx="5027760" cy="4025520"/>
              <a:chOff x="4927320" y="1296360"/>
              <a:chExt cx="5027760" cy="4025520"/>
            </a:xfrm>
          </p:grpSpPr>
          <p:pic>
            <p:nvPicPr>
              <p:cNvPr id="868" name="" descr=""/>
              <p:cNvPicPr/>
              <p:nvPr/>
            </p:nvPicPr>
            <p:blipFill>
              <a:blip r:embed="rId1"/>
              <a:srcRect l="0" t="56478" r="11917" b="0"/>
              <a:stretch/>
            </p:blipFill>
            <p:spPr>
              <a:xfrm>
                <a:off x="4927320" y="1296360"/>
                <a:ext cx="5027760" cy="4025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869" name=""/>
              <p:cNvSpPr txBox="1"/>
              <p:nvPr/>
            </p:nvSpPr>
            <p:spPr>
              <a:xfrm>
                <a:off x="5657040" y="4256280"/>
                <a:ext cx="3278880" cy="7117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0" lang="en-US" sz="1500" spc="-1" strike="noStrike">
                    <a:latin typeface="Arial"/>
                  </a:rPr>
                  <a:t>Phys.Rev.Lett.93:252301,2004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</p:grpSp>
      <p:grpSp>
        <p:nvGrpSpPr>
          <p:cNvPr id="870" name=""/>
          <p:cNvGrpSpPr/>
          <p:nvPr/>
        </p:nvGrpSpPr>
        <p:grpSpPr>
          <a:xfrm>
            <a:off x="712440" y="608760"/>
            <a:ext cx="3695760" cy="4338720"/>
            <a:chOff x="712440" y="608760"/>
            <a:chExt cx="3695760" cy="4338720"/>
          </a:xfrm>
        </p:grpSpPr>
        <p:pic>
          <p:nvPicPr>
            <p:cNvPr id="871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flipH="1" rot="10800000">
              <a:off x="712440" y="1251720"/>
              <a:ext cx="3695760" cy="3695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2" name=""/>
            <p:cNvSpPr/>
            <p:nvPr/>
          </p:nvSpPr>
          <p:spPr>
            <a:xfrm>
              <a:off x="1713960" y="60876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73" name=""/>
          <p:cNvGrpSpPr/>
          <p:nvPr/>
        </p:nvGrpSpPr>
        <p:grpSpPr>
          <a:xfrm>
            <a:off x="161280" y="1215360"/>
            <a:ext cx="4730760" cy="3763080"/>
            <a:chOff x="161280" y="1215360"/>
            <a:chExt cx="4730760" cy="3763080"/>
          </a:xfrm>
        </p:grpSpPr>
        <p:pic>
          <p:nvPicPr>
            <p:cNvPr id="874" name="" descr=""/>
            <p:cNvPicPr/>
            <p:nvPr/>
          </p:nvPicPr>
          <p:blipFill>
            <a:blip r:embed="rId3"/>
            <a:stretch/>
          </p:blipFill>
          <p:spPr>
            <a:xfrm>
              <a:off x="2329200" y="2870640"/>
              <a:ext cx="457200" cy="6490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875" name=""/>
            <p:cNvGrpSpPr/>
            <p:nvPr/>
          </p:nvGrpSpPr>
          <p:grpSpPr>
            <a:xfrm>
              <a:off x="161280" y="1215360"/>
              <a:ext cx="4730760" cy="3763080"/>
              <a:chOff x="161280" y="1215360"/>
              <a:chExt cx="4730760" cy="3763080"/>
            </a:xfrm>
          </p:grpSpPr>
          <p:grpSp>
            <p:nvGrpSpPr>
              <p:cNvPr id="876" name=""/>
              <p:cNvGrpSpPr/>
              <p:nvPr/>
            </p:nvGrpSpPr>
            <p:grpSpPr>
              <a:xfrm>
                <a:off x="161280" y="1215360"/>
                <a:ext cx="4730760" cy="3763080"/>
                <a:chOff x="161280" y="1215360"/>
                <a:chExt cx="4730760" cy="3763080"/>
              </a:xfrm>
            </p:grpSpPr>
            <p:grpSp>
              <p:nvGrpSpPr>
                <p:cNvPr id="877" name=""/>
                <p:cNvGrpSpPr/>
                <p:nvPr/>
              </p:nvGrpSpPr>
              <p:grpSpPr>
                <a:xfrm>
                  <a:off x="1307160" y="2722320"/>
                  <a:ext cx="365760" cy="868680"/>
                  <a:chOff x="1307160" y="2722320"/>
                  <a:chExt cx="365760" cy="868680"/>
                </a:xfrm>
              </p:grpSpPr>
              <p:pic>
                <p:nvPicPr>
                  <p:cNvPr id="878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307160" y="2722320"/>
                    <a:ext cx="365760" cy="8686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879" name=""/>
                  <p:cNvSpPr/>
                  <p:nvPr/>
                </p:nvSpPr>
                <p:spPr>
                  <a:xfrm>
                    <a:off x="1444320" y="3006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880" name=""/>
                <p:cNvSpPr/>
                <p:nvPr/>
              </p:nvSpPr>
              <p:spPr>
                <a:xfrm>
                  <a:off x="161280" y="3194280"/>
                  <a:ext cx="838440" cy="3808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1" name=""/>
                <p:cNvSpPr/>
                <p:nvPr/>
              </p:nvSpPr>
              <p:spPr>
                <a:xfrm flipH="1">
                  <a:off x="4053240" y="3513240"/>
                  <a:ext cx="838440" cy="3812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2" name=""/>
                <p:cNvSpPr/>
                <p:nvPr/>
              </p:nvSpPr>
              <p:spPr>
                <a:xfrm>
                  <a:off x="3309840" y="1215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3" name=""/>
                <p:cNvSpPr/>
                <p:nvPr/>
              </p:nvSpPr>
              <p:spPr>
                <a:xfrm>
                  <a:off x="2513880" y="3826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4" name=""/>
                <p:cNvSpPr/>
                <p:nvPr/>
              </p:nvSpPr>
              <p:spPr>
                <a:xfrm>
                  <a:off x="884520" y="2403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sp>
              <p:nvSpPr>
                <p:cNvPr id="885" name=""/>
                <p:cNvSpPr/>
                <p:nvPr/>
              </p:nvSpPr>
              <p:spPr>
                <a:xfrm>
                  <a:off x="3225240" y="4602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886" name=""/>
                <p:cNvGrpSpPr/>
                <p:nvPr/>
              </p:nvGrpSpPr>
              <p:grpSpPr>
                <a:xfrm>
                  <a:off x="3503160" y="2937960"/>
                  <a:ext cx="365760" cy="868680"/>
                  <a:chOff x="3503160" y="2937960"/>
                  <a:chExt cx="365760" cy="868680"/>
                </a:xfrm>
              </p:grpSpPr>
              <p:pic>
                <p:nvPicPr>
                  <p:cNvPr id="887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503160" y="2937960"/>
                    <a:ext cx="365760" cy="8686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888" name=""/>
                  <p:cNvSpPr/>
                  <p:nvPr/>
                </p:nvSpPr>
                <p:spPr>
                  <a:xfrm>
                    <a:off x="3658320" y="3133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889" name=""/>
              <p:cNvGrpSpPr/>
              <p:nvPr/>
            </p:nvGrpSpPr>
            <p:grpSpPr>
              <a:xfrm>
                <a:off x="1632240" y="1435320"/>
                <a:ext cx="1864800" cy="2483280"/>
                <a:chOff x="1632240" y="1435320"/>
                <a:chExt cx="1864800" cy="2483280"/>
              </a:xfrm>
            </p:grpSpPr>
            <p:sp>
              <p:nvSpPr>
                <p:cNvPr id="890" name=""/>
                <p:cNvSpPr/>
                <p:nvPr/>
              </p:nvSpPr>
              <p:spPr>
                <a:xfrm>
                  <a:off x="1632240" y="3035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1" name=""/>
                <p:cNvSpPr/>
                <p:nvPr/>
              </p:nvSpPr>
              <p:spPr>
                <a:xfrm flipV="1">
                  <a:off x="2589480" y="1435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892" name=""/>
                <p:cNvGrpSpPr/>
                <p:nvPr/>
              </p:nvGrpSpPr>
              <p:grpSpPr>
                <a:xfrm>
                  <a:off x="2393280" y="3187440"/>
                  <a:ext cx="1103760" cy="731160"/>
                  <a:chOff x="2393280" y="3187440"/>
                  <a:chExt cx="1103760" cy="731160"/>
                </a:xfrm>
              </p:grpSpPr>
              <p:sp>
                <p:nvSpPr>
                  <p:cNvPr id="893" name=""/>
                  <p:cNvSpPr/>
                  <p:nvPr/>
                </p:nvSpPr>
                <p:spPr>
                  <a:xfrm flipH="1">
                    <a:off x="2673720" y="3187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4" name=""/>
                  <p:cNvSpPr/>
                  <p:nvPr/>
                </p:nvSpPr>
                <p:spPr>
                  <a:xfrm>
                    <a:off x="2393280" y="3188160"/>
                    <a:ext cx="288000" cy="730440"/>
                  </a:xfrm>
                  <a:custGeom>
                    <a:avLst/>
                    <a:gdLst/>
                    <a:ahLst/>
                    <a:rect l="0" t="0" r="r" b="b"/>
                    <a:pathLst>
                      <a:path fill="none" w="800" h="2029">
                        <a:moveTo>
                          <a:pt x="800" y="0"/>
                        </a:moveTo>
                        <a:cubicBezTo>
                          <a:pt x="247" y="-8"/>
                          <a:pt x="848" y="522"/>
                          <a:pt x="518" y="642"/>
                        </a:cubicBezTo>
                        <a:cubicBezTo>
                          <a:pt x="-305" y="940"/>
                          <a:pt x="1145" y="1025"/>
                          <a:pt x="286" y="1258"/>
                        </a:cubicBezTo>
                        <a:cubicBezTo>
                          <a:pt x="-481" y="1468"/>
                          <a:pt x="537" y="1354"/>
                          <a:pt x="542" y="1618"/>
                        </a:cubicBezTo>
                        <a:lnTo>
                          <a:pt x="261" y="1772"/>
                        </a:lnTo>
                        <a:lnTo>
                          <a:pt x="364" y="2029"/>
                        </a:lnTo>
                        <a:lnTo>
                          <a:pt x="363" y="2004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895" name=""/>
                <p:cNvSpPr/>
                <p:nvPr/>
              </p:nvSpPr>
              <p:spPr>
                <a:xfrm>
                  <a:off x="2468880" y="2986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896" name="TextShape 3"/>
          <p:cNvSpPr/>
          <p:nvPr/>
        </p:nvSpPr>
        <p:spPr>
          <a:xfrm>
            <a:off x="3692880" y="1932120"/>
            <a:ext cx="1443240" cy="44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97" name="Freeform 5"/>
          <p:cNvSpPr/>
          <p:nvPr/>
        </p:nvSpPr>
        <p:spPr>
          <a:xfrm>
            <a:off x="3201480" y="861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TextShape 5"/>
          <p:cNvSpPr/>
          <p:nvPr/>
        </p:nvSpPr>
        <p:spPr>
          <a:xfrm flipH="1">
            <a:off x="672480" y="4277880"/>
            <a:ext cx="2071440" cy="12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99" name="Freeform 6"/>
          <p:cNvSpPr/>
          <p:nvPr/>
        </p:nvSpPr>
        <p:spPr>
          <a:xfrm>
            <a:off x="2724120" y="4036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502560" y="-6120"/>
            <a:ext cx="9070920" cy="743400"/>
          </a:xfrm>
          <a:prstGeom prst="rect">
            <a:avLst/>
          </a:prstGeom>
          <a:noFill/>
          <a:ln w="0">
            <a:noFill/>
          </a:ln>
        </p:spPr>
        <p:txBody>
          <a:bodyPr lIns="0" rIns="0" tIns="116640" bIns="0" anchor="ctr">
            <a:noAutofit/>
          </a:bodyPr>
          <a:p>
            <a:pPr algn="ctr">
              <a:lnSpc>
                <a:spcPct val="86000"/>
              </a:lnSpc>
              <a:buNone/>
            </a:pPr>
            <a:r>
              <a:rPr b="0" lang="en-US" sz="3300" spc="-1" strike="noStrike">
                <a:solidFill>
                  <a:srgbClr val="000080"/>
                </a:solidFill>
                <a:latin typeface="Arial"/>
              </a:rPr>
              <a:t>QCD Phase Diagram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68" name=""/>
          <p:cNvGrpSpPr/>
          <p:nvPr/>
        </p:nvGrpSpPr>
        <p:grpSpPr>
          <a:xfrm>
            <a:off x="2157480" y="734400"/>
            <a:ext cx="5418360" cy="4545360"/>
            <a:chOff x="2157480" y="734400"/>
            <a:chExt cx="5418360" cy="4545360"/>
          </a:xfrm>
        </p:grpSpPr>
        <p:pic>
          <p:nvPicPr>
            <p:cNvPr id="569" name="" descr=""/>
            <p:cNvPicPr/>
            <p:nvPr/>
          </p:nvPicPr>
          <p:blipFill>
            <a:blip r:embed="rId1"/>
            <a:stretch/>
          </p:blipFill>
          <p:spPr>
            <a:xfrm>
              <a:off x="2157480" y="734400"/>
              <a:ext cx="5358600" cy="454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0" name=""/>
            <p:cNvSpPr txBox="1"/>
            <p:nvPr/>
          </p:nvSpPr>
          <p:spPr>
            <a:xfrm>
              <a:off x="3291480" y="2801160"/>
              <a:ext cx="4284360" cy="1238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Phys. Rev. C 96, 044904 (2017)</a:t>
              </a:r>
              <a:endParaRPr b="0" lang="en-US" sz="2000" spc="-1" strike="noStrike">
                <a:latin typeface="Arial"/>
              </a:endParaRPr>
            </a:p>
            <a:p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71" name="" descr=""/>
            <p:cNvPicPr/>
            <p:nvPr/>
          </p:nvPicPr>
          <p:blipFill>
            <a:blip r:embed="rId3"/>
            <a:stretch/>
          </p:blipFill>
          <p:spPr>
            <a:xfrm>
              <a:off x="6019560" y="1637280"/>
              <a:ext cx="1339560" cy="964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2" name=""/>
            <p:cNvSpPr txBox="1"/>
            <p:nvPr/>
          </p:nvSpPr>
          <p:spPr>
            <a:xfrm>
              <a:off x="3548880" y="2714760"/>
              <a:ext cx="2973600" cy="441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573" name="" descr=""/>
            <p:cNvPicPr/>
            <p:nvPr/>
          </p:nvPicPr>
          <p:blipFill>
            <a:blip r:embed="rId4"/>
            <a:stretch/>
          </p:blipFill>
          <p:spPr>
            <a:xfrm>
              <a:off x="3260520" y="2339280"/>
              <a:ext cx="1182240" cy="851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4" name=""/>
            <p:cNvSpPr txBox="1"/>
            <p:nvPr/>
          </p:nvSpPr>
          <p:spPr>
            <a:xfrm>
              <a:off x="4442760" y="1353600"/>
              <a:ext cx="2973600" cy="7916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216000" y="-58680"/>
            <a:ext cx="7542720" cy="61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latin typeface="Arial"/>
              </a:rPr>
              <a:t>Method development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901" name=""/>
          <p:cNvGrpSpPr/>
          <p:nvPr/>
        </p:nvGrpSpPr>
        <p:grpSpPr>
          <a:xfrm>
            <a:off x="88560" y="570240"/>
            <a:ext cx="3348000" cy="4191840"/>
            <a:chOff x="88560" y="570240"/>
            <a:chExt cx="3348000" cy="4191840"/>
          </a:xfrm>
        </p:grpSpPr>
        <p:pic>
          <p:nvPicPr>
            <p:cNvPr id="902" name="" descr=""/>
            <p:cNvPicPr/>
            <p:nvPr/>
          </p:nvPicPr>
          <p:blipFill>
            <a:blip r:embed="rId1"/>
            <a:srcRect l="0" t="0" r="91687" b="0"/>
            <a:stretch/>
          </p:blipFill>
          <p:spPr>
            <a:xfrm>
              <a:off x="88560" y="570240"/>
              <a:ext cx="837000" cy="4191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03" name="" descr=""/>
            <p:cNvPicPr/>
            <p:nvPr/>
          </p:nvPicPr>
          <p:blipFill>
            <a:blip r:embed="rId2"/>
            <a:srcRect l="74671" t="0" r="0" b="0"/>
            <a:stretch/>
          </p:blipFill>
          <p:spPr>
            <a:xfrm>
              <a:off x="884160" y="570600"/>
              <a:ext cx="2552400" cy="4191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04" name=""/>
          <p:cNvSpPr txBox="1"/>
          <p:nvPr/>
        </p:nvSpPr>
        <p:spPr>
          <a:xfrm>
            <a:off x="2054160" y="3045600"/>
            <a:ext cx="1424520" cy="111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latin typeface="Times New Roman"/>
              </a:rPr>
              <a:t>h-h</a:t>
            </a:r>
            <a:br>
              <a:rPr sz="1200"/>
            </a:br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8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8000">
                <a:latin typeface="Times New Roman"/>
              </a:rPr>
              <a:t>T</a:t>
            </a:r>
            <a:r>
              <a:rPr b="0" lang="en-US" sz="1200" spc="-1" strike="noStrike" baseline="33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8000">
                <a:latin typeface="Times New Roman"/>
              </a:rPr>
              <a:t>T</a:t>
            </a:r>
            <a:r>
              <a:rPr b="0" lang="en-US" sz="1200" spc="-1" strike="noStrike" baseline="33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905" name=""/>
          <p:cNvGrpSpPr/>
          <p:nvPr/>
        </p:nvGrpSpPr>
        <p:grpSpPr>
          <a:xfrm>
            <a:off x="3364920" y="552240"/>
            <a:ext cx="3347640" cy="4191480"/>
            <a:chOff x="3364920" y="552240"/>
            <a:chExt cx="3347640" cy="4191480"/>
          </a:xfrm>
        </p:grpSpPr>
        <p:pic>
          <p:nvPicPr>
            <p:cNvPr id="906" name="" descr=""/>
            <p:cNvPicPr/>
            <p:nvPr/>
          </p:nvPicPr>
          <p:blipFill>
            <a:blip r:embed="rId3"/>
            <a:srcRect l="0" t="0" r="91270" b="0"/>
            <a:stretch/>
          </p:blipFill>
          <p:spPr>
            <a:xfrm>
              <a:off x="3364920" y="552240"/>
              <a:ext cx="879120" cy="4191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07" name="" descr=""/>
            <p:cNvPicPr/>
            <p:nvPr/>
          </p:nvPicPr>
          <p:blipFill>
            <a:blip r:embed="rId4"/>
            <a:srcRect l="74647" t="0" r="0" b="0"/>
            <a:stretch/>
          </p:blipFill>
          <p:spPr>
            <a:xfrm>
              <a:off x="4157640" y="552240"/>
              <a:ext cx="2554920" cy="4191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08" name=""/>
          <p:cNvSpPr txBox="1"/>
          <p:nvPr/>
        </p:nvSpPr>
        <p:spPr>
          <a:xfrm>
            <a:off x="-39960" y="4611240"/>
            <a:ext cx="68677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solidFill>
                  <a:srgbClr val="ff8200"/>
                </a:solidFill>
                <a:latin typeface="Arial"/>
              </a:rPr>
              <a:t>Sharma, Mazer, Stuart, &amp; Nattrass, Phys. Rev. C 93 (2016), 044915</a:t>
            </a:r>
            <a:br>
              <a:rPr sz="1500"/>
            </a:br>
            <a:r>
              <a:rPr b="1" lang="en-US" sz="1500" spc="-1" strike="noStrike">
                <a:solidFill>
                  <a:srgbClr val="ff8200"/>
                </a:solidFill>
                <a:latin typeface="Arial"/>
              </a:rPr>
              <a:t>Nattrass &amp; Todoroki, </a:t>
            </a:r>
            <a:r>
              <a:rPr b="1" lang="en-US" sz="1500" spc="-1" strike="noStrike">
                <a:solidFill>
                  <a:srgbClr val="ff8200"/>
                </a:solidFill>
                <a:latin typeface="Arial"/>
                <a:ea typeface="Droid Sans Fallback"/>
              </a:rPr>
              <a:t>Phys. Rev. C 97</a:t>
            </a:r>
            <a:r>
              <a:rPr b="1" lang="en-US" sz="1500" spc="-1" strike="noStrike">
                <a:solidFill>
                  <a:srgbClr val="ff8200"/>
                </a:solidFill>
                <a:latin typeface="Arial"/>
              </a:rPr>
              <a:t> (2018), 054911</a:t>
            </a:r>
            <a:endParaRPr b="0" lang="en-US" sz="1500" spc="-1" strike="noStrike">
              <a:latin typeface="Arial"/>
            </a:endParaRPr>
          </a:p>
          <a:p>
            <a:r>
              <a:rPr b="1" lang="en-US" sz="1500" spc="-1" strike="noStrike">
                <a:solidFill>
                  <a:srgbClr val="ff8200"/>
                </a:solidFill>
                <a:latin typeface="Arial"/>
              </a:rPr>
              <a:t>Sharma, Perez, Castro, Kumar, &amp; Nattrass, </a:t>
            </a:r>
            <a:r>
              <a:rPr b="1" lang="en-US" sz="1500" spc="-1" strike="noStrike">
                <a:solidFill>
                  <a:srgbClr val="ff8200"/>
                </a:solidFill>
                <a:latin typeface="Arial"/>
                <a:ea typeface="Droid Sans Fallback"/>
              </a:rPr>
              <a:t>Phys. Rev. C 98 </a:t>
            </a:r>
            <a:r>
              <a:rPr b="1" lang="en-US" sz="1500" spc="-1" strike="noStrike">
                <a:solidFill>
                  <a:srgbClr val="ff8200"/>
                </a:solidFill>
                <a:latin typeface="Arial"/>
              </a:rPr>
              <a:t>(2018), 014914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909" name=""/>
          <p:cNvSpPr txBox="1"/>
          <p:nvPr/>
        </p:nvSpPr>
        <p:spPr>
          <a:xfrm>
            <a:off x="4772520" y="848880"/>
            <a:ext cx="18158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Model studies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30-40% central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910" name=""/>
          <p:cNvGrpSpPr/>
          <p:nvPr/>
        </p:nvGrpSpPr>
        <p:grpSpPr>
          <a:xfrm>
            <a:off x="6797520" y="1631880"/>
            <a:ext cx="3600360" cy="3678480"/>
            <a:chOff x="6797520" y="1631880"/>
            <a:chExt cx="3600360" cy="3678480"/>
          </a:xfrm>
        </p:grpSpPr>
        <p:pic>
          <p:nvPicPr>
            <p:cNvPr id="911" name="" descr=""/>
            <p:cNvPicPr/>
            <p:nvPr/>
          </p:nvPicPr>
          <p:blipFill>
            <a:blip r:embed="rId5"/>
            <a:srcRect l="31842" t="21348" r="50709" b="46635"/>
            <a:stretch/>
          </p:blipFill>
          <p:spPr>
            <a:xfrm>
              <a:off x="6798240" y="3431520"/>
              <a:ext cx="1483200" cy="18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2" name="" descr=""/>
            <p:cNvPicPr/>
            <p:nvPr/>
          </p:nvPicPr>
          <p:blipFill>
            <a:blip r:embed="rId6"/>
            <a:stretch/>
          </p:blipFill>
          <p:spPr>
            <a:xfrm>
              <a:off x="8384040" y="3440160"/>
              <a:ext cx="1809000" cy="180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3" name="" descr=""/>
            <p:cNvPicPr/>
            <p:nvPr/>
          </p:nvPicPr>
          <p:blipFill>
            <a:blip r:embed="rId7"/>
            <a:srcRect l="36593" t="5787" r="48547" b="73868"/>
            <a:stretch/>
          </p:blipFill>
          <p:spPr>
            <a:xfrm>
              <a:off x="8401680" y="1631880"/>
              <a:ext cx="1684080" cy="17294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14" name=""/>
            <p:cNvGrpSpPr/>
            <p:nvPr/>
          </p:nvGrpSpPr>
          <p:grpSpPr>
            <a:xfrm>
              <a:off x="6797520" y="1682640"/>
              <a:ext cx="3600360" cy="3627720"/>
              <a:chOff x="6797520" y="1682640"/>
              <a:chExt cx="3600360" cy="3627720"/>
            </a:xfrm>
          </p:grpSpPr>
          <p:pic>
            <p:nvPicPr>
              <p:cNvPr id="915" name="" descr=""/>
              <p:cNvPicPr/>
              <p:nvPr/>
            </p:nvPicPr>
            <p:blipFill>
              <a:blip r:embed="rId8"/>
              <a:srcRect l="9977" t="0" r="0" b="0"/>
              <a:stretch/>
            </p:blipFill>
            <p:spPr>
              <a:xfrm>
                <a:off x="6797520" y="1682640"/>
                <a:ext cx="1511280" cy="1679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16" name=""/>
              <p:cNvSpPr txBox="1"/>
              <p:nvPr/>
            </p:nvSpPr>
            <p:spPr>
              <a:xfrm>
                <a:off x="6819480" y="3033360"/>
                <a:ext cx="148212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2000" spc="-1" strike="noStrike">
                    <a:solidFill>
                      <a:srgbClr val="ffffff"/>
                    </a:solidFill>
                    <a:latin typeface="Arial"/>
                  </a:rPr>
                  <a:t>Joel Mazer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917" name=""/>
              <p:cNvSpPr txBox="1"/>
              <p:nvPr/>
            </p:nvSpPr>
            <p:spPr>
              <a:xfrm>
                <a:off x="7035840" y="4653360"/>
                <a:ext cx="1561680" cy="6570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2000" spc="-1" strike="noStrike">
                    <a:solidFill>
                      <a:srgbClr val="ffffff"/>
                    </a:solidFill>
                    <a:latin typeface="Arial"/>
                  </a:rPr>
                  <a:t>Natasha Sharma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918" name=""/>
              <p:cNvSpPr txBox="1"/>
              <p:nvPr/>
            </p:nvSpPr>
            <p:spPr>
              <a:xfrm>
                <a:off x="8423640" y="4869720"/>
                <a:ext cx="186588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2000" spc="-1" strike="noStrike">
                    <a:solidFill>
                      <a:srgbClr val="ffffff"/>
                    </a:solidFill>
                    <a:latin typeface="Arial"/>
                  </a:rPr>
                  <a:t>Andy Castro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919" name=""/>
              <p:cNvSpPr txBox="1"/>
              <p:nvPr/>
            </p:nvSpPr>
            <p:spPr>
              <a:xfrm>
                <a:off x="8532000" y="3069720"/>
                <a:ext cx="186588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2000" spc="-1" strike="noStrike">
                    <a:solidFill>
                      <a:srgbClr val="000000"/>
                    </a:solidFill>
                    <a:latin typeface="Arial"/>
                  </a:rPr>
                  <a:t>Meg Stuart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</p:grpSp>
      <p:grpSp>
        <p:nvGrpSpPr>
          <p:cNvPr id="920" name=""/>
          <p:cNvGrpSpPr/>
          <p:nvPr/>
        </p:nvGrpSpPr>
        <p:grpSpPr>
          <a:xfrm>
            <a:off x="7488000" y="0"/>
            <a:ext cx="2043000" cy="1892880"/>
            <a:chOff x="7488000" y="0"/>
            <a:chExt cx="2043000" cy="1892880"/>
          </a:xfrm>
        </p:grpSpPr>
        <p:pic>
          <p:nvPicPr>
            <p:cNvPr id="921" name="" descr=""/>
            <p:cNvPicPr/>
            <p:nvPr/>
          </p:nvPicPr>
          <p:blipFill>
            <a:blip r:embed="rId9"/>
            <a:srcRect l="28608" t="10214" r="46990" b="59722"/>
            <a:stretch/>
          </p:blipFill>
          <p:spPr>
            <a:xfrm>
              <a:off x="7488000" y="0"/>
              <a:ext cx="1703520" cy="1573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2" name=""/>
            <p:cNvSpPr txBox="1"/>
            <p:nvPr/>
          </p:nvSpPr>
          <p:spPr>
            <a:xfrm>
              <a:off x="7596000" y="1235880"/>
              <a:ext cx="193500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000" spc="-1" strike="noStrike">
                  <a:solidFill>
                    <a:srgbClr val="000000"/>
                  </a:solidFill>
                  <a:latin typeface="Arial"/>
                </a:rPr>
                <a:t>Tony Perez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" descr=""/>
          <p:cNvPicPr/>
          <p:nvPr/>
        </p:nvPicPr>
        <p:blipFill>
          <a:blip r:embed="rId1"/>
          <a:stretch/>
        </p:blipFill>
        <p:spPr>
          <a:xfrm>
            <a:off x="4401720" y="1585800"/>
            <a:ext cx="5676480" cy="3561840"/>
          </a:xfrm>
          <a:prstGeom prst="rect">
            <a:avLst/>
          </a:prstGeom>
          <a:ln w="0">
            <a:noFill/>
          </a:ln>
        </p:spPr>
      </p:pic>
      <p:sp>
        <p:nvSpPr>
          <p:cNvPr id="924" name="PlaceHolder 1"/>
          <p:cNvSpPr>
            <a:spLocks noGrp="1"/>
          </p:cNvSpPr>
          <p:nvPr>
            <p:ph type="title"/>
          </p:nvPr>
        </p:nvSpPr>
        <p:spPr>
          <a:xfrm>
            <a:off x="504000" y="723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Di-hadron correlations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925" name=""/>
          <p:cNvGrpSpPr/>
          <p:nvPr/>
        </p:nvGrpSpPr>
        <p:grpSpPr>
          <a:xfrm>
            <a:off x="712440" y="608760"/>
            <a:ext cx="3695760" cy="4338720"/>
            <a:chOff x="712440" y="608760"/>
            <a:chExt cx="3695760" cy="4338720"/>
          </a:xfrm>
        </p:grpSpPr>
        <p:pic>
          <p:nvPicPr>
            <p:cNvPr id="926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flipH="1" rot="10800000">
              <a:off x="712440" y="1251720"/>
              <a:ext cx="3695760" cy="3695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7" name=""/>
            <p:cNvSpPr/>
            <p:nvPr/>
          </p:nvSpPr>
          <p:spPr>
            <a:xfrm>
              <a:off x="1713960" y="60876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28" name=""/>
          <p:cNvGrpSpPr/>
          <p:nvPr/>
        </p:nvGrpSpPr>
        <p:grpSpPr>
          <a:xfrm>
            <a:off x="161280" y="1215360"/>
            <a:ext cx="4730760" cy="3763080"/>
            <a:chOff x="161280" y="1215360"/>
            <a:chExt cx="4730760" cy="3763080"/>
          </a:xfrm>
        </p:grpSpPr>
        <p:pic>
          <p:nvPicPr>
            <p:cNvPr id="929" name="" descr=""/>
            <p:cNvPicPr/>
            <p:nvPr/>
          </p:nvPicPr>
          <p:blipFill>
            <a:blip r:embed="rId3"/>
            <a:stretch/>
          </p:blipFill>
          <p:spPr>
            <a:xfrm>
              <a:off x="2329200" y="2870640"/>
              <a:ext cx="457200" cy="6490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30" name=""/>
            <p:cNvGrpSpPr/>
            <p:nvPr/>
          </p:nvGrpSpPr>
          <p:grpSpPr>
            <a:xfrm>
              <a:off x="161280" y="1215360"/>
              <a:ext cx="4730760" cy="3763080"/>
              <a:chOff x="161280" y="1215360"/>
              <a:chExt cx="4730760" cy="3763080"/>
            </a:xfrm>
          </p:grpSpPr>
          <p:grpSp>
            <p:nvGrpSpPr>
              <p:cNvPr id="931" name=""/>
              <p:cNvGrpSpPr/>
              <p:nvPr/>
            </p:nvGrpSpPr>
            <p:grpSpPr>
              <a:xfrm>
                <a:off x="161280" y="1215360"/>
                <a:ext cx="4730760" cy="3763080"/>
                <a:chOff x="161280" y="1215360"/>
                <a:chExt cx="4730760" cy="3763080"/>
              </a:xfrm>
            </p:grpSpPr>
            <p:grpSp>
              <p:nvGrpSpPr>
                <p:cNvPr id="932" name=""/>
                <p:cNvGrpSpPr/>
                <p:nvPr/>
              </p:nvGrpSpPr>
              <p:grpSpPr>
                <a:xfrm>
                  <a:off x="1307160" y="2722320"/>
                  <a:ext cx="365760" cy="868680"/>
                  <a:chOff x="1307160" y="2722320"/>
                  <a:chExt cx="365760" cy="868680"/>
                </a:xfrm>
              </p:grpSpPr>
              <p:pic>
                <p:nvPicPr>
                  <p:cNvPr id="933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307160" y="2722320"/>
                    <a:ext cx="365760" cy="8686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934" name=""/>
                  <p:cNvSpPr/>
                  <p:nvPr/>
                </p:nvSpPr>
                <p:spPr>
                  <a:xfrm>
                    <a:off x="1444320" y="3006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935" name=""/>
                <p:cNvSpPr/>
                <p:nvPr/>
              </p:nvSpPr>
              <p:spPr>
                <a:xfrm>
                  <a:off x="161280" y="3194280"/>
                  <a:ext cx="838440" cy="3808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6" name=""/>
                <p:cNvSpPr/>
                <p:nvPr/>
              </p:nvSpPr>
              <p:spPr>
                <a:xfrm flipH="1">
                  <a:off x="4053240" y="3513240"/>
                  <a:ext cx="838440" cy="3812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3375" y="5400"/>
                      </a:moveTo>
                      <a:lnTo>
                        <a:pt x="16200" y="5400"/>
                      </a:lnTo>
                      <a:lnTo>
                        <a:pt x="16200" y="0"/>
                      </a:lnTo>
                      <a:lnTo>
                        <a:pt x="21600" y="10800"/>
                      </a:lnTo>
                      <a:lnTo>
                        <a:pt x="16200" y="21600"/>
                      </a:lnTo>
                      <a:lnTo>
                        <a:pt x="16200" y="16200"/>
                      </a:lnTo>
                      <a:lnTo>
                        <a:pt x="3375" y="162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675" y="5400"/>
                      </a:lnTo>
                      <a:lnTo>
                        <a:pt x="675" y="16200"/>
                      </a:lnTo>
                      <a:lnTo>
                        <a:pt x="0" y="162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2700" y="5400"/>
                      </a:lnTo>
                      <a:lnTo>
                        <a:pt x="2700" y="16200"/>
                      </a:lnTo>
                      <a:lnTo>
                        <a:pt x="1350" y="16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7" name=""/>
                <p:cNvSpPr/>
                <p:nvPr/>
              </p:nvSpPr>
              <p:spPr>
                <a:xfrm>
                  <a:off x="3309840" y="1215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8" name=""/>
                <p:cNvSpPr/>
                <p:nvPr/>
              </p:nvSpPr>
              <p:spPr>
                <a:xfrm>
                  <a:off x="2513880" y="3826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9" name=""/>
                <p:cNvSpPr/>
                <p:nvPr/>
              </p:nvSpPr>
              <p:spPr>
                <a:xfrm>
                  <a:off x="884520" y="2403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sp>
              <p:nvSpPr>
                <p:cNvPr id="940" name=""/>
                <p:cNvSpPr/>
                <p:nvPr/>
              </p:nvSpPr>
              <p:spPr>
                <a:xfrm>
                  <a:off x="3225240" y="4602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 anchor="t">
                  <a:spAutoFit/>
                </a:bodyPr>
                <a:p>
                  <a:pPr>
                    <a:lnSpc>
                      <a:spcPct val="100000"/>
                    </a:lnSpc>
                    <a:buNone/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941" name=""/>
                <p:cNvGrpSpPr/>
                <p:nvPr/>
              </p:nvGrpSpPr>
              <p:grpSpPr>
                <a:xfrm>
                  <a:off x="3503160" y="2937960"/>
                  <a:ext cx="365760" cy="868680"/>
                  <a:chOff x="3503160" y="2937960"/>
                  <a:chExt cx="365760" cy="868680"/>
                </a:xfrm>
              </p:grpSpPr>
              <p:pic>
                <p:nvPicPr>
                  <p:cNvPr id="942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503160" y="2937960"/>
                    <a:ext cx="365760" cy="8686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943" name=""/>
                  <p:cNvSpPr/>
                  <p:nvPr/>
                </p:nvSpPr>
                <p:spPr>
                  <a:xfrm>
                    <a:off x="3658320" y="3133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944" name=""/>
              <p:cNvGrpSpPr/>
              <p:nvPr/>
            </p:nvGrpSpPr>
            <p:grpSpPr>
              <a:xfrm>
                <a:off x="1632240" y="1435320"/>
                <a:ext cx="1864800" cy="2483280"/>
                <a:chOff x="1632240" y="1435320"/>
                <a:chExt cx="1864800" cy="2483280"/>
              </a:xfrm>
            </p:grpSpPr>
            <p:sp>
              <p:nvSpPr>
                <p:cNvPr id="945" name=""/>
                <p:cNvSpPr/>
                <p:nvPr/>
              </p:nvSpPr>
              <p:spPr>
                <a:xfrm>
                  <a:off x="1632240" y="3035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6" name=""/>
                <p:cNvSpPr/>
                <p:nvPr/>
              </p:nvSpPr>
              <p:spPr>
                <a:xfrm flipV="1">
                  <a:off x="2589480" y="1435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947" name=""/>
                <p:cNvGrpSpPr/>
                <p:nvPr/>
              </p:nvGrpSpPr>
              <p:grpSpPr>
                <a:xfrm>
                  <a:off x="2393280" y="3187440"/>
                  <a:ext cx="1103760" cy="731160"/>
                  <a:chOff x="2393280" y="3187440"/>
                  <a:chExt cx="1103760" cy="731160"/>
                </a:xfrm>
              </p:grpSpPr>
              <p:sp>
                <p:nvSpPr>
                  <p:cNvPr id="948" name=""/>
                  <p:cNvSpPr/>
                  <p:nvPr/>
                </p:nvSpPr>
                <p:spPr>
                  <a:xfrm flipH="1">
                    <a:off x="2673720" y="3187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9" name=""/>
                  <p:cNvSpPr/>
                  <p:nvPr/>
                </p:nvSpPr>
                <p:spPr>
                  <a:xfrm>
                    <a:off x="2393280" y="3188160"/>
                    <a:ext cx="288000" cy="730440"/>
                  </a:xfrm>
                  <a:custGeom>
                    <a:avLst/>
                    <a:gdLst/>
                    <a:ahLst/>
                    <a:rect l="0" t="0" r="r" b="b"/>
                    <a:pathLst>
                      <a:path fill="none" w="800" h="2029">
                        <a:moveTo>
                          <a:pt x="800" y="0"/>
                        </a:moveTo>
                        <a:cubicBezTo>
                          <a:pt x="247" y="-8"/>
                          <a:pt x="848" y="522"/>
                          <a:pt x="518" y="642"/>
                        </a:cubicBezTo>
                        <a:cubicBezTo>
                          <a:pt x="-305" y="940"/>
                          <a:pt x="1145" y="1025"/>
                          <a:pt x="286" y="1258"/>
                        </a:cubicBezTo>
                        <a:cubicBezTo>
                          <a:pt x="-481" y="1468"/>
                          <a:pt x="537" y="1354"/>
                          <a:pt x="542" y="1618"/>
                        </a:cubicBezTo>
                        <a:lnTo>
                          <a:pt x="261" y="1772"/>
                        </a:lnTo>
                        <a:lnTo>
                          <a:pt x="364" y="2029"/>
                        </a:lnTo>
                        <a:lnTo>
                          <a:pt x="363" y="2004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950" name=""/>
                <p:cNvSpPr/>
                <p:nvPr/>
              </p:nvSpPr>
              <p:spPr>
                <a:xfrm>
                  <a:off x="2468880" y="2986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951" name="TextShape 2"/>
          <p:cNvSpPr/>
          <p:nvPr/>
        </p:nvSpPr>
        <p:spPr>
          <a:xfrm>
            <a:off x="3692880" y="1932120"/>
            <a:ext cx="1443240" cy="44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52" name="Freeform 3"/>
          <p:cNvSpPr/>
          <p:nvPr/>
        </p:nvSpPr>
        <p:spPr>
          <a:xfrm>
            <a:off x="3201480" y="861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TextShape 4"/>
          <p:cNvSpPr/>
          <p:nvPr/>
        </p:nvSpPr>
        <p:spPr>
          <a:xfrm flipH="1">
            <a:off x="672480" y="4277880"/>
            <a:ext cx="2071440" cy="12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54" name="Freeform 4"/>
          <p:cNvSpPr/>
          <p:nvPr/>
        </p:nvSpPr>
        <p:spPr>
          <a:xfrm>
            <a:off x="2724120" y="4036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"/>
          <p:cNvSpPr txBox="1"/>
          <p:nvPr/>
        </p:nvSpPr>
        <p:spPr>
          <a:xfrm>
            <a:off x="5365080" y="762840"/>
            <a:ext cx="5398920" cy="81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700" spc="-1" strike="noStrike">
                <a:solidFill>
                  <a:srgbClr val="ff8200"/>
                </a:solidFill>
                <a:latin typeface="Arial"/>
                <a:ea typeface="Droid Sans Fallback"/>
              </a:rPr>
              <a:t>Nattrass, Sharma, Mazer, Stuart, Bejnood</a:t>
            </a:r>
            <a:br>
              <a:rPr sz="1700"/>
            </a:br>
            <a:r>
              <a:rPr b="1" lang="en-US" sz="1700" spc="-1" strike="noStrike">
                <a:solidFill>
                  <a:srgbClr val="ff8200"/>
                </a:solidFill>
                <a:latin typeface="Arial"/>
                <a:ea typeface="Droid Sans Fallback"/>
              </a:rPr>
              <a:t>Phys. Rev. C 94, 011901(R) 2016</a:t>
            </a:r>
            <a:br>
              <a:rPr sz="1700"/>
            </a:br>
            <a:r>
              <a:rPr b="1" lang="en-US" sz="1700" spc="-1" strike="noStrike">
                <a:solidFill>
                  <a:srgbClr val="ff8200"/>
                </a:solidFill>
                <a:latin typeface="Arial"/>
              </a:rPr>
              <a:t>Nattrass, Phys. Rev. C 97, 034916 (2018).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956" name=""/>
          <p:cNvGrpSpPr/>
          <p:nvPr/>
        </p:nvGrpSpPr>
        <p:grpSpPr>
          <a:xfrm>
            <a:off x="2589120" y="1452240"/>
            <a:ext cx="1097280" cy="1566360"/>
            <a:chOff x="2589120" y="1452240"/>
            <a:chExt cx="1097280" cy="1566360"/>
          </a:xfrm>
        </p:grpSpPr>
        <p:sp>
          <p:nvSpPr>
            <p:cNvPr id="957" name=""/>
            <p:cNvSpPr/>
            <p:nvPr/>
          </p:nvSpPr>
          <p:spPr>
            <a:xfrm rot="1560000">
              <a:off x="2651040" y="1653840"/>
              <a:ext cx="1005840" cy="365760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"/>
            <p:cNvSpPr/>
            <p:nvPr/>
          </p:nvSpPr>
          <p:spPr>
            <a:xfrm flipH="1">
              <a:off x="2589120" y="1621080"/>
              <a:ext cx="95400" cy="13975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"/>
            <p:cNvSpPr/>
            <p:nvPr/>
          </p:nvSpPr>
          <p:spPr>
            <a:xfrm flipH="1">
              <a:off x="2613600" y="2078280"/>
              <a:ext cx="985320" cy="92556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200" spc="-1" strike="noStrike">
                <a:latin typeface="Arial"/>
              </a:rPr>
              <a:t>Jet-hadron correlations vs reaction plane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961" name="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Full jets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" name=""/>
          <p:cNvGrpSpPr/>
          <p:nvPr/>
        </p:nvGrpSpPr>
        <p:grpSpPr>
          <a:xfrm>
            <a:off x="-124560" y="2326680"/>
            <a:ext cx="2759400" cy="3313800"/>
            <a:chOff x="-124560" y="2326680"/>
            <a:chExt cx="2759400" cy="3313800"/>
          </a:xfrm>
        </p:grpSpPr>
        <p:pic>
          <p:nvPicPr>
            <p:cNvPr id="963" name="" descr=""/>
            <p:cNvPicPr/>
            <p:nvPr/>
          </p:nvPicPr>
          <p:blipFill>
            <a:blip r:embed="rId1"/>
            <a:stretch/>
          </p:blipFill>
          <p:spPr>
            <a:xfrm>
              <a:off x="-124560" y="2905560"/>
              <a:ext cx="2759400" cy="2072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4" name=""/>
            <p:cNvSpPr/>
            <p:nvPr/>
          </p:nvSpPr>
          <p:spPr>
            <a:xfrm flipH="1" flipV="1">
              <a:off x="698400" y="2783880"/>
              <a:ext cx="493200" cy="10969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"/>
            <p:cNvSpPr txBox="1"/>
            <p:nvPr/>
          </p:nvSpPr>
          <p:spPr>
            <a:xfrm>
              <a:off x="8640" y="2326680"/>
              <a:ext cx="1280520" cy="442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Trigger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66" name=""/>
            <p:cNvSpPr/>
            <p:nvPr/>
          </p:nvSpPr>
          <p:spPr>
            <a:xfrm flipH="1">
              <a:off x="1155960" y="3881520"/>
              <a:ext cx="14760" cy="82188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"/>
            <p:cNvSpPr txBox="1"/>
            <p:nvPr/>
          </p:nvSpPr>
          <p:spPr>
            <a:xfrm>
              <a:off x="368640" y="4846320"/>
              <a:ext cx="1702080" cy="794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Associated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968" name=""/>
          <p:cNvGrpSpPr/>
          <p:nvPr/>
        </p:nvGrpSpPr>
        <p:grpSpPr>
          <a:xfrm>
            <a:off x="4990680" y="2702880"/>
            <a:ext cx="4914360" cy="2599560"/>
            <a:chOff x="4990680" y="2702880"/>
            <a:chExt cx="4914360" cy="2599560"/>
          </a:xfrm>
        </p:grpSpPr>
        <p:pic>
          <p:nvPicPr>
            <p:cNvPr id="969" name="" descr=""/>
            <p:cNvPicPr/>
            <p:nvPr/>
          </p:nvPicPr>
          <p:blipFill>
            <a:blip r:embed="rId2"/>
            <a:stretch/>
          </p:blipFill>
          <p:spPr>
            <a:xfrm>
              <a:off x="4990680" y="2702880"/>
              <a:ext cx="4914360" cy="2599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70" name="" descr=""/>
            <p:cNvPicPr/>
            <p:nvPr/>
          </p:nvPicPr>
          <p:blipFill>
            <a:blip r:embed="rId3"/>
            <a:stretch/>
          </p:blipFill>
          <p:spPr>
            <a:xfrm>
              <a:off x="9093960" y="3159720"/>
              <a:ext cx="457200" cy="868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71" name="" descr=""/>
            <p:cNvPicPr/>
            <p:nvPr/>
          </p:nvPicPr>
          <p:blipFill>
            <a:blip r:embed="rId4"/>
            <a:stretch/>
          </p:blipFill>
          <p:spPr>
            <a:xfrm>
              <a:off x="6771240" y="4229640"/>
              <a:ext cx="457200" cy="585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72" name="" descr=""/>
          <p:cNvPicPr/>
          <p:nvPr/>
        </p:nvPicPr>
        <p:blipFill>
          <a:blip r:embed="rId5"/>
          <a:stretch/>
        </p:blipFill>
        <p:spPr>
          <a:xfrm>
            <a:off x="3706920" y="648720"/>
            <a:ext cx="6287400" cy="1963080"/>
          </a:xfrm>
          <a:prstGeom prst="rect">
            <a:avLst/>
          </a:prstGeom>
          <a:ln w="0">
            <a:noFill/>
          </a:ln>
        </p:spPr>
      </p:pic>
      <p:grpSp>
        <p:nvGrpSpPr>
          <p:cNvPr id="973" name=""/>
          <p:cNvGrpSpPr/>
          <p:nvPr/>
        </p:nvGrpSpPr>
        <p:grpSpPr>
          <a:xfrm>
            <a:off x="2844720" y="2842200"/>
            <a:ext cx="1904760" cy="2298600"/>
            <a:chOff x="2844720" y="2842200"/>
            <a:chExt cx="1904760" cy="2298600"/>
          </a:xfrm>
        </p:grpSpPr>
        <p:pic>
          <p:nvPicPr>
            <p:cNvPr id="974" name="" descr=""/>
            <p:cNvPicPr/>
            <p:nvPr/>
          </p:nvPicPr>
          <p:blipFill>
            <a:blip r:embed="rId6"/>
            <a:stretch/>
          </p:blipFill>
          <p:spPr>
            <a:xfrm>
              <a:off x="2844720" y="2842200"/>
              <a:ext cx="1904760" cy="190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5" name=""/>
            <p:cNvSpPr txBox="1"/>
            <p:nvPr/>
          </p:nvSpPr>
          <p:spPr>
            <a:xfrm>
              <a:off x="2864160" y="4696920"/>
              <a:ext cx="180396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latin typeface="Arial"/>
                </a:rPr>
                <a:t>Joel Mazer</a:t>
              </a:r>
              <a:endParaRPr b="0" lang="en-US" sz="2500" spc="-1" strike="noStrike">
                <a:latin typeface="Arial"/>
              </a:endParaRPr>
            </a:p>
          </p:txBody>
        </p:sp>
      </p:grpSp>
      <p:sp>
        <p:nvSpPr>
          <p:cNvPr id="976" name=""/>
          <p:cNvSpPr txBox="1"/>
          <p:nvPr/>
        </p:nvSpPr>
        <p:spPr>
          <a:xfrm>
            <a:off x="31680" y="1985400"/>
            <a:ext cx="37155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8200"/>
                </a:solidFill>
                <a:latin typeface="Arial"/>
              </a:rPr>
              <a:t>Phys. Rev. C 101, 064901 (2020)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" descr=""/>
          <p:cNvPicPr/>
          <p:nvPr/>
        </p:nvPicPr>
        <p:blipFill>
          <a:blip r:embed="rId1"/>
          <a:stretch/>
        </p:blipFill>
        <p:spPr>
          <a:xfrm>
            <a:off x="4366800" y="516600"/>
            <a:ext cx="5184720" cy="2591640"/>
          </a:xfrm>
          <a:prstGeom prst="rect">
            <a:avLst/>
          </a:prstGeom>
          <a:ln w="0">
            <a:noFill/>
          </a:ln>
        </p:spPr>
      </p:pic>
      <p:pic>
        <p:nvPicPr>
          <p:cNvPr id="978" name="" descr=""/>
          <p:cNvPicPr/>
          <p:nvPr/>
        </p:nvPicPr>
        <p:blipFill>
          <a:blip r:embed="rId2"/>
          <a:stretch/>
        </p:blipFill>
        <p:spPr>
          <a:xfrm>
            <a:off x="4018320" y="3016440"/>
            <a:ext cx="3044880" cy="2286000"/>
          </a:xfrm>
          <a:prstGeom prst="rect">
            <a:avLst/>
          </a:prstGeom>
          <a:ln w="0">
            <a:noFill/>
          </a:ln>
        </p:spPr>
      </p:pic>
      <p:pic>
        <p:nvPicPr>
          <p:cNvPr id="979" name="" descr=""/>
          <p:cNvPicPr/>
          <p:nvPr/>
        </p:nvPicPr>
        <p:blipFill>
          <a:blip r:embed="rId3"/>
          <a:stretch/>
        </p:blipFill>
        <p:spPr>
          <a:xfrm>
            <a:off x="6991200" y="3016440"/>
            <a:ext cx="3044880" cy="2286000"/>
          </a:xfrm>
          <a:prstGeom prst="rect">
            <a:avLst/>
          </a:prstGeom>
          <a:ln w="0">
            <a:noFill/>
          </a:ln>
        </p:spPr>
      </p:pic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200" spc="-1" strike="noStrike">
                <a:latin typeface="Arial"/>
              </a:rPr>
              <a:t>Jet-hadron correlations vs reaction plane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981" name="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Full jets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2" name=""/>
          <p:cNvGrpSpPr/>
          <p:nvPr/>
        </p:nvGrpSpPr>
        <p:grpSpPr>
          <a:xfrm>
            <a:off x="-124560" y="2326680"/>
            <a:ext cx="2759400" cy="3313800"/>
            <a:chOff x="-124560" y="2326680"/>
            <a:chExt cx="2759400" cy="3313800"/>
          </a:xfrm>
        </p:grpSpPr>
        <p:pic>
          <p:nvPicPr>
            <p:cNvPr id="983" name="" descr=""/>
            <p:cNvPicPr/>
            <p:nvPr/>
          </p:nvPicPr>
          <p:blipFill>
            <a:blip r:embed="rId4"/>
            <a:stretch/>
          </p:blipFill>
          <p:spPr>
            <a:xfrm>
              <a:off x="-124560" y="2905560"/>
              <a:ext cx="2759400" cy="2072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84" name=""/>
            <p:cNvSpPr/>
            <p:nvPr/>
          </p:nvSpPr>
          <p:spPr>
            <a:xfrm flipH="1" flipV="1">
              <a:off x="698400" y="2783880"/>
              <a:ext cx="493200" cy="10969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"/>
            <p:cNvSpPr txBox="1"/>
            <p:nvPr/>
          </p:nvSpPr>
          <p:spPr>
            <a:xfrm>
              <a:off x="8640" y="2326680"/>
              <a:ext cx="1280520" cy="442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Trigger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86" name=""/>
            <p:cNvSpPr/>
            <p:nvPr/>
          </p:nvSpPr>
          <p:spPr>
            <a:xfrm flipH="1">
              <a:off x="1155960" y="3881520"/>
              <a:ext cx="14760" cy="82188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"/>
            <p:cNvSpPr txBox="1"/>
            <p:nvPr/>
          </p:nvSpPr>
          <p:spPr>
            <a:xfrm>
              <a:off x="368640" y="4846320"/>
              <a:ext cx="1702080" cy="794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Associated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988" name="" descr=""/>
          <p:cNvPicPr/>
          <p:nvPr/>
        </p:nvPicPr>
        <p:blipFill>
          <a:blip r:embed="rId5"/>
          <a:stretch/>
        </p:blipFill>
        <p:spPr>
          <a:xfrm>
            <a:off x="7653960" y="3231720"/>
            <a:ext cx="457200" cy="868680"/>
          </a:xfrm>
          <a:prstGeom prst="rect">
            <a:avLst/>
          </a:prstGeom>
          <a:ln w="0">
            <a:noFill/>
          </a:ln>
        </p:spPr>
      </p:pic>
      <p:pic>
        <p:nvPicPr>
          <p:cNvPr id="989" name="" descr=""/>
          <p:cNvPicPr/>
          <p:nvPr/>
        </p:nvPicPr>
        <p:blipFill>
          <a:blip r:embed="rId6"/>
          <a:stretch/>
        </p:blipFill>
        <p:spPr>
          <a:xfrm>
            <a:off x="4863240" y="3329640"/>
            <a:ext cx="457200" cy="585360"/>
          </a:xfrm>
          <a:prstGeom prst="rect">
            <a:avLst/>
          </a:prstGeom>
          <a:ln w="0">
            <a:noFill/>
          </a:ln>
        </p:spPr>
      </p:pic>
      <p:grpSp>
        <p:nvGrpSpPr>
          <p:cNvPr id="990" name=""/>
          <p:cNvGrpSpPr/>
          <p:nvPr/>
        </p:nvGrpSpPr>
        <p:grpSpPr>
          <a:xfrm>
            <a:off x="2239200" y="3128040"/>
            <a:ext cx="1919520" cy="1911600"/>
            <a:chOff x="2239200" y="3128040"/>
            <a:chExt cx="1919520" cy="1911600"/>
          </a:xfrm>
        </p:grpSpPr>
        <p:pic>
          <p:nvPicPr>
            <p:cNvPr id="991" name="" descr=""/>
            <p:cNvPicPr/>
            <p:nvPr/>
          </p:nvPicPr>
          <p:blipFill>
            <a:blip r:embed="rId7"/>
            <a:srcRect l="15566" t="0" r="30641" b="46580"/>
            <a:stretch/>
          </p:blipFill>
          <p:spPr>
            <a:xfrm>
              <a:off x="2450520" y="3128040"/>
              <a:ext cx="1551240" cy="1522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2" name=""/>
            <p:cNvSpPr txBox="1"/>
            <p:nvPr/>
          </p:nvSpPr>
          <p:spPr>
            <a:xfrm>
              <a:off x="2239200" y="4692960"/>
              <a:ext cx="1919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Charles Hughes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548640" y="219492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Towards quantitative understanding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title"/>
          </p:nvPr>
        </p:nvSpPr>
        <p:spPr>
          <a:xfrm>
            <a:off x="423720" y="4341240"/>
            <a:ext cx="6579360" cy="630360"/>
          </a:xfrm>
          <a:prstGeom prst="rect">
            <a:avLst/>
          </a:prstGeom>
          <a:noFill/>
          <a:ln w="18360">
            <a:noFill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There is no partionic energy loss.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995" name=""/>
          <p:cNvGrpSpPr/>
          <p:nvPr/>
        </p:nvGrpSpPr>
        <p:grpSpPr>
          <a:xfrm>
            <a:off x="7511400" y="551160"/>
            <a:ext cx="2299320" cy="3026160"/>
            <a:chOff x="7511400" y="551160"/>
            <a:chExt cx="2299320" cy="3026160"/>
          </a:xfrm>
        </p:grpSpPr>
        <p:pic>
          <p:nvPicPr>
            <p:cNvPr id="996" name="" descr=""/>
            <p:cNvPicPr/>
            <p:nvPr/>
          </p:nvPicPr>
          <p:blipFill>
            <a:blip r:embed="rId1"/>
            <a:stretch/>
          </p:blipFill>
          <p:spPr>
            <a:xfrm>
              <a:off x="8107920" y="1977120"/>
              <a:ext cx="1188720" cy="16002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97" name=""/>
            <p:cNvGrpSpPr/>
            <p:nvPr/>
          </p:nvGrpSpPr>
          <p:grpSpPr>
            <a:xfrm>
              <a:off x="7511400" y="551160"/>
              <a:ext cx="2299320" cy="2863800"/>
              <a:chOff x="7511400" y="551160"/>
              <a:chExt cx="2299320" cy="2863800"/>
            </a:xfrm>
          </p:grpSpPr>
          <p:grpSp>
            <p:nvGrpSpPr>
              <p:cNvPr id="998" name=""/>
              <p:cNvGrpSpPr/>
              <p:nvPr/>
            </p:nvGrpSpPr>
            <p:grpSpPr>
              <a:xfrm>
                <a:off x="7511400" y="551160"/>
                <a:ext cx="2299320" cy="2863800"/>
                <a:chOff x="7511400" y="551160"/>
                <a:chExt cx="2299320" cy="2863800"/>
              </a:xfrm>
            </p:grpSpPr>
            <p:grpSp>
              <p:nvGrpSpPr>
                <p:cNvPr id="999" name=""/>
                <p:cNvGrpSpPr/>
                <p:nvPr/>
              </p:nvGrpSpPr>
              <p:grpSpPr>
                <a:xfrm>
                  <a:off x="7511400" y="2269800"/>
                  <a:ext cx="91440" cy="210240"/>
                  <a:chOff x="7511400" y="2269800"/>
                  <a:chExt cx="91440" cy="210240"/>
                </a:xfrm>
              </p:grpSpPr>
              <p:sp>
                <p:nvSpPr>
                  <p:cNvPr id="1000" name=""/>
                  <p:cNvSpPr/>
                  <p:nvPr/>
                </p:nvSpPr>
                <p:spPr>
                  <a:xfrm>
                    <a:off x="7511400" y="226980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01" name=""/>
                <p:cNvGrpSpPr/>
                <p:nvPr/>
              </p:nvGrpSpPr>
              <p:grpSpPr>
                <a:xfrm>
                  <a:off x="9719280" y="2424240"/>
                  <a:ext cx="91440" cy="210240"/>
                  <a:chOff x="9719280" y="2424240"/>
                  <a:chExt cx="91440" cy="210240"/>
                </a:xfrm>
              </p:grpSpPr>
              <p:sp>
                <p:nvSpPr>
                  <p:cNvPr id="1002" name=""/>
                  <p:cNvSpPr/>
                  <p:nvPr/>
                </p:nvSpPr>
                <p:spPr>
                  <a:xfrm>
                    <a:off x="9719280" y="242424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03" name=""/>
                <p:cNvSpPr/>
                <p:nvPr/>
              </p:nvSpPr>
              <p:spPr>
                <a:xfrm>
                  <a:off x="9347040" y="551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4" name=""/>
                <p:cNvSpPr/>
                <p:nvPr/>
              </p:nvSpPr>
              <p:spPr>
                <a:xfrm>
                  <a:off x="8551440" y="32047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05" name=""/>
              <p:cNvGrpSpPr/>
              <p:nvPr/>
            </p:nvGrpSpPr>
            <p:grpSpPr>
              <a:xfrm>
                <a:off x="7668360" y="792000"/>
                <a:ext cx="2008080" cy="2484000"/>
                <a:chOff x="7668360" y="792000"/>
                <a:chExt cx="2008080" cy="2484000"/>
              </a:xfrm>
            </p:grpSpPr>
            <p:sp>
              <p:nvSpPr>
                <p:cNvPr id="1006" name=""/>
                <p:cNvSpPr/>
                <p:nvPr/>
              </p:nvSpPr>
              <p:spPr>
                <a:xfrm>
                  <a:off x="7668360" y="2392560"/>
                  <a:ext cx="9144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7" name=""/>
                <p:cNvSpPr/>
                <p:nvPr/>
              </p:nvSpPr>
              <p:spPr>
                <a:xfrm flipV="1">
                  <a:off x="8625240" y="792000"/>
                  <a:ext cx="762120" cy="160020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008" name=""/>
                <p:cNvGrpSpPr/>
                <p:nvPr/>
              </p:nvGrpSpPr>
              <p:grpSpPr>
                <a:xfrm>
                  <a:off x="8573040" y="2544840"/>
                  <a:ext cx="1103400" cy="731160"/>
                  <a:chOff x="8573040" y="2544840"/>
                  <a:chExt cx="1103400" cy="731160"/>
                </a:xfrm>
              </p:grpSpPr>
              <p:sp>
                <p:nvSpPr>
                  <p:cNvPr id="1009" name=""/>
                  <p:cNvSpPr/>
                  <p:nvPr/>
                </p:nvSpPr>
                <p:spPr>
                  <a:xfrm flipH="1">
                    <a:off x="8853480" y="2544840"/>
                    <a:ext cx="822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0" name=""/>
                  <p:cNvSpPr/>
                  <p:nvPr/>
                </p:nvSpPr>
                <p:spPr>
                  <a:xfrm>
                    <a:off x="8573040" y="2545200"/>
                    <a:ext cx="287640" cy="730800"/>
                  </a:xfrm>
                  <a:custGeom>
                    <a:avLst/>
                    <a:gdLst/>
                    <a:ahLst/>
                    <a:rect l="0" t="0" r="r" b="b"/>
                    <a:pathLst>
                      <a:path fill="none" w="799" h="2030">
                        <a:moveTo>
                          <a:pt x="799" y="0"/>
                        </a:moveTo>
                        <a:cubicBezTo>
                          <a:pt x="247" y="-7"/>
                          <a:pt x="848" y="523"/>
                          <a:pt x="518" y="643"/>
                        </a:cubicBezTo>
                        <a:cubicBezTo>
                          <a:pt x="-305" y="941"/>
                          <a:pt x="1144" y="1027"/>
                          <a:pt x="285" y="1259"/>
                        </a:cubicBezTo>
                        <a:cubicBezTo>
                          <a:pt x="-480" y="1469"/>
                          <a:pt x="536" y="1355"/>
                          <a:pt x="543" y="1618"/>
                        </a:cubicBezTo>
                        <a:lnTo>
                          <a:pt x="261" y="1772"/>
                        </a:lnTo>
                        <a:lnTo>
                          <a:pt x="364" y="2030"/>
                        </a:lnTo>
                        <a:lnTo>
                          <a:pt x="364" y="2005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1011" name=""/>
                <p:cNvSpPr/>
                <p:nvPr/>
              </p:nvSpPr>
              <p:spPr>
                <a:xfrm>
                  <a:off x="8396640" y="2163960"/>
                  <a:ext cx="685800" cy="5335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012" name=""/>
              <p:cNvSpPr/>
              <p:nvPr/>
            </p:nvSpPr>
            <p:spPr>
              <a:xfrm>
                <a:off x="7801560" y="239148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3" name=""/>
              <p:cNvSpPr/>
              <p:nvPr/>
            </p:nvSpPr>
            <p:spPr>
              <a:xfrm flipH="1">
                <a:off x="9176760" y="252972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1014" name="" descr=""/>
          <p:cNvPicPr/>
          <p:nvPr/>
        </p:nvPicPr>
        <p:blipFill>
          <a:blip r:embed="rId2"/>
          <a:stretch/>
        </p:blipFill>
        <p:spPr>
          <a:xfrm>
            <a:off x="823680" y="592560"/>
            <a:ext cx="5928840" cy="333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" descr=""/>
          <p:cNvPicPr/>
          <p:nvPr/>
        </p:nvPicPr>
        <p:blipFill>
          <a:blip r:embed="rId1"/>
          <a:stretch/>
        </p:blipFill>
        <p:spPr>
          <a:xfrm>
            <a:off x="824040" y="592920"/>
            <a:ext cx="5928840" cy="3334680"/>
          </a:xfrm>
          <a:prstGeom prst="rect">
            <a:avLst/>
          </a:prstGeom>
          <a:ln w="0">
            <a:noFill/>
          </a:ln>
        </p:spPr>
      </p:pic>
      <p:sp>
        <p:nvSpPr>
          <p:cNvPr id="1016" name="PlaceHolder 1"/>
          <p:cNvSpPr>
            <a:spLocks noGrp="1"/>
          </p:cNvSpPr>
          <p:nvPr>
            <p:ph type="title"/>
          </p:nvPr>
        </p:nvSpPr>
        <p:spPr>
          <a:xfrm>
            <a:off x="116640" y="3941640"/>
            <a:ext cx="6691320" cy="1280160"/>
          </a:xfrm>
          <a:prstGeom prst="rect">
            <a:avLst/>
          </a:prstGeom>
          <a:noFill/>
          <a:ln w="18360">
            <a:noFill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There is only partionic energy redistribution.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017" name=""/>
          <p:cNvGrpSpPr/>
          <p:nvPr/>
        </p:nvGrpSpPr>
        <p:grpSpPr>
          <a:xfrm>
            <a:off x="6687360" y="-83880"/>
            <a:ext cx="3115800" cy="5494680"/>
            <a:chOff x="6687360" y="-83880"/>
            <a:chExt cx="3115800" cy="5494680"/>
          </a:xfrm>
        </p:grpSpPr>
        <p:grpSp>
          <p:nvGrpSpPr>
            <p:cNvPr id="1018" name=""/>
            <p:cNvGrpSpPr/>
            <p:nvPr/>
          </p:nvGrpSpPr>
          <p:grpSpPr>
            <a:xfrm>
              <a:off x="7319520" y="1408320"/>
              <a:ext cx="1527120" cy="2009880"/>
              <a:chOff x="7319520" y="1408320"/>
              <a:chExt cx="1527120" cy="2009880"/>
            </a:xfrm>
          </p:grpSpPr>
          <p:pic>
            <p:nvPicPr>
              <p:cNvPr id="1019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7715880" y="2355480"/>
                <a:ext cx="789480" cy="106272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1020" name=""/>
              <p:cNvGrpSpPr/>
              <p:nvPr/>
            </p:nvGrpSpPr>
            <p:grpSpPr>
              <a:xfrm>
                <a:off x="7319520" y="1408320"/>
                <a:ext cx="1527120" cy="1901880"/>
                <a:chOff x="7319520" y="1408320"/>
                <a:chExt cx="1527120" cy="1901880"/>
              </a:xfrm>
            </p:grpSpPr>
            <p:grpSp>
              <p:nvGrpSpPr>
                <p:cNvPr id="1021" name=""/>
                <p:cNvGrpSpPr/>
                <p:nvPr/>
              </p:nvGrpSpPr>
              <p:grpSpPr>
                <a:xfrm>
                  <a:off x="7319520" y="1408320"/>
                  <a:ext cx="1527120" cy="1901880"/>
                  <a:chOff x="7319520" y="1408320"/>
                  <a:chExt cx="1527120" cy="1901880"/>
                </a:xfrm>
              </p:grpSpPr>
              <p:grpSp>
                <p:nvGrpSpPr>
                  <p:cNvPr id="1022" name=""/>
                  <p:cNvGrpSpPr/>
                  <p:nvPr/>
                </p:nvGrpSpPr>
                <p:grpSpPr>
                  <a:xfrm>
                    <a:off x="7319520" y="2549880"/>
                    <a:ext cx="60840" cy="139320"/>
                    <a:chOff x="7319520" y="2549880"/>
                    <a:chExt cx="60840" cy="139320"/>
                  </a:xfrm>
                </p:grpSpPr>
                <p:sp>
                  <p:nvSpPr>
                    <p:cNvPr id="1023" name=""/>
                    <p:cNvSpPr/>
                    <p:nvPr/>
                  </p:nvSpPr>
                  <p:spPr>
                    <a:xfrm>
                      <a:off x="7319520" y="2549880"/>
                      <a:ext cx="60840" cy="1393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24" name=""/>
                  <p:cNvGrpSpPr/>
                  <p:nvPr/>
                </p:nvGrpSpPr>
                <p:grpSpPr>
                  <a:xfrm>
                    <a:off x="8785800" y="2652480"/>
                    <a:ext cx="60840" cy="139320"/>
                    <a:chOff x="8785800" y="2652480"/>
                    <a:chExt cx="60840" cy="139320"/>
                  </a:xfrm>
                </p:grpSpPr>
                <p:sp>
                  <p:nvSpPr>
                    <p:cNvPr id="1025" name=""/>
                    <p:cNvSpPr/>
                    <p:nvPr/>
                  </p:nvSpPr>
                  <p:spPr>
                    <a:xfrm>
                      <a:off x="8785800" y="2652480"/>
                      <a:ext cx="60840" cy="1393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026" name=""/>
                  <p:cNvSpPr/>
                  <p:nvPr/>
                </p:nvSpPr>
                <p:spPr>
                  <a:xfrm>
                    <a:off x="8538480" y="1408320"/>
                    <a:ext cx="140040" cy="1396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7" name=""/>
                  <p:cNvSpPr/>
                  <p:nvPr/>
                </p:nvSpPr>
                <p:spPr>
                  <a:xfrm>
                    <a:off x="8010360" y="3170880"/>
                    <a:ext cx="139320" cy="1393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28" name=""/>
                <p:cNvGrpSpPr/>
                <p:nvPr/>
              </p:nvGrpSpPr>
              <p:grpSpPr>
                <a:xfrm>
                  <a:off x="7423920" y="1568160"/>
                  <a:ext cx="1333440" cy="1649880"/>
                  <a:chOff x="7423920" y="1568160"/>
                  <a:chExt cx="1333440" cy="1649880"/>
                </a:xfrm>
              </p:grpSpPr>
              <p:sp>
                <p:nvSpPr>
                  <p:cNvPr id="1029" name=""/>
                  <p:cNvSpPr/>
                  <p:nvPr/>
                </p:nvSpPr>
                <p:spPr>
                  <a:xfrm>
                    <a:off x="7423920" y="2631240"/>
                    <a:ext cx="607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0" name=""/>
                  <p:cNvSpPr/>
                  <p:nvPr/>
                </p:nvSpPr>
                <p:spPr>
                  <a:xfrm flipV="1">
                    <a:off x="8059320" y="1568160"/>
                    <a:ext cx="506160" cy="106272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031" name=""/>
                  <p:cNvGrpSpPr/>
                  <p:nvPr/>
                </p:nvGrpSpPr>
                <p:grpSpPr>
                  <a:xfrm>
                    <a:off x="8024760" y="2732400"/>
                    <a:ext cx="732600" cy="485640"/>
                    <a:chOff x="8024760" y="2732400"/>
                    <a:chExt cx="732600" cy="485640"/>
                  </a:xfrm>
                </p:grpSpPr>
                <p:sp>
                  <p:nvSpPr>
                    <p:cNvPr id="1032" name=""/>
                    <p:cNvSpPr/>
                    <p:nvPr/>
                  </p:nvSpPr>
                  <p:spPr>
                    <a:xfrm flipH="1">
                      <a:off x="8210880" y="2732400"/>
                      <a:ext cx="54648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33" name=""/>
                    <p:cNvSpPr/>
                    <p:nvPr/>
                  </p:nvSpPr>
                  <p:spPr>
                    <a:xfrm>
                      <a:off x="8024760" y="2732760"/>
                      <a:ext cx="191160" cy="48528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fill="none" w="531" h="1348">
                          <a:moveTo>
                            <a:pt x="531" y="0"/>
                          </a:moveTo>
                          <a:cubicBezTo>
                            <a:pt x="164" y="-5"/>
                            <a:pt x="563" y="347"/>
                            <a:pt x="344" y="427"/>
                          </a:cubicBezTo>
                          <a:cubicBezTo>
                            <a:pt x="-203" y="625"/>
                            <a:pt x="760" y="682"/>
                            <a:pt x="189" y="836"/>
                          </a:cubicBezTo>
                          <a:cubicBezTo>
                            <a:pt x="-319" y="976"/>
                            <a:pt x="356" y="900"/>
                            <a:pt x="361" y="1075"/>
                          </a:cubicBezTo>
                          <a:lnTo>
                            <a:pt x="173" y="1177"/>
                          </a:lnTo>
                          <a:lnTo>
                            <a:pt x="242" y="1348"/>
                          </a:lnTo>
                          <a:lnTo>
                            <a:pt x="242" y="1332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034" name=""/>
                  <p:cNvSpPr/>
                  <p:nvPr/>
                </p:nvSpPr>
                <p:spPr>
                  <a:xfrm>
                    <a:off x="7907760" y="2479320"/>
                    <a:ext cx="455040" cy="3546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35" name=""/>
                <p:cNvSpPr/>
                <p:nvPr/>
              </p:nvSpPr>
              <p:spPr>
                <a:xfrm>
                  <a:off x="7512120" y="2630520"/>
                  <a:ext cx="271080" cy="0"/>
                </a:xfrm>
                <a:prstGeom prst="line">
                  <a:avLst/>
                </a:prstGeom>
                <a:ln w="183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6" name=""/>
                <p:cNvSpPr/>
                <p:nvPr/>
              </p:nvSpPr>
              <p:spPr>
                <a:xfrm flipH="1">
                  <a:off x="8425440" y="2722320"/>
                  <a:ext cx="271080" cy="0"/>
                </a:xfrm>
                <a:prstGeom prst="line">
                  <a:avLst/>
                </a:prstGeom>
                <a:ln w="183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pic>
          <p:nvPicPr>
            <p:cNvPr id="1037" name="" descr=""/>
            <p:cNvPicPr/>
            <p:nvPr/>
          </p:nvPicPr>
          <p:blipFill>
            <a:blip r:embed="rId3"/>
            <a:stretch/>
          </p:blipFill>
          <p:spPr>
            <a:xfrm rot="7920000">
              <a:off x="7019640" y="3368160"/>
              <a:ext cx="1744200" cy="167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8" name="" descr=""/>
            <p:cNvPicPr/>
            <p:nvPr/>
          </p:nvPicPr>
          <p:blipFill>
            <a:blip r:embed="rId4"/>
            <a:stretch/>
          </p:blipFill>
          <p:spPr>
            <a:xfrm rot="1980600">
              <a:off x="8548920" y="30960"/>
              <a:ext cx="893520" cy="15894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040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041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042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043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044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5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6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7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8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9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0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1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2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3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54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055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6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7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8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9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0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1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2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3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64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065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6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7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8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9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0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1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2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3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074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075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076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077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8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9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0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1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2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3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4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5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86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087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8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9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0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1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2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3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4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5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96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097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8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9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0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1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2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3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4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5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106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107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1108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109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0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1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2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3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4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15" name=""/>
                  <p:cNvCxnSpPr>
                    <a:stCxn id="1114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16" name=""/>
                  <p:cNvCxnSpPr>
                    <a:stCxn id="1114" idx="4"/>
                    <a:endCxn id="1115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117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118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9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0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1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2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3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24" name=""/>
                  <p:cNvCxnSpPr>
                    <a:stCxn id="1123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25" name=""/>
                  <p:cNvCxnSpPr>
                    <a:stCxn id="1123" idx="4"/>
                    <a:endCxn id="1124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126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7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128" name=""/>
            <p:cNvCxnSpPr>
              <a:stCxn id="1127" idx="4"/>
              <a:endCxn id="1126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129" name=""/>
            <p:cNvCxnSpPr>
              <a:stCxn id="1126" idx="1"/>
              <a:endCxn id="1127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130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40" name="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41" name="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-3600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43" name=""/>
          <p:cNvSpPr txBox="1"/>
          <p:nvPr/>
        </p:nvSpPr>
        <p:spPr>
          <a:xfrm>
            <a:off x="6509880" y="-6120"/>
            <a:ext cx="36108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More method improvements:</a:t>
            </a:r>
            <a:endParaRPr b="0" lang="en-US" sz="1600" spc="-1" strike="noStrike">
              <a:latin typeface="Arial"/>
            </a:endParaRPr>
          </a:p>
          <a:p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Hughes, Da Silva, &amp; Nattrass</a:t>
            </a:r>
            <a:br>
              <a:rPr sz="1600"/>
            </a:br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arXiv:2005.02320, accepted in PRC</a:t>
            </a:r>
            <a:endParaRPr b="0" lang="en-US" sz="1600" spc="-1" strike="noStrike">
              <a:latin typeface="Arial"/>
            </a:endParaRPr>
          </a:p>
          <a:p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More work in progress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74;p16_0" descr=""/>
          <p:cNvPicPr/>
          <p:nvPr/>
        </p:nvPicPr>
        <p:blipFill>
          <a:blip r:embed="rId1"/>
          <a:stretch/>
        </p:blipFill>
        <p:spPr>
          <a:xfrm>
            <a:off x="2395440" y="19440"/>
            <a:ext cx="5289480" cy="5269320"/>
          </a:xfrm>
          <a:prstGeom prst="rect">
            <a:avLst/>
          </a:prstGeom>
          <a:ln w="0">
            <a:noFill/>
          </a:ln>
        </p:spPr>
      </p:pic>
      <p:grpSp>
        <p:nvGrpSpPr>
          <p:cNvPr id="1145" name=""/>
          <p:cNvGrpSpPr/>
          <p:nvPr/>
        </p:nvGrpSpPr>
        <p:grpSpPr>
          <a:xfrm>
            <a:off x="6786000" y="1974600"/>
            <a:ext cx="3164400" cy="602280"/>
            <a:chOff x="6786000" y="1974600"/>
            <a:chExt cx="3164400" cy="602280"/>
          </a:xfrm>
        </p:grpSpPr>
        <p:sp>
          <p:nvSpPr>
            <p:cNvPr id="1146" name=""/>
            <p:cNvSpPr/>
            <p:nvPr/>
          </p:nvSpPr>
          <p:spPr>
            <a:xfrm flipH="1">
              <a:off x="6786000" y="2276280"/>
              <a:ext cx="757800" cy="0"/>
            </a:xfrm>
            <a:prstGeom prst="line">
              <a:avLst/>
            </a:prstGeom>
            <a:ln w="38160">
              <a:solidFill>
                <a:srgbClr val="ff82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"/>
            <p:cNvSpPr/>
            <p:nvPr/>
          </p:nvSpPr>
          <p:spPr>
            <a:xfrm>
              <a:off x="7207200" y="1974600"/>
              <a:ext cx="2743200" cy="602280"/>
            </a:xfrm>
            <a:prstGeom prst="rect">
              <a:avLst/>
            </a:prstGeom>
            <a:solidFill>
              <a:srgbClr val="ffffff"/>
            </a:solidFill>
            <a:ln w="3816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8" name=""/>
            <p:cNvSpPr txBox="1"/>
            <p:nvPr/>
          </p:nvSpPr>
          <p:spPr>
            <a:xfrm>
              <a:off x="7196400" y="1974600"/>
              <a:ext cx="274392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solidFill>
                    <a:srgbClr val="ff8200"/>
                  </a:solidFill>
                  <a:latin typeface="Arial"/>
                </a:rPr>
                <a:t>Now standard! See</a:t>
              </a:r>
              <a:br>
                <a:rPr sz="1800"/>
              </a:br>
              <a:r>
                <a:rPr b="1" lang="en-US" sz="1800" spc="-1" strike="noStrike">
                  <a:latin typeface="Arial"/>
                  <a:hlinkClick r:id="rId2"/>
                </a:rPr>
                <a:t>HEPMC in HI Workshop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49" name=""/>
          <p:cNvGrpSpPr/>
          <p:nvPr/>
        </p:nvGrpSpPr>
        <p:grpSpPr>
          <a:xfrm>
            <a:off x="2176560" y="1713960"/>
            <a:ext cx="2707200" cy="1022400"/>
            <a:chOff x="2176560" y="1713960"/>
            <a:chExt cx="2707200" cy="1022400"/>
          </a:xfrm>
        </p:grpSpPr>
        <p:sp>
          <p:nvSpPr>
            <p:cNvPr id="1150" name=""/>
            <p:cNvSpPr/>
            <p:nvPr/>
          </p:nvSpPr>
          <p:spPr>
            <a:xfrm>
              <a:off x="3619800" y="2280240"/>
              <a:ext cx="0" cy="456120"/>
            </a:xfrm>
            <a:prstGeom prst="line">
              <a:avLst/>
            </a:prstGeom>
            <a:ln w="38160">
              <a:solidFill>
                <a:srgbClr val="ff82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"/>
            <p:cNvSpPr/>
            <p:nvPr/>
          </p:nvSpPr>
          <p:spPr>
            <a:xfrm>
              <a:off x="2176560" y="1713960"/>
              <a:ext cx="2618640" cy="602280"/>
            </a:xfrm>
            <a:prstGeom prst="rect">
              <a:avLst/>
            </a:prstGeom>
            <a:solidFill>
              <a:srgbClr val="ffffff"/>
            </a:solidFill>
            <a:ln w="3816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2" name=""/>
            <p:cNvSpPr txBox="1"/>
            <p:nvPr/>
          </p:nvSpPr>
          <p:spPr>
            <a:xfrm>
              <a:off x="2203200" y="1713960"/>
              <a:ext cx="268056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latin typeface="Arial"/>
                </a:rPr>
                <a:t>Adopted by all major experiments </a:t>
              </a:r>
              <a:r>
                <a:rPr b="1" lang="en-US" sz="1800" spc="-1" strike="noStrike">
                  <a:solidFill>
                    <a:srgbClr val="ff8200"/>
                  </a:solidFill>
                  <a:latin typeface="Arial"/>
                </a:rPr>
                <a:t>(PHENIX)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53" name=""/>
          <p:cNvGrpSpPr/>
          <p:nvPr/>
        </p:nvGrpSpPr>
        <p:grpSpPr>
          <a:xfrm>
            <a:off x="6769440" y="2701440"/>
            <a:ext cx="2810880" cy="1261800"/>
            <a:chOff x="6769440" y="2701440"/>
            <a:chExt cx="2810880" cy="1261800"/>
          </a:xfrm>
        </p:grpSpPr>
        <p:sp>
          <p:nvSpPr>
            <p:cNvPr id="1154" name=""/>
            <p:cNvSpPr txBox="1"/>
            <p:nvPr/>
          </p:nvSpPr>
          <p:spPr>
            <a:xfrm>
              <a:off x="7121880" y="2701440"/>
              <a:ext cx="2458440" cy="1261800"/>
            </a:xfrm>
            <a:prstGeom prst="rect">
              <a:avLst/>
            </a:prstGeom>
            <a:noFill/>
            <a:ln w="38160">
              <a:solidFill>
                <a:srgbClr val="ff8200"/>
              </a:solidFill>
              <a:round/>
            </a:ln>
          </p:spPr>
          <p:txBody>
            <a:bodyPr lIns="109080" rIns="109080" tIns="64080" bIns="6408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000" spc="-1" strike="noStrike">
                  <a:solidFill>
                    <a:srgbClr val="ff8200"/>
                  </a:solidFill>
                  <a:latin typeface="Arial"/>
                  <a:ea typeface="Droid Sans Fallback"/>
                </a:rPr>
                <a:t>1-week workshop</a:t>
              </a:r>
              <a:r>
                <a:rPr b="1" lang="en-US" sz="2000" spc="-1" strike="noStrike">
                  <a:solidFill>
                    <a:srgbClr val="0000ff"/>
                  </a:solidFill>
                  <a:latin typeface="Arial"/>
                  <a:ea typeface="Droid Sans Fallback"/>
                  <a:hlinkClick r:id="rId3"/>
                </a:rPr>
                <a:t>workshop</a:t>
              </a:r>
              <a:r>
                <a:rPr b="1" lang="en-US" sz="2000" spc="-1" strike="noStrike">
                  <a:solidFill>
                    <a:srgbClr val="008000"/>
                  </a:solidFill>
                  <a:latin typeface="Arial"/>
                  <a:ea typeface="Droid Sans Fallback"/>
                </a:rPr>
                <a:t> </a:t>
              </a:r>
              <a:r>
                <a:rPr b="1" lang="en-US" sz="2000" spc="-1" strike="noStrike">
                  <a:solidFill>
                    <a:srgbClr val="ff8200"/>
                  </a:solidFill>
                  <a:latin typeface="Arial"/>
                </a:rPr>
                <a:t>for  implementing analyses in Rivet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155" name=""/>
            <p:cNvSpPr/>
            <p:nvPr/>
          </p:nvSpPr>
          <p:spPr>
            <a:xfrm flipH="1">
              <a:off x="6769440" y="3202200"/>
              <a:ext cx="352440" cy="10080"/>
            </a:xfrm>
            <a:prstGeom prst="line">
              <a:avLst/>
            </a:prstGeom>
            <a:ln w="38160">
              <a:solidFill>
                <a:srgbClr val="ff82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56" name=""/>
          <p:cNvGrpSpPr/>
          <p:nvPr/>
        </p:nvGrpSpPr>
        <p:grpSpPr>
          <a:xfrm>
            <a:off x="40320" y="59040"/>
            <a:ext cx="2026440" cy="2313360"/>
            <a:chOff x="40320" y="59040"/>
            <a:chExt cx="2026440" cy="2313360"/>
          </a:xfrm>
        </p:grpSpPr>
        <p:pic>
          <p:nvPicPr>
            <p:cNvPr id="1157" name="" descr=""/>
            <p:cNvPicPr/>
            <p:nvPr/>
          </p:nvPicPr>
          <p:blipFill>
            <a:blip r:embed="rId4"/>
            <a:stretch/>
          </p:blipFill>
          <p:spPr>
            <a:xfrm>
              <a:off x="73440" y="59040"/>
              <a:ext cx="1993320" cy="231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8" name=""/>
            <p:cNvSpPr txBox="1"/>
            <p:nvPr/>
          </p:nvSpPr>
          <p:spPr>
            <a:xfrm>
              <a:off x="40320" y="2025360"/>
              <a:ext cx="19987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ffffff"/>
                  </a:solidFill>
                  <a:latin typeface="Arial"/>
                </a:rPr>
                <a:t>Antonio Da Silva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1159" name="" descr=""/>
          <p:cNvPicPr/>
          <p:nvPr/>
        </p:nvPicPr>
        <p:blipFill>
          <a:blip r:embed="rId5"/>
          <a:stretch/>
        </p:blipFill>
        <p:spPr>
          <a:xfrm>
            <a:off x="8118720" y="1440"/>
            <a:ext cx="1947240" cy="1947240"/>
          </a:xfrm>
          <a:prstGeom prst="rect">
            <a:avLst/>
          </a:prstGeom>
          <a:ln w="0">
            <a:noFill/>
          </a:ln>
        </p:spPr>
      </p:pic>
      <p:sp>
        <p:nvSpPr>
          <p:cNvPr id="1160" name=""/>
          <p:cNvSpPr txBox="1"/>
          <p:nvPr/>
        </p:nvSpPr>
        <p:spPr>
          <a:xfrm>
            <a:off x="8067240" y="1602000"/>
            <a:ext cx="19987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Arial"/>
              </a:rPr>
              <a:t>Christal Martin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61" name="" descr=""/>
          <p:cNvPicPr/>
          <p:nvPr/>
        </p:nvPicPr>
        <p:blipFill>
          <a:blip r:embed="rId6"/>
          <a:srcRect l="12862" t="0" r="16024" b="24591"/>
          <a:stretch/>
        </p:blipFill>
        <p:spPr>
          <a:xfrm>
            <a:off x="103320" y="2750040"/>
            <a:ext cx="2031480" cy="2154240"/>
          </a:xfrm>
          <a:prstGeom prst="rect">
            <a:avLst/>
          </a:prstGeom>
          <a:ln w="0">
            <a:noFill/>
          </a:ln>
        </p:spPr>
      </p:pic>
      <p:sp>
        <p:nvSpPr>
          <p:cNvPr id="1162" name=""/>
          <p:cNvSpPr txBox="1"/>
          <p:nvPr/>
        </p:nvSpPr>
        <p:spPr>
          <a:xfrm>
            <a:off x="103320" y="4593600"/>
            <a:ext cx="19987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Arial"/>
              </a:rPr>
              <a:t>Tom Krobatsch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"/>
          <p:cNvGrpSpPr/>
          <p:nvPr/>
        </p:nvGrpSpPr>
        <p:grpSpPr>
          <a:xfrm>
            <a:off x="20880" y="37440"/>
            <a:ext cx="2084760" cy="2286000"/>
            <a:chOff x="20880" y="37440"/>
            <a:chExt cx="2084760" cy="2286000"/>
          </a:xfrm>
        </p:grpSpPr>
        <p:grpSp>
          <p:nvGrpSpPr>
            <p:cNvPr id="1164" name=""/>
            <p:cNvGrpSpPr/>
            <p:nvPr/>
          </p:nvGrpSpPr>
          <p:grpSpPr>
            <a:xfrm>
              <a:off x="20880" y="37440"/>
              <a:ext cx="2084760" cy="2286000"/>
              <a:chOff x="20880" y="37440"/>
              <a:chExt cx="2084760" cy="2286000"/>
            </a:xfrm>
          </p:grpSpPr>
          <p:pic>
            <p:nvPicPr>
              <p:cNvPr id="1165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0880" y="37440"/>
                <a:ext cx="2084760" cy="228600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1166" name="" descr=""/>
          <p:cNvPicPr/>
          <p:nvPr/>
        </p:nvPicPr>
        <p:blipFill>
          <a:blip r:embed="rId2"/>
          <a:stretch/>
        </p:blipFill>
        <p:spPr>
          <a:xfrm>
            <a:off x="-24840" y="2563560"/>
            <a:ext cx="1792080" cy="2286000"/>
          </a:xfrm>
          <a:prstGeom prst="rect">
            <a:avLst/>
          </a:prstGeom>
          <a:ln w="0">
            <a:noFill/>
          </a:ln>
        </p:spPr>
      </p:pic>
      <p:grpSp>
        <p:nvGrpSpPr>
          <p:cNvPr id="1167" name=""/>
          <p:cNvGrpSpPr/>
          <p:nvPr/>
        </p:nvGrpSpPr>
        <p:grpSpPr>
          <a:xfrm>
            <a:off x="946800" y="387720"/>
            <a:ext cx="6126840" cy="8598960"/>
            <a:chOff x="946800" y="387720"/>
            <a:chExt cx="6126840" cy="8598960"/>
          </a:xfrm>
        </p:grpSpPr>
        <p:sp>
          <p:nvSpPr>
            <p:cNvPr id="1168" name=""/>
            <p:cNvSpPr/>
            <p:nvPr/>
          </p:nvSpPr>
          <p:spPr>
            <a:xfrm>
              <a:off x="946800" y="8432640"/>
              <a:ext cx="788040" cy="554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69" name=""/>
            <p:cNvGrpSpPr/>
            <p:nvPr/>
          </p:nvGrpSpPr>
          <p:grpSpPr>
            <a:xfrm>
              <a:off x="2296800" y="3402000"/>
              <a:ext cx="389160" cy="1089720"/>
              <a:chOff x="2296800" y="3402000"/>
              <a:chExt cx="389160" cy="1089720"/>
            </a:xfrm>
          </p:grpSpPr>
          <p:sp>
            <p:nvSpPr>
              <p:cNvPr id="1170" name=""/>
              <p:cNvSpPr txBox="1"/>
              <p:nvPr/>
            </p:nvSpPr>
            <p:spPr>
              <a:xfrm rot="16200000">
                <a:off x="1950840" y="374796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71" name=""/>
              <p:cNvSpPr/>
              <p:nvPr/>
            </p:nvSpPr>
            <p:spPr>
              <a:xfrm>
                <a:off x="2311920" y="342216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72" name=""/>
            <p:cNvGrpSpPr/>
            <p:nvPr/>
          </p:nvGrpSpPr>
          <p:grpSpPr>
            <a:xfrm>
              <a:off x="2304360" y="387720"/>
              <a:ext cx="389160" cy="1089720"/>
              <a:chOff x="2304360" y="387720"/>
              <a:chExt cx="389160" cy="1089720"/>
            </a:xfrm>
          </p:grpSpPr>
          <p:sp>
            <p:nvSpPr>
              <p:cNvPr id="1173" name=""/>
              <p:cNvSpPr txBox="1"/>
              <p:nvPr/>
            </p:nvSpPr>
            <p:spPr>
              <a:xfrm rot="16200000">
                <a:off x="1958400" y="73368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74" name=""/>
              <p:cNvSpPr/>
              <p:nvPr/>
            </p:nvSpPr>
            <p:spPr>
              <a:xfrm>
                <a:off x="2319480" y="407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175" name=""/>
            <p:cNvSpPr/>
            <p:nvPr/>
          </p:nvSpPr>
          <p:spPr>
            <a:xfrm rot="16200000">
              <a:off x="1641600" y="3659040"/>
              <a:ext cx="788040" cy="554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6" name=""/>
            <p:cNvSpPr/>
            <p:nvPr/>
          </p:nvSpPr>
          <p:spPr>
            <a:xfrm rot="16200000">
              <a:off x="1806840" y="830160"/>
              <a:ext cx="788040" cy="236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77" name=""/>
            <p:cNvGrpSpPr/>
            <p:nvPr/>
          </p:nvGrpSpPr>
          <p:grpSpPr>
            <a:xfrm>
              <a:off x="3096360" y="3411720"/>
              <a:ext cx="389160" cy="1089720"/>
              <a:chOff x="3096360" y="3411720"/>
              <a:chExt cx="389160" cy="1089720"/>
            </a:xfrm>
          </p:grpSpPr>
          <p:sp>
            <p:nvSpPr>
              <p:cNvPr id="1178" name=""/>
              <p:cNvSpPr txBox="1"/>
              <p:nvPr/>
            </p:nvSpPr>
            <p:spPr>
              <a:xfrm rot="16200000">
                <a:off x="2750400" y="375768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79" name=""/>
              <p:cNvSpPr/>
              <p:nvPr/>
            </p:nvSpPr>
            <p:spPr>
              <a:xfrm>
                <a:off x="3111480" y="3431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180" name=""/>
            <p:cNvSpPr/>
            <p:nvPr/>
          </p:nvSpPr>
          <p:spPr>
            <a:xfrm rot="16200000">
              <a:off x="2507040" y="3729960"/>
              <a:ext cx="788040" cy="412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81" name=""/>
            <p:cNvGrpSpPr/>
            <p:nvPr/>
          </p:nvGrpSpPr>
          <p:grpSpPr>
            <a:xfrm>
              <a:off x="3105720" y="433440"/>
              <a:ext cx="389160" cy="1089720"/>
              <a:chOff x="3105720" y="433440"/>
              <a:chExt cx="389160" cy="1089720"/>
            </a:xfrm>
          </p:grpSpPr>
          <p:sp>
            <p:nvSpPr>
              <p:cNvPr id="1182" name=""/>
              <p:cNvSpPr txBox="1"/>
              <p:nvPr/>
            </p:nvSpPr>
            <p:spPr>
              <a:xfrm rot="16200000">
                <a:off x="2759760" y="77940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83" name=""/>
              <p:cNvSpPr/>
              <p:nvPr/>
            </p:nvSpPr>
            <p:spPr>
              <a:xfrm>
                <a:off x="3120840" y="45360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184" name=""/>
            <p:cNvSpPr/>
            <p:nvPr/>
          </p:nvSpPr>
          <p:spPr>
            <a:xfrm rot="16200000">
              <a:off x="2516400" y="751680"/>
              <a:ext cx="788040" cy="412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85" name=""/>
            <p:cNvGrpSpPr/>
            <p:nvPr/>
          </p:nvGrpSpPr>
          <p:grpSpPr>
            <a:xfrm>
              <a:off x="3132360" y="1778760"/>
              <a:ext cx="389160" cy="1344240"/>
              <a:chOff x="3132360" y="1778760"/>
              <a:chExt cx="389160" cy="1344240"/>
            </a:xfrm>
          </p:grpSpPr>
          <p:sp>
            <p:nvSpPr>
              <p:cNvPr id="1186" name=""/>
              <p:cNvSpPr txBox="1"/>
              <p:nvPr/>
            </p:nvSpPr>
            <p:spPr>
              <a:xfrm rot="16200000">
                <a:off x="2679480" y="2231640"/>
                <a:ext cx="1294560" cy="3888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HEPData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87" name=""/>
              <p:cNvSpPr/>
              <p:nvPr/>
            </p:nvSpPr>
            <p:spPr>
              <a:xfrm>
                <a:off x="3147480" y="1795680"/>
                <a:ext cx="374040" cy="132732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188" name=""/>
            <p:cNvSpPr/>
            <p:nvPr/>
          </p:nvSpPr>
          <p:spPr>
            <a:xfrm>
              <a:off x="3147480" y="3123000"/>
              <a:ext cx="387360" cy="31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9" name=""/>
            <p:cNvSpPr/>
            <p:nvPr/>
          </p:nvSpPr>
          <p:spPr>
            <a:xfrm flipV="1">
              <a:off x="3147840" y="1523160"/>
              <a:ext cx="347040" cy="293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"/>
            <p:cNvSpPr/>
            <p:nvPr/>
          </p:nvSpPr>
          <p:spPr>
            <a:xfrm rot="16200000">
              <a:off x="3371760" y="669960"/>
              <a:ext cx="788040" cy="55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"/>
            <p:cNvSpPr/>
            <p:nvPr/>
          </p:nvSpPr>
          <p:spPr>
            <a:xfrm rot="16200000">
              <a:off x="6380280" y="649080"/>
              <a:ext cx="788040" cy="598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92" name=""/>
          <p:cNvGrpSpPr/>
          <p:nvPr/>
        </p:nvGrpSpPr>
        <p:grpSpPr>
          <a:xfrm>
            <a:off x="0" y="8735400"/>
            <a:ext cx="8922240" cy="7038720"/>
            <a:chOff x="0" y="8735400"/>
            <a:chExt cx="8922240" cy="7038720"/>
          </a:xfrm>
        </p:grpSpPr>
        <p:grpSp>
          <p:nvGrpSpPr>
            <p:cNvPr id="1193" name=""/>
            <p:cNvGrpSpPr/>
            <p:nvPr/>
          </p:nvGrpSpPr>
          <p:grpSpPr>
            <a:xfrm>
              <a:off x="5950440" y="8928360"/>
              <a:ext cx="2971800" cy="3599640"/>
              <a:chOff x="5950440" y="8928360"/>
              <a:chExt cx="2971800" cy="3599640"/>
            </a:xfrm>
          </p:grpSpPr>
          <p:sp>
            <p:nvSpPr>
              <p:cNvPr id="1194" name=""/>
              <p:cNvSpPr txBox="1"/>
              <p:nvPr/>
            </p:nvSpPr>
            <p:spPr>
              <a:xfrm>
                <a:off x="5996160" y="894564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195" name=""/>
              <p:cNvSpPr/>
              <p:nvPr/>
            </p:nvSpPr>
            <p:spPr>
              <a:xfrm>
                <a:off x="5950440" y="892836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196" name=""/>
              <p:cNvGrpSpPr/>
              <p:nvPr/>
            </p:nvGrpSpPr>
            <p:grpSpPr>
              <a:xfrm>
                <a:off x="6073560" y="9934200"/>
                <a:ext cx="2797200" cy="2549160"/>
                <a:chOff x="6073560" y="9934200"/>
                <a:chExt cx="2797200" cy="2549160"/>
              </a:xfrm>
            </p:grpSpPr>
            <p:pic>
              <p:nvPicPr>
                <p:cNvPr id="1197" name="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073560" y="9934200"/>
                  <a:ext cx="2797200" cy="2549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198" name=""/>
                <p:cNvSpPr txBox="1"/>
                <p:nvPr/>
              </p:nvSpPr>
              <p:spPr>
                <a:xfrm>
                  <a:off x="6492960" y="11242440"/>
                  <a:ext cx="2180880" cy="2563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rIns="90000" tIns="45000" bIns="45000" anchor="t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199" name=""/>
            <p:cNvGrpSpPr/>
            <p:nvPr/>
          </p:nvGrpSpPr>
          <p:grpSpPr>
            <a:xfrm>
              <a:off x="289080" y="8735400"/>
              <a:ext cx="3657600" cy="2721600"/>
              <a:chOff x="289080" y="8735400"/>
              <a:chExt cx="3657600" cy="2721600"/>
            </a:xfrm>
          </p:grpSpPr>
          <p:pic>
            <p:nvPicPr>
              <p:cNvPr id="1200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89080" y="9055440"/>
                <a:ext cx="3657600" cy="2401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201" name=""/>
              <p:cNvSpPr txBox="1"/>
              <p:nvPr/>
            </p:nvSpPr>
            <p:spPr>
              <a:xfrm>
                <a:off x="1169640" y="10194120"/>
                <a:ext cx="1999800" cy="12394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endParaRPr b="0" lang="en-US" sz="15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</a:rPr>
                  <a:t>See poster by </a:t>
                </a:r>
                <a:br>
                  <a:rPr sz="1500"/>
                </a:br>
                <a:r>
                  <a:rPr b="0" lang="en-US" sz="1500" spc="-1" strike="noStrike">
                    <a:latin typeface="Arial"/>
                  </a:rPr>
                  <a:t>Nattrass et al</a:t>
                </a:r>
                <a:endParaRPr b="0" lang="en-US" sz="1500" spc="-1" strike="noStrike">
                  <a:latin typeface="Arial"/>
                </a:endParaRPr>
              </a:p>
              <a:p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202" name=""/>
              <p:cNvSpPr txBox="1"/>
              <p:nvPr/>
            </p:nvSpPr>
            <p:spPr>
              <a:xfrm>
                <a:off x="846000" y="8735400"/>
                <a:ext cx="3074760" cy="16628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endParaRPr b="0" lang="en-US" sz="15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  <a:hlinkClick r:id="rId5"/>
                  </a:rPr>
                  <a:t>arXiv:2005.02320</a:t>
                </a:r>
                <a:r>
                  <a:rPr b="0" lang="en-US" sz="1500" spc="-1" strike="noStrike">
                    <a:latin typeface="Arial"/>
                  </a:rPr>
                  <a:t> </a:t>
                </a:r>
                <a:br>
                  <a:rPr sz="1500"/>
                </a:br>
                <a:r>
                  <a:rPr b="0" lang="en-US" sz="1500" spc="-1" strike="noStrike">
                    <a:latin typeface="Arial"/>
                  </a:rPr>
                  <a:t>[hep-ph]</a:t>
                </a:r>
                <a:br>
                  <a:rPr sz="1500"/>
                </a:br>
                <a:endParaRPr b="0" lang="en-US" sz="1500" spc="-1" strike="noStrike">
                  <a:latin typeface="Arial"/>
                </a:endParaRPr>
              </a:p>
            </p:txBody>
          </p:sp>
        </p:grpSp>
        <p:sp>
          <p:nvSpPr>
            <p:cNvPr id="1203" name=""/>
            <p:cNvSpPr/>
            <p:nvPr/>
          </p:nvSpPr>
          <p:spPr>
            <a:xfrm>
              <a:off x="0" y="9007560"/>
              <a:ext cx="4200480" cy="356616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"/>
            <p:cNvSpPr txBox="1"/>
            <p:nvPr/>
          </p:nvSpPr>
          <p:spPr>
            <a:xfrm>
              <a:off x="384840" y="11387880"/>
              <a:ext cx="3973320" cy="1083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500" spc="-1" strike="noStrike">
                  <a:latin typeface="Arial"/>
                </a:rPr>
                <a:t>Unfold to correct for fluctuations</a:t>
              </a:r>
              <a:endParaRPr b="0" lang="en-US" sz="3500" spc="-1" strike="noStrike">
                <a:latin typeface="Arial"/>
              </a:endParaRPr>
            </a:p>
          </p:txBody>
        </p:sp>
        <p:grpSp>
          <p:nvGrpSpPr>
            <p:cNvPr id="1205" name=""/>
            <p:cNvGrpSpPr/>
            <p:nvPr/>
          </p:nvGrpSpPr>
          <p:grpSpPr>
            <a:xfrm>
              <a:off x="5040" y="13122360"/>
              <a:ext cx="5990400" cy="2651760"/>
              <a:chOff x="5040" y="13122360"/>
              <a:chExt cx="5990400" cy="2651760"/>
            </a:xfrm>
          </p:grpSpPr>
          <p:sp>
            <p:nvSpPr>
              <p:cNvPr id="1206" name=""/>
              <p:cNvSpPr txBox="1"/>
              <p:nvPr/>
            </p:nvSpPr>
            <p:spPr>
              <a:xfrm>
                <a:off x="131400" y="1374624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207" name=""/>
              <p:cNvSpPr/>
              <p:nvPr/>
            </p:nvSpPr>
            <p:spPr>
              <a:xfrm>
                <a:off x="5040" y="13122360"/>
                <a:ext cx="5990400" cy="26517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208" name=""/>
              <p:cNvGrpSpPr/>
              <p:nvPr/>
            </p:nvGrpSpPr>
            <p:grpSpPr>
              <a:xfrm>
                <a:off x="3166920" y="13168080"/>
                <a:ext cx="2797200" cy="2549160"/>
                <a:chOff x="3166920" y="13168080"/>
                <a:chExt cx="2797200" cy="2549160"/>
              </a:xfrm>
            </p:grpSpPr>
            <p:pic>
              <p:nvPicPr>
                <p:cNvPr id="1209" name="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3166920" y="13168080"/>
                  <a:ext cx="2797200" cy="2549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210" name=""/>
                <p:cNvSpPr txBox="1"/>
                <p:nvPr/>
              </p:nvSpPr>
              <p:spPr>
                <a:xfrm>
                  <a:off x="3586320" y="14476320"/>
                  <a:ext cx="2180880" cy="2563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rIns="90000" tIns="45000" bIns="45000" anchor="t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211" name=""/>
          <p:cNvGrpSpPr/>
          <p:nvPr/>
        </p:nvGrpSpPr>
        <p:grpSpPr>
          <a:xfrm>
            <a:off x="7097040" y="487440"/>
            <a:ext cx="2971800" cy="3599640"/>
            <a:chOff x="7097040" y="487440"/>
            <a:chExt cx="2971800" cy="3599640"/>
          </a:xfrm>
        </p:grpSpPr>
        <p:grpSp>
          <p:nvGrpSpPr>
            <p:cNvPr id="1212" name=""/>
            <p:cNvGrpSpPr/>
            <p:nvPr/>
          </p:nvGrpSpPr>
          <p:grpSpPr>
            <a:xfrm>
              <a:off x="7097040" y="487440"/>
              <a:ext cx="2971800" cy="3599640"/>
              <a:chOff x="7097040" y="487440"/>
              <a:chExt cx="2971800" cy="3599640"/>
            </a:xfrm>
          </p:grpSpPr>
          <p:sp>
            <p:nvSpPr>
              <p:cNvPr id="1213" name=""/>
              <p:cNvSpPr txBox="1"/>
              <p:nvPr/>
            </p:nvSpPr>
            <p:spPr>
              <a:xfrm>
                <a:off x="7142760" y="50472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214" name=""/>
              <p:cNvSpPr/>
              <p:nvPr/>
            </p:nvSpPr>
            <p:spPr>
              <a:xfrm>
                <a:off x="7097040" y="48744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15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280640" y="1464480"/>
                <a:ext cx="2679840" cy="2601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1216" name=""/>
          <p:cNvGrpSpPr/>
          <p:nvPr/>
        </p:nvGrpSpPr>
        <p:grpSpPr>
          <a:xfrm>
            <a:off x="4068000" y="-5760"/>
            <a:ext cx="2416680" cy="2345400"/>
            <a:chOff x="4068000" y="-5760"/>
            <a:chExt cx="2416680" cy="2345400"/>
          </a:xfrm>
        </p:grpSpPr>
        <p:sp>
          <p:nvSpPr>
            <p:cNvPr id="1217" name=""/>
            <p:cNvSpPr/>
            <p:nvPr/>
          </p:nvSpPr>
          <p:spPr>
            <a:xfrm>
              <a:off x="4068000" y="-5760"/>
              <a:ext cx="2416680" cy="23454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8" name=""/>
            <p:cNvSpPr txBox="1"/>
            <p:nvPr/>
          </p:nvSpPr>
          <p:spPr>
            <a:xfrm>
              <a:off x="4212000" y="1682640"/>
              <a:ext cx="21430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latin typeface="Arial"/>
                </a:rPr>
                <a:t>Unfold to correct for fluctuations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219" name="" descr=""/>
            <p:cNvPicPr/>
            <p:nvPr/>
          </p:nvPicPr>
          <p:blipFill>
            <a:blip r:embed="rId8"/>
            <a:stretch/>
          </p:blipFill>
          <p:spPr>
            <a:xfrm>
              <a:off x="4368600" y="46440"/>
              <a:ext cx="1757880" cy="1686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20" name=""/>
          <p:cNvSpPr/>
          <p:nvPr/>
        </p:nvSpPr>
        <p:spPr>
          <a:xfrm rot="16200000">
            <a:off x="4896720" y="2070000"/>
            <a:ext cx="788040" cy="359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700" spc="-1" strike="noStrike">
                <a:latin typeface="Arial"/>
              </a:rPr>
              <a:t>How to make a Quark Gluon Plasma</a:t>
            </a:r>
            <a:endParaRPr b="0" lang="en-US" sz="3700" spc="-1" strike="noStrike">
              <a:latin typeface="Arial"/>
            </a:endParaRPr>
          </a:p>
        </p:txBody>
      </p:sp>
      <p:pic>
        <p:nvPicPr>
          <p:cNvPr id="576" name="" descr=""/>
          <p:cNvPicPr/>
          <p:nvPr/>
        </p:nvPicPr>
        <p:blipFill>
          <a:blip r:embed="rId1"/>
          <a:stretch/>
        </p:blipFill>
        <p:spPr>
          <a:xfrm>
            <a:off x="3137400" y="850680"/>
            <a:ext cx="4407840" cy="445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" name="" descr=""/>
          <p:cNvPicPr/>
          <p:nvPr/>
        </p:nvPicPr>
        <p:blipFill>
          <a:blip r:embed="rId1"/>
          <a:stretch/>
        </p:blipFill>
        <p:spPr>
          <a:xfrm>
            <a:off x="12240" y="-716760"/>
            <a:ext cx="10079640" cy="7559640"/>
          </a:xfrm>
          <a:prstGeom prst="rect">
            <a:avLst/>
          </a:prstGeom>
          <a:ln w="0">
            <a:noFill/>
          </a:ln>
        </p:spPr>
      </p:pic>
      <p:sp>
        <p:nvSpPr>
          <p:cNvPr id="1222" name="PlaceHolder 1"/>
          <p:cNvSpPr>
            <a:spLocks noGrp="1"/>
          </p:cNvSpPr>
          <p:nvPr>
            <p:ph type="title"/>
          </p:nvPr>
        </p:nvSpPr>
        <p:spPr>
          <a:xfrm>
            <a:off x="-540000" y="-5868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solidFill>
                  <a:srgbClr val="ff8200"/>
                </a:solidFill>
                <a:latin typeface="Arial"/>
              </a:rPr>
              <a:t>Undergraduates!*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23" name=""/>
          <p:cNvSpPr txBox="1"/>
          <p:nvPr/>
        </p:nvSpPr>
        <p:spPr>
          <a:xfrm>
            <a:off x="2264400" y="5234760"/>
            <a:ext cx="64008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4" name=""/>
          <p:cNvSpPr txBox="1"/>
          <p:nvPr/>
        </p:nvSpPr>
        <p:spPr>
          <a:xfrm>
            <a:off x="2295720" y="4824000"/>
            <a:ext cx="600444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25" name="" descr=""/>
          <p:cNvPicPr/>
          <p:nvPr/>
        </p:nvPicPr>
        <p:blipFill>
          <a:blip r:embed="rId2"/>
          <a:stretch/>
        </p:blipFill>
        <p:spPr>
          <a:xfrm>
            <a:off x="6422400" y="-69840"/>
            <a:ext cx="3671640" cy="1995840"/>
          </a:xfrm>
          <a:prstGeom prst="rect">
            <a:avLst/>
          </a:prstGeom>
          <a:ln w="0">
            <a:noFill/>
          </a:ln>
        </p:spPr>
      </p:pic>
      <p:sp>
        <p:nvSpPr>
          <p:cNvPr id="1226" name=""/>
          <p:cNvSpPr txBox="1"/>
          <p:nvPr/>
        </p:nvSpPr>
        <p:spPr>
          <a:xfrm>
            <a:off x="2030400" y="836280"/>
            <a:ext cx="1989360" cy="162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8200"/>
                </a:solidFill>
                <a:latin typeface="Arial"/>
              </a:rPr>
              <a:t>5 semesters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20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10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5 minorities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3 non-traditional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27" name=""/>
          <p:cNvSpPr txBox="1"/>
          <p:nvPr/>
        </p:nvSpPr>
        <p:spPr>
          <a:xfrm>
            <a:off x="3878640" y="853920"/>
            <a:ext cx="256032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8200"/>
                </a:solidFill>
                <a:latin typeface="Arial"/>
              </a:rPr>
              <a:t>All Rivet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35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14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8200"/>
                </a:solidFill>
                <a:latin typeface="Arial"/>
                <a:ea typeface="Noto Sans CJK SC"/>
              </a:rPr>
              <a:t>10 minorities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8200"/>
                </a:solidFill>
                <a:latin typeface="Arial"/>
              </a:rPr>
              <a:t>5 non-traditional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89280" y="-35640"/>
            <a:ext cx="10035360" cy="113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JETSCAPE </a:t>
            </a:r>
            <a:r>
              <a:rPr b="0" lang="en-US" sz="3000" spc="-1" strike="noStrike">
                <a:latin typeface="Arial"/>
              </a:rPr>
              <a:t>Event generator</a:t>
            </a:r>
            <a:br>
              <a:rPr sz="3300"/>
            </a:br>
            <a:r>
              <a:rPr b="1" lang="en-US" sz="1800" spc="-1" strike="noStrike">
                <a:latin typeface="Arial"/>
              </a:rPr>
              <a:t>J</a:t>
            </a:r>
            <a:r>
              <a:rPr b="0" lang="en-US" sz="1800" spc="-1" strike="noStrike">
                <a:latin typeface="Arial"/>
              </a:rPr>
              <a:t>et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nergy-loss </a:t>
            </a:r>
            <a:r>
              <a:rPr b="1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omography with a </a:t>
            </a:r>
            <a:r>
              <a:rPr b="1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tatistically and </a:t>
            </a:r>
            <a:r>
              <a:rPr b="1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omputationally </a:t>
            </a:r>
            <a:r>
              <a:rPr b="1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dvanced </a:t>
            </a:r>
            <a:r>
              <a:rPr b="1" lang="en-US" sz="1800" spc="-1" strike="noStrike">
                <a:latin typeface="Arial"/>
              </a:rPr>
              <a:t>P</a:t>
            </a:r>
            <a:r>
              <a:rPr b="0" lang="en-US" sz="1800" spc="-1" strike="noStrike">
                <a:latin typeface="Arial"/>
              </a:rPr>
              <a:t>rogram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nvelope</a:t>
            </a:r>
            <a:br>
              <a:rPr sz="3300"/>
            </a:br>
            <a:r>
              <a:rPr b="0" lang="en-US" sz="1800" spc="-1" strike="noStrike">
                <a:latin typeface="Arial"/>
              </a:rPr>
              <a:t>http://jetscape.wayne.edu/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229" name=""/>
          <p:cNvGrpSpPr/>
          <p:nvPr/>
        </p:nvGrpSpPr>
        <p:grpSpPr>
          <a:xfrm>
            <a:off x="62280" y="1009800"/>
            <a:ext cx="2008800" cy="1933560"/>
            <a:chOff x="62280" y="1009800"/>
            <a:chExt cx="2008800" cy="1933560"/>
          </a:xfrm>
        </p:grpSpPr>
        <p:sp>
          <p:nvSpPr>
            <p:cNvPr id="1230" name=""/>
            <p:cNvSpPr txBox="1"/>
            <p:nvPr/>
          </p:nvSpPr>
          <p:spPr>
            <a:xfrm>
              <a:off x="62280" y="1009800"/>
              <a:ext cx="2008800" cy="193356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231" name="" descr=""/>
            <p:cNvPicPr/>
            <p:nvPr/>
          </p:nvPicPr>
          <p:blipFill>
            <a:blip r:embed="rId1"/>
            <a:stretch/>
          </p:blipFill>
          <p:spPr>
            <a:xfrm>
              <a:off x="257400" y="1505160"/>
              <a:ext cx="1718280" cy="1429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32" name=""/>
          <p:cNvSpPr/>
          <p:nvPr/>
        </p:nvSpPr>
        <p:spPr>
          <a:xfrm>
            <a:off x="97200" y="3015360"/>
            <a:ext cx="1998720" cy="22309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"/>
          <p:cNvSpPr txBox="1"/>
          <p:nvPr/>
        </p:nvSpPr>
        <p:spPr>
          <a:xfrm>
            <a:off x="-12600" y="4918680"/>
            <a:ext cx="222228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2200" spc="-1" strike="noStrike">
                <a:latin typeface="Arial"/>
              </a:rPr>
              <a:t>Realistic jets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234" name=""/>
          <p:cNvGrpSpPr/>
          <p:nvPr/>
        </p:nvGrpSpPr>
        <p:grpSpPr>
          <a:xfrm>
            <a:off x="349200" y="3038040"/>
            <a:ext cx="1081440" cy="1906560"/>
            <a:chOff x="349200" y="3038040"/>
            <a:chExt cx="1081440" cy="1906560"/>
          </a:xfrm>
        </p:grpSpPr>
        <p:grpSp>
          <p:nvGrpSpPr>
            <p:cNvPr id="1235" name=""/>
            <p:cNvGrpSpPr/>
            <p:nvPr/>
          </p:nvGrpSpPr>
          <p:grpSpPr>
            <a:xfrm>
              <a:off x="568440" y="3556080"/>
              <a:ext cx="530280" cy="659880"/>
              <a:chOff x="568440" y="3556080"/>
              <a:chExt cx="530280" cy="659880"/>
            </a:xfrm>
          </p:grpSpPr>
          <p:grpSp>
            <p:nvGrpSpPr>
              <p:cNvPr id="1236" name=""/>
              <p:cNvGrpSpPr/>
              <p:nvPr/>
            </p:nvGrpSpPr>
            <p:grpSpPr>
              <a:xfrm>
                <a:off x="568440" y="3556080"/>
                <a:ext cx="530280" cy="659880"/>
                <a:chOff x="568440" y="3556080"/>
                <a:chExt cx="530280" cy="659880"/>
              </a:xfrm>
            </p:grpSpPr>
            <p:grpSp>
              <p:nvGrpSpPr>
                <p:cNvPr id="1237" name=""/>
                <p:cNvGrpSpPr/>
                <p:nvPr/>
              </p:nvGrpSpPr>
              <p:grpSpPr>
                <a:xfrm>
                  <a:off x="568440" y="3556080"/>
                  <a:ext cx="530280" cy="659880"/>
                  <a:chOff x="568440" y="3556080"/>
                  <a:chExt cx="530280" cy="659880"/>
                </a:xfrm>
              </p:grpSpPr>
              <p:grpSp>
                <p:nvGrpSpPr>
                  <p:cNvPr id="1238" name=""/>
                  <p:cNvGrpSpPr/>
                  <p:nvPr/>
                </p:nvGrpSpPr>
                <p:grpSpPr>
                  <a:xfrm>
                    <a:off x="568440" y="3951720"/>
                    <a:ext cx="21600" cy="48600"/>
                    <a:chOff x="568440" y="3951720"/>
                    <a:chExt cx="21600" cy="48600"/>
                  </a:xfrm>
                </p:grpSpPr>
                <p:sp>
                  <p:nvSpPr>
                    <p:cNvPr id="1239" name=""/>
                    <p:cNvSpPr/>
                    <p:nvPr/>
                  </p:nvSpPr>
                  <p:spPr>
                    <a:xfrm>
                      <a:off x="568440" y="3951720"/>
                      <a:ext cx="21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240" name=""/>
                  <p:cNvGrpSpPr/>
                  <p:nvPr/>
                </p:nvGrpSpPr>
                <p:grpSpPr>
                  <a:xfrm>
                    <a:off x="1078200" y="3987360"/>
                    <a:ext cx="20520" cy="48600"/>
                    <a:chOff x="1078200" y="3987360"/>
                    <a:chExt cx="20520" cy="48600"/>
                  </a:xfrm>
                </p:grpSpPr>
                <p:sp>
                  <p:nvSpPr>
                    <p:cNvPr id="1241" name=""/>
                    <p:cNvSpPr/>
                    <p:nvPr/>
                  </p:nvSpPr>
                  <p:spPr>
                    <a:xfrm>
                      <a:off x="1078200" y="3987360"/>
                      <a:ext cx="2052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242" name=""/>
                  <p:cNvSpPr/>
                  <p:nvPr/>
                </p:nvSpPr>
                <p:spPr>
                  <a:xfrm>
                    <a:off x="992160" y="3556080"/>
                    <a:ext cx="48600" cy="475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3" name=""/>
                  <p:cNvSpPr/>
                  <p:nvPr/>
                </p:nvSpPr>
                <p:spPr>
                  <a:xfrm>
                    <a:off x="808200" y="4167360"/>
                    <a:ext cx="4896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44" name=""/>
                <p:cNvGrpSpPr/>
                <p:nvPr/>
              </p:nvGrpSpPr>
              <p:grpSpPr>
                <a:xfrm>
                  <a:off x="604800" y="3611160"/>
                  <a:ext cx="462960" cy="572400"/>
                  <a:chOff x="604800" y="3611160"/>
                  <a:chExt cx="462960" cy="572400"/>
                </a:xfrm>
              </p:grpSpPr>
              <p:sp>
                <p:nvSpPr>
                  <p:cNvPr id="1245" name=""/>
                  <p:cNvSpPr/>
                  <p:nvPr/>
                </p:nvSpPr>
                <p:spPr>
                  <a:xfrm>
                    <a:off x="604800" y="3980160"/>
                    <a:ext cx="210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6" name=""/>
                  <p:cNvSpPr/>
                  <p:nvPr/>
                </p:nvSpPr>
                <p:spPr>
                  <a:xfrm flipV="1">
                    <a:off x="825480" y="3611160"/>
                    <a:ext cx="176040" cy="36900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247" name=""/>
                  <p:cNvGrpSpPr/>
                  <p:nvPr/>
                </p:nvGrpSpPr>
                <p:grpSpPr>
                  <a:xfrm>
                    <a:off x="813600" y="4015080"/>
                    <a:ext cx="254160" cy="168480"/>
                    <a:chOff x="813600" y="4015080"/>
                    <a:chExt cx="254160" cy="168480"/>
                  </a:xfrm>
                </p:grpSpPr>
                <p:sp>
                  <p:nvSpPr>
                    <p:cNvPr id="1248" name=""/>
                    <p:cNvSpPr/>
                    <p:nvPr/>
                  </p:nvSpPr>
                  <p:spPr>
                    <a:xfrm flipH="1">
                      <a:off x="878040" y="4015080"/>
                      <a:ext cx="18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49" name=""/>
                    <p:cNvSpPr/>
                    <p:nvPr/>
                  </p:nvSpPr>
                  <p:spPr>
                    <a:xfrm>
                      <a:off x="813600" y="4015080"/>
                      <a:ext cx="66240" cy="16848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fill="none" w="184" h="468">
                          <a:moveTo>
                            <a:pt x="184" y="0"/>
                          </a:moveTo>
                          <a:cubicBezTo>
                            <a:pt x="57" y="-2"/>
                            <a:pt x="196" y="121"/>
                            <a:pt x="119" y="149"/>
                          </a:cubicBezTo>
                          <a:cubicBezTo>
                            <a:pt x="-71" y="216"/>
                            <a:pt x="264" y="237"/>
                            <a:pt x="66" y="290"/>
                          </a:cubicBezTo>
                          <a:cubicBezTo>
                            <a:pt x="-111" y="338"/>
                            <a:pt x="123" y="312"/>
                            <a:pt x="125" y="373"/>
                          </a:cubicBezTo>
                          <a:lnTo>
                            <a:pt x="60" y="409"/>
                          </a:lnTo>
                          <a:lnTo>
                            <a:pt x="84" y="468"/>
                          </a:lnTo>
                          <a:lnTo>
                            <a:pt x="84" y="462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250" name=""/>
                  <p:cNvSpPr/>
                  <p:nvPr/>
                </p:nvSpPr>
                <p:spPr>
                  <a:xfrm>
                    <a:off x="772920" y="3927600"/>
                    <a:ext cx="157680" cy="12276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251" name="" descr=""/>
            <p:cNvPicPr/>
            <p:nvPr/>
          </p:nvPicPr>
          <p:blipFill>
            <a:blip r:embed="rId2"/>
            <a:stretch/>
          </p:blipFill>
          <p:spPr>
            <a:xfrm rot="7923600">
              <a:off x="464760" y="4235400"/>
              <a:ext cx="605520" cy="579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52" name="" descr=""/>
            <p:cNvPicPr/>
            <p:nvPr/>
          </p:nvPicPr>
          <p:blipFill>
            <a:blip r:embed="rId3"/>
            <a:stretch/>
          </p:blipFill>
          <p:spPr>
            <a:xfrm rot="1980600">
              <a:off x="995400" y="3077640"/>
              <a:ext cx="309960" cy="551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53" name=""/>
          <p:cNvSpPr/>
          <p:nvPr/>
        </p:nvSpPr>
        <p:spPr>
          <a:xfrm>
            <a:off x="3138480" y="1565640"/>
            <a:ext cx="2137320" cy="28890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54" name="" descr=""/>
          <p:cNvPicPr/>
          <p:nvPr/>
        </p:nvPicPr>
        <p:blipFill>
          <a:blip r:embed="rId4"/>
          <a:stretch/>
        </p:blipFill>
        <p:spPr>
          <a:xfrm>
            <a:off x="3453120" y="2124360"/>
            <a:ext cx="1626840" cy="1429560"/>
          </a:xfrm>
          <a:prstGeom prst="rect">
            <a:avLst/>
          </a:prstGeom>
          <a:ln w="0">
            <a:noFill/>
          </a:ln>
        </p:spPr>
      </p:pic>
      <p:sp>
        <p:nvSpPr>
          <p:cNvPr id="1255" name=""/>
          <p:cNvSpPr txBox="1"/>
          <p:nvPr/>
        </p:nvSpPr>
        <p:spPr>
          <a:xfrm>
            <a:off x="2992680" y="3573360"/>
            <a:ext cx="244152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2200" spc="-1" strike="noStrike">
                <a:latin typeface="Arial"/>
              </a:rPr>
              <a:t>Realistic Monte Carlo Model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256" name=""/>
          <p:cNvGrpSpPr/>
          <p:nvPr/>
        </p:nvGrpSpPr>
        <p:grpSpPr>
          <a:xfrm>
            <a:off x="3886920" y="1546560"/>
            <a:ext cx="1077840" cy="1900440"/>
            <a:chOff x="3886920" y="1546560"/>
            <a:chExt cx="1077840" cy="1900440"/>
          </a:xfrm>
        </p:grpSpPr>
        <p:grpSp>
          <p:nvGrpSpPr>
            <p:cNvPr id="1257" name=""/>
            <p:cNvGrpSpPr/>
            <p:nvPr/>
          </p:nvGrpSpPr>
          <p:grpSpPr>
            <a:xfrm>
              <a:off x="4105440" y="2062800"/>
              <a:ext cx="528480" cy="658080"/>
              <a:chOff x="4105440" y="2062800"/>
              <a:chExt cx="528480" cy="658080"/>
            </a:xfrm>
          </p:grpSpPr>
          <p:grpSp>
            <p:nvGrpSpPr>
              <p:cNvPr id="1258" name=""/>
              <p:cNvGrpSpPr/>
              <p:nvPr/>
            </p:nvGrpSpPr>
            <p:grpSpPr>
              <a:xfrm>
                <a:off x="4105440" y="2062800"/>
                <a:ext cx="528480" cy="658080"/>
                <a:chOff x="4105440" y="2062800"/>
                <a:chExt cx="528480" cy="658080"/>
              </a:xfrm>
            </p:grpSpPr>
            <p:grpSp>
              <p:nvGrpSpPr>
                <p:cNvPr id="1259" name=""/>
                <p:cNvGrpSpPr/>
                <p:nvPr/>
              </p:nvGrpSpPr>
              <p:grpSpPr>
                <a:xfrm>
                  <a:off x="4105440" y="2062800"/>
                  <a:ext cx="528480" cy="658080"/>
                  <a:chOff x="4105440" y="2062800"/>
                  <a:chExt cx="528480" cy="658080"/>
                </a:xfrm>
              </p:grpSpPr>
              <p:grpSp>
                <p:nvGrpSpPr>
                  <p:cNvPr id="1260" name=""/>
                  <p:cNvGrpSpPr/>
                  <p:nvPr/>
                </p:nvGrpSpPr>
                <p:grpSpPr>
                  <a:xfrm>
                    <a:off x="4105440" y="2457360"/>
                    <a:ext cx="21240" cy="48240"/>
                    <a:chOff x="4105440" y="2457360"/>
                    <a:chExt cx="21240" cy="48240"/>
                  </a:xfrm>
                </p:grpSpPr>
                <p:sp>
                  <p:nvSpPr>
                    <p:cNvPr id="1261" name=""/>
                    <p:cNvSpPr/>
                    <p:nvPr/>
                  </p:nvSpPr>
                  <p:spPr>
                    <a:xfrm>
                      <a:off x="4105440" y="2457360"/>
                      <a:ext cx="2124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262" name=""/>
                  <p:cNvGrpSpPr/>
                  <p:nvPr/>
                </p:nvGrpSpPr>
                <p:grpSpPr>
                  <a:xfrm>
                    <a:off x="4613040" y="2493000"/>
                    <a:ext cx="20880" cy="48240"/>
                    <a:chOff x="4613040" y="2493000"/>
                    <a:chExt cx="20880" cy="48240"/>
                  </a:xfrm>
                </p:grpSpPr>
                <p:sp>
                  <p:nvSpPr>
                    <p:cNvPr id="1263" name=""/>
                    <p:cNvSpPr/>
                    <p:nvPr/>
                  </p:nvSpPr>
                  <p:spPr>
                    <a:xfrm>
                      <a:off x="4613040" y="2493000"/>
                      <a:ext cx="2088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264" name=""/>
                  <p:cNvSpPr/>
                  <p:nvPr/>
                </p:nvSpPr>
                <p:spPr>
                  <a:xfrm>
                    <a:off x="4527360" y="2062800"/>
                    <a:ext cx="48600" cy="47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5" name=""/>
                  <p:cNvSpPr/>
                  <p:nvPr/>
                </p:nvSpPr>
                <p:spPr>
                  <a:xfrm>
                    <a:off x="4344480" y="2672280"/>
                    <a:ext cx="4860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66" name=""/>
                <p:cNvGrpSpPr/>
                <p:nvPr/>
              </p:nvGrpSpPr>
              <p:grpSpPr>
                <a:xfrm>
                  <a:off x="4141440" y="2117880"/>
                  <a:ext cx="461520" cy="570600"/>
                  <a:chOff x="4141440" y="2117880"/>
                  <a:chExt cx="461520" cy="570600"/>
                </a:xfrm>
              </p:grpSpPr>
              <p:sp>
                <p:nvSpPr>
                  <p:cNvPr id="1267" name=""/>
                  <p:cNvSpPr/>
                  <p:nvPr/>
                </p:nvSpPr>
                <p:spPr>
                  <a:xfrm>
                    <a:off x="4141440" y="2485800"/>
                    <a:ext cx="21024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8" name=""/>
                  <p:cNvSpPr/>
                  <p:nvPr/>
                </p:nvSpPr>
                <p:spPr>
                  <a:xfrm flipV="1">
                    <a:off x="4361400" y="2117880"/>
                    <a:ext cx="175320" cy="36756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269" name=""/>
                  <p:cNvGrpSpPr/>
                  <p:nvPr/>
                </p:nvGrpSpPr>
                <p:grpSpPr>
                  <a:xfrm>
                    <a:off x="4349520" y="2520720"/>
                    <a:ext cx="253440" cy="167760"/>
                    <a:chOff x="4349520" y="2520720"/>
                    <a:chExt cx="253440" cy="167760"/>
                  </a:xfrm>
                </p:grpSpPr>
                <p:sp>
                  <p:nvSpPr>
                    <p:cNvPr id="1270" name=""/>
                    <p:cNvSpPr/>
                    <p:nvPr/>
                  </p:nvSpPr>
                  <p:spPr>
                    <a:xfrm flipH="1">
                      <a:off x="4413960" y="2520720"/>
                      <a:ext cx="18900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71" name=""/>
                    <p:cNvSpPr/>
                    <p:nvPr/>
                  </p:nvSpPr>
                  <p:spPr>
                    <a:xfrm>
                      <a:off x="4349520" y="2520720"/>
                      <a:ext cx="66240" cy="16776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fill="none" w="184" h="466">
                          <a:moveTo>
                            <a:pt x="184" y="0"/>
                          </a:moveTo>
                          <a:cubicBezTo>
                            <a:pt x="57" y="-2"/>
                            <a:pt x="195" y="120"/>
                            <a:pt x="119" y="148"/>
                          </a:cubicBezTo>
                          <a:cubicBezTo>
                            <a:pt x="-70" y="216"/>
                            <a:pt x="263" y="236"/>
                            <a:pt x="66" y="289"/>
                          </a:cubicBezTo>
                          <a:cubicBezTo>
                            <a:pt x="-110" y="337"/>
                            <a:pt x="123" y="311"/>
                            <a:pt x="125" y="372"/>
                          </a:cubicBezTo>
                          <a:lnTo>
                            <a:pt x="60" y="407"/>
                          </a:lnTo>
                          <a:lnTo>
                            <a:pt x="84" y="466"/>
                          </a:lnTo>
                          <a:lnTo>
                            <a:pt x="84" y="461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272" name=""/>
                  <p:cNvSpPr/>
                  <p:nvPr/>
                </p:nvSpPr>
                <p:spPr>
                  <a:xfrm>
                    <a:off x="4309200" y="2433240"/>
                    <a:ext cx="157320" cy="1224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273" name="" descr=""/>
            <p:cNvPicPr/>
            <p:nvPr/>
          </p:nvPicPr>
          <p:blipFill>
            <a:blip r:embed="rId5"/>
            <a:stretch/>
          </p:blipFill>
          <p:spPr>
            <a:xfrm rot="7923000">
              <a:off x="4001760" y="2740320"/>
              <a:ext cx="603720" cy="577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74" name="" descr=""/>
            <p:cNvPicPr/>
            <p:nvPr/>
          </p:nvPicPr>
          <p:blipFill>
            <a:blip r:embed="rId6"/>
            <a:stretch/>
          </p:blipFill>
          <p:spPr>
            <a:xfrm rot="1978200">
              <a:off x="4530960" y="1586160"/>
              <a:ext cx="308880" cy="54972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275" name=""/>
          <p:cNvCxnSpPr>
            <a:stCxn id="1229" idx="3"/>
            <a:endCxn id="1253" idx="1"/>
          </p:cNvCxnSpPr>
          <p:nvPr/>
        </p:nvCxnSpPr>
        <p:spPr>
          <a:xfrm>
            <a:off x="2071080" y="1976400"/>
            <a:ext cx="1067760" cy="1033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276" name=""/>
          <p:cNvCxnSpPr>
            <a:stCxn id="1232" idx="3"/>
            <a:endCxn id="1253" idx="1"/>
          </p:cNvCxnSpPr>
          <p:nvPr/>
        </p:nvCxnSpPr>
        <p:spPr>
          <a:xfrm flipV="1">
            <a:off x="2095920" y="3009960"/>
            <a:ext cx="1042920" cy="11210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277" name=""/>
          <p:cNvSpPr txBox="1"/>
          <p:nvPr/>
        </p:nvSpPr>
        <p:spPr>
          <a:xfrm>
            <a:off x="7839000" y="2141640"/>
            <a:ext cx="2223360" cy="1294560"/>
          </a:xfrm>
          <a:prstGeom prst="rect">
            <a:avLst/>
          </a:prstGeom>
          <a:solidFill>
            <a:srgbClr val="999999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>
              <a:buNone/>
            </a:pPr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>
              <a:buNone/>
            </a:pPr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278" name=""/>
          <p:cNvGrpSpPr/>
          <p:nvPr/>
        </p:nvGrpSpPr>
        <p:grpSpPr>
          <a:xfrm>
            <a:off x="5290200" y="1736640"/>
            <a:ext cx="2532960" cy="2048040"/>
            <a:chOff x="5290200" y="1736640"/>
            <a:chExt cx="2532960" cy="2048040"/>
          </a:xfrm>
        </p:grpSpPr>
        <p:sp>
          <p:nvSpPr>
            <p:cNvPr id="1279" name=""/>
            <p:cNvSpPr/>
            <p:nvPr/>
          </p:nvSpPr>
          <p:spPr>
            <a:xfrm>
              <a:off x="5290200" y="1736640"/>
              <a:ext cx="2532960" cy="2048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5400"/>
                  </a:moveTo>
                  <a:lnTo>
                    <a:pt x="16200" y="5400"/>
                  </a:lnTo>
                  <a:lnTo>
                    <a:pt x="16200" y="0"/>
                  </a:lnTo>
                  <a:lnTo>
                    <a:pt x="21600" y="10800"/>
                  </a:lnTo>
                  <a:lnTo>
                    <a:pt x="16200" y="21600"/>
                  </a:lnTo>
                  <a:lnTo>
                    <a:pt x="16200" y="16200"/>
                  </a:lnTo>
                  <a:lnTo>
                    <a:pt x="0" y="16200"/>
                  </a:lnTo>
                  <a:close/>
                </a:path>
              </a:pathLst>
            </a:custGeom>
            <a:solidFill>
              <a:srgbClr val="cfe7f5"/>
            </a:solidFill>
            <a:ln w="3816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0" name=""/>
            <p:cNvSpPr txBox="1"/>
            <p:nvPr/>
          </p:nvSpPr>
          <p:spPr>
            <a:xfrm>
              <a:off x="5318640" y="2322720"/>
              <a:ext cx="2213640" cy="804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>
                <a:buNone/>
              </a:pPr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1281" name="" descr=""/>
          <p:cNvPicPr/>
          <p:nvPr/>
        </p:nvPicPr>
        <p:blipFill>
          <a:blip r:embed="rId7"/>
          <a:stretch/>
        </p:blipFill>
        <p:spPr>
          <a:xfrm>
            <a:off x="7515720" y="3731760"/>
            <a:ext cx="2517480" cy="157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504000" y="-97920"/>
            <a:ext cx="9071640" cy="12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Bayesian Statistical Analysis</a:t>
            </a:r>
            <a:br>
              <a:rPr sz="3300"/>
            </a:br>
            <a:r>
              <a:rPr b="0" lang="en-US" sz="2500" spc="-1" strike="noStrike">
                <a:latin typeface="Arial"/>
              </a:rPr>
              <a:t>Models and Data Analysis Initiative</a:t>
            </a:r>
            <a:br>
              <a:rPr sz="1800"/>
            </a:br>
            <a:r>
              <a:rPr b="0" lang="en-US" sz="1800" spc="-1" strike="noStrike">
                <a:latin typeface="Arial"/>
                <a:hlinkClick r:id="rId1"/>
              </a:rPr>
              <a:t>http://madai.us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3" name=""/>
          <p:cNvSpPr txBox="1"/>
          <p:nvPr/>
        </p:nvSpPr>
        <p:spPr>
          <a:xfrm>
            <a:off x="2320200" y="3562200"/>
            <a:ext cx="2213640" cy="1596960"/>
          </a:xfrm>
          <a:prstGeom prst="rect">
            <a:avLst/>
          </a:prstGeom>
          <a:solidFill>
            <a:srgbClr val="999999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1500" spc="-1" strike="noStrike">
                <a:latin typeface="Times New Roman"/>
                <a:ea typeface="PCASQH+GillSans-Bold"/>
              </a:rPr>
              <a:t>Model emulation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1500" spc="-1" strike="noStrike">
                <a:latin typeface="Times New Roman"/>
                <a:ea typeface="PCASQH+GillSans-Bold"/>
              </a:rPr>
              <a:t> </a:t>
            </a:r>
            <a:r>
              <a:rPr b="0" lang="en-US" sz="15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1500" spc="-1" strike="noStrike">
                <a:latin typeface="Times New Roman"/>
                <a:ea typeface="PCASQH+GillSans-Bold"/>
              </a:rPr>
              <a:t> </a:t>
            </a:r>
            <a:r>
              <a:rPr b="0" lang="en-US" sz="15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284" name=""/>
          <p:cNvGrpSpPr/>
          <p:nvPr/>
        </p:nvGrpSpPr>
        <p:grpSpPr>
          <a:xfrm>
            <a:off x="41400" y="768240"/>
            <a:ext cx="3473280" cy="2432160"/>
            <a:chOff x="41400" y="768240"/>
            <a:chExt cx="3473280" cy="2432160"/>
          </a:xfrm>
        </p:grpSpPr>
        <p:sp>
          <p:nvSpPr>
            <p:cNvPr id="1285" name=""/>
            <p:cNvSpPr/>
            <p:nvPr/>
          </p:nvSpPr>
          <p:spPr>
            <a:xfrm>
              <a:off x="41400" y="768240"/>
              <a:ext cx="3473280" cy="243216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86" name="" descr=""/>
            <p:cNvPicPr/>
            <p:nvPr/>
          </p:nvPicPr>
          <p:blipFill>
            <a:blip r:embed="rId2"/>
            <a:stretch/>
          </p:blipFill>
          <p:spPr>
            <a:xfrm>
              <a:off x="146880" y="964080"/>
              <a:ext cx="1547280" cy="2096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87" name="" descr=""/>
            <p:cNvPicPr/>
            <p:nvPr/>
          </p:nvPicPr>
          <p:blipFill>
            <a:blip r:embed="rId3"/>
            <a:stretch/>
          </p:blipFill>
          <p:spPr>
            <a:xfrm>
              <a:off x="1838160" y="1133280"/>
              <a:ext cx="1547280" cy="1238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8" name=""/>
            <p:cNvSpPr txBox="1"/>
            <p:nvPr/>
          </p:nvSpPr>
          <p:spPr>
            <a:xfrm>
              <a:off x="1822680" y="2544120"/>
              <a:ext cx="160092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289" name=""/>
          <p:cNvGrpSpPr/>
          <p:nvPr/>
        </p:nvGrpSpPr>
        <p:grpSpPr>
          <a:xfrm>
            <a:off x="95400" y="3358080"/>
            <a:ext cx="1679040" cy="1899720"/>
            <a:chOff x="95400" y="3358080"/>
            <a:chExt cx="1679040" cy="1899720"/>
          </a:xfrm>
        </p:grpSpPr>
        <p:sp>
          <p:nvSpPr>
            <p:cNvPr id="1290" name=""/>
            <p:cNvSpPr txBox="1"/>
            <p:nvPr/>
          </p:nvSpPr>
          <p:spPr>
            <a:xfrm>
              <a:off x="95400" y="3358080"/>
              <a:ext cx="1679040" cy="189972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>
                <a:buNone/>
              </a:pPr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291" name="" descr=""/>
            <p:cNvPicPr/>
            <p:nvPr/>
          </p:nvPicPr>
          <p:blipFill>
            <a:blip r:embed="rId4"/>
            <a:stretch/>
          </p:blipFill>
          <p:spPr>
            <a:xfrm>
              <a:off x="203040" y="3843000"/>
              <a:ext cx="1500120" cy="141048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292" name=""/>
          <p:cNvCxnSpPr>
            <a:stCxn id="1289" idx="3"/>
            <a:endCxn id="1283" idx="1"/>
          </p:cNvCxnSpPr>
          <p:nvPr/>
        </p:nvCxnSpPr>
        <p:spPr>
          <a:xfrm>
            <a:off x="1774440" y="4307760"/>
            <a:ext cx="546120" cy="5328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293" name="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1294" name="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95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96" name="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297" name="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298" name="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299" name=""/>
          <p:cNvGrpSpPr/>
          <p:nvPr/>
        </p:nvGrpSpPr>
        <p:grpSpPr>
          <a:xfrm>
            <a:off x="7322040" y="1521000"/>
            <a:ext cx="2764800" cy="3767400"/>
            <a:chOff x="7322040" y="1521000"/>
            <a:chExt cx="2764800" cy="3767400"/>
          </a:xfrm>
        </p:grpSpPr>
        <p:sp>
          <p:nvSpPr>
            <p:cNvPr id="1300" name=""/>
            <p:cNvSpPr/>
            <p:nvPr/>
          </p:nvSpPr>
          <p:spPr>
            <a:xfrm>
              <a:off x="7322040" y="1521000"/>
              <a:ext cx="2764800" cy="376740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01" name="" descr=""/>
            <p:cNvPicPr/>
            <p:nvPr/>
          </p:nvPicPr>
          <p:blipFill>
            <a:blip r:embed="rId6"/>
            <a:stretch/>
          </p:blipFill>
          <p:spPr>
            <a:xfrm>
              <a:off x="7607520" y="1772640"/>
              <a:ext cx="2279160" cy="2279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02" name=""/>
            <p:cNvSpPr txBox="1"/>
            <p:nvPr/>
          </p:nvSpPr>
          <p:spPr>
            <a:xfrm>
              <a:off x="7424280" y="4157640"/>
              <a:ext cx="2518560" cy="887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200" spc="-1" strike="noStrike">
                  <a:latin typeface="Arial"/>
                </a:rPr>
                <a:t>Constraint of QGP properties</a:t>
              </a:r>
              <a:br>
                <a:rPr sz="2200"/>
              </a:br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1303" name=""/>
          <p:cNvCxnSpPr>
            <a:stCxn id="1284" idx="3"/>
          </p:cNvCxnSpPr>
          <p:nvPr/>
        </p:nvCxnSpPr>
        <p:spPr>
          <a:xfrm>
            <a:off x="3514680" y="1984320"/>
            <a:ext cx="1372320" cy="708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304" name=""/>
          <p:cNvCxnSpPr>
            <a:stCxn id="1283" idx="3"/>
            <a:endCxn id="1303" idx="3"/>
          </p:cNvCxnSpPr>
          <p:nvPr/>
        </p:nvCxnSpPr>
        <p:spPr>
          <a:xfrm flipV="1">
            <a:off x="4533840" y="2692080"/>
            <a:ext cx="353160" cy="1668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305" name=""/>
          <p:cNvCxnSpPr>
            <a:endCxn id="1299" idx="0"/>
          </p:cNvCxnSpPr>
          <p:nvPr/>
        </p:nvCxnSpPr>
        <p:spPr>
          <a:xfrm flipV="1">
            <a:off x="7060680" y="1521000"/>
            <a:ext cx="1644120" cy="11714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grpSp>
        <p:nvGrpSpPr>
          <p:cNvPr id="1307" name=""/>
          <p:cNvGrpSpPr/>
          <p:nvPr/>
        </p:nvGrpSpPr>
        <p:grpSpPr>
          <a:xfrm>
            <a:off x="1988640" y="-360"/>
            <a:ext cx="8047080" cy="5339880"/>
            <a:chOff x="1988640" y="-360"/>
            <a:chExt cx="8047080" cy="5339880"/>
          </a:xfrm>
        </p:grpSpPr>
        <p:pic>
          <p:nvPicPr>
            <p:cNvPr id="1308" name="" descr=""/>
            <p:cNvPicPr/>
            <p:nvPr/>
          </p:nvPicPr>
          <p:blipFill>
            <a:blip r:embed="rId1"/>
            <a:stretch/>
          </p:blipFill>
          <p:spPr>
            <a:xfrm>
              <a:off x="1988640" y="2520"/>
              <a:ext cx="6107040" cy="5306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09" name=""/>
            <p:cNvSpPr/>
            <p:nvPr/>
          </p:nvSpPr>
          <p:spPr>
            <a:xfrm>
              <a:off x="5771520" y="-360"/>
              <a:ext cx="744120" cy="771120"/>
            </a:xfrm>
            <a:prstGeom prst="rect">
              <a:avLst/>
            </a:prstGeom>
            <a:noFill/>
            <a:ln w="5724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0" name=""/>
            <p:cNvSpPr/>
            <p:nvPr/>
          </p:nvSpPr>
          <p:spPr>
            <a:xfrm>
              <a:off x="5015520" y="3743640"/>
              <a:ext cx="744120" cy="771120"/>
            </a:xfrm>
            <a:prstGeom prst="rect">
              <a:avLst/>
            </a:prstGeom>
            <a:noFill/>
            <a:ln w="5724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"/>
            <p:cNvSpPr/>
            <p:nvPr/>
          </p:nvSpPr>
          <p:spPr>
            <a:xfrm>
              <a:off x="4295520" y="3743640"/>
              <a:ext cx="744120" cy="771120"/>
            </a:xfrm>
            <a:prstGeom prst="rect">
              <a:avLst/>
            </a:prstGeom>
            <a:noFill/>
            <a:ln w="5724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"/>
            <p:cNvSpPr/>
            <p:nvPr/>
          </p:nvSpPr>
          <p:spPr>
            <a:xfrm>
              <a:off x="3539520" y="755640"/>
              <a:ext cx="744120" cy="771120"/>
            </a:xfrm>
            <a:prstGeom prst="rect">
              <a:avLst/>
            </a:prstGeom>
            <a:noFill/>
            <a:ln w="57240">
              <a:solidFill>
                <a:srgbClr val="ff82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13" name="" descr=""/>
            <p:cNvPicPr/>
            <p:nvPr/>
          </p:nvPicPr>
          <p:blipFill>
            <a:blip r:embed="rId2"/>
            <a:stretch/>
          </p:blipFill>
          <p:spPr>
            <a:xfrm>
              <a:off x="8209800" y="4199760"/>
              <a:ext cx="1825920" cy="1139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pic>
        <p:nvPicPr>
          <p:cNvPr id="1315" name="" descr=""/>
          <p:cNvPicPr/>
          <p:nvPr/>
        </p:nvPicPr>
        <p:blipFill>
          <a:blip r:embed="rId1"/>
          <a:stretch/>
        </p:blipFill>
        <p:spPr>
          <a:xfrm>
            <a:off x="-51120" y="109440"/>
            <a:ext cx="5368680" cy="5178240"/>
          </a:xfrm>
          <a:prstGeom prst="rect">
            <a:avLst/>
          </a:prstGeom>
          <a:ln w="0">
            <a:noFill/>
          </a:ln>
        </p:spPr>
      </p:pic>
      <p:pic>
        <p:nvPicPr>
          <p:cNvPr id="1316" name="" descr=""/>
          <p:cNvPicPr/>
          <p:nvPr/>
        </p:nvPicPr>
        <p:blipFill>
          <a:blip r:embed="rId2"/>
          <a:stretch/>
        </p:blipFill>
        <p:spPr>
          <a:xfrm>
            <a:off x="4923360" y="118440"/>
            <a:ext cx="5308920" cy="5121000"/>
          </a:xfrm>
          <a:prstGeom prst="rect">
            <a:avLst/>
          </a:prstGeom>
          <a:ln w="0">
            <a:noFill/>
          </a:ln>
        </p:spPr>
      </p:pic>
      <p:sp>
        <p:nvSpPr>
          <p:cNvPr id="1317" name=""/>
          <p:cNvSpPr/>
          <p:nvPr/>
        </p:nvSpPr>
        <p:spPr>
          <a:xfrm>
            <a:off x="118080" y="1923120"/>
            <a:ext cx="4844160" cy="635040"/>
          </a:xfrm>
          <a:prstGeom prst="rect">
            <a:avLst/>
          </a:prstGeom>
          <a:noFill/>
          <a:ln w="38160">
            <a:solidFill>
              <a:srgbClr val="ff82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8" name=""/>
          <p:cNvSpPr txBox="1"/>
          <p:nvPr/>
        </p:nvSpPr>
        <p:spPr>
          <a:xfrm>
            <a:off x="6159240" y="3293280"/>
            <a:ext cx="403668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Over &gt;180 participants (was: ~20)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Recorded and posted lectures online → resource for community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Broadened participation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</a:rPr>
              <a:t>Increased software downloads, citations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19" name=""/>
          <p:cNvSpPr txBox="1"/>
          <p:nvPr/>
        </p:nvSpPr>
        <p:spPr>
          <a:xfrm>
            <a:off x="1394640" y="3888720"/>
            <a:ext cx="281448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8200"/>
                </a:solidFill>
                <a:latin typeface="Arial"/>
              </a:rPr>
              <a:t>First online workshop in heavy ion physics?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PlaceHolder 1"/>
          <p:cNvSpPr>
            <a:spLocks noGrp="1"/>
          </p:cNvSpPr>
          <p:nvPr>
            <p:ph type="title"/>
          </p:nvPr>
        </p:nvSpPr>
        <p:spPr>
          <a:xfrm>
            <a:off x="504000" y="117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Bayesian Parameter Estimation - 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21" name=""/>
              <p:cNvSpPr txBox="1"/>
              <p:nvPr/>
            </p:nvSpPr>
            <p:spPr>
              <a:xfrm>
                <a:off x="8140320" y="427320"/>
                <a:ext cx="313920" cy="490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pic>
        <p:nvPicPr>
          <p:cNvPr id="1322" name="" descr=""/>
          <p:cNvPicPr/>
          <p:nvPr/>
        </p:nvPicPr>
        <p:blipFill>
          <a:blip r:embed="rId1"/>
          <a:srcRect l="0" t="7815" r="0" b="0"/>
          <a:stretch/>
        </p:blipFill>
        <p:spPr>
          <a:xfrm>
            <a:off x="2466000" y="1198440"/>
            <a:ext cx="5148360" cy="3917520"/>
          </a:xfrm>
          <a:prstGeom prst="rect">
            <a:avLst/>
          </a:prstGeom>
          <a:ln w="0">
            <a:noFill/>
          </a:ln>
        </p:spPr>
      </p:pic>
      <p:sp>
        <p:nvSpPr>
          <p:cNvPr id="1323" name=""/>
          <p:cNvSpPr txBox="1"/>
          <p:nvPr/>
        </p:nvSpPr>
        <p:spPr>
          <a:xfrm>
            <a:off x="3476520" y="884160"/>
            <a:ext cx="4015440" cy="35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Phys. Rev. C 104, 024905 (2021)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24" name="" descr=""/>
          <p:cNvPicPr/>
          <p:nvPr/>
        </p:nvPicPr>
        <p:blipFill>
          <a:blip r:embed="rId2"/>
          <a:stretch/>
        </p:blipFill>
        <p:spPr>
          <a:xfrm>
            <a:off x="7516080" y="3732120"/>
            <a:ext cx="2517480" cy="1571400"/>
          </a:xfrm>
          <a:prstGeom prst="rect">
            <a:avLst/>
          </a:prstGeom>
          <a:ln w="0">
            <a:noFill/>
          </a:ln>
        </p:spPr>
      </p:pic>
      <p:sp>
        <p:nvSpPr>
          <p:cNvPr id="1325" name=""/>
          <p:cNvSpPr txBox="1"/>
          <p:nvPr/>
        </p:nvSpPr>
        <p:spPr>
          <a:xfrm>
            <a:off x="29520" y="2302200"/>
            <a:ext cx="2530800" cy="150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c9211e"/>
                </a:solidFill>
                <a:latin typeface="Arial"/>
              </a:rPr>
              <a:t>Still only includes single hadrons!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PlaceHolder 1"/>
          <p:cNvSpPr>
            <a:spLocks noGrp="1"/>
          </p:cNvSpPr>
          <p:nvPr>
            <p:ph type="title"/>
          </p:nvPr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Take home messages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27" name="PlaceHolder 2"/>
          <p:cNvSpPr>
            <a:spLocks noGrp="1"/>
          </p:cNvSpPr>
          <p:nvPr>
            <p:ph/>
          </p:nvPr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If we get nuclear matter dense enough, we make a new phase of matter, which we produce in high energy heavy ion collisions.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This medium is opaque to colored probes and translucent to electromagnetic probes.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 can quantify its properties with realistic models.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28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935840" y="74160"/>
            <a:ext cx="1829520" cy="1535760"/>
          </a:xfrm>
          <a:prstGeom prst="rect">
            <a:avLst/>
          </a:prstGeom>
          <a:ln w="0">
            <a:noFill/>
          </a:ln>
        </p:spPr>
      </p:pic>
      <p:pic>
        <p:nvPicPr>
          <p:cNvPr id="1329" name="" descr=""/>
          <p:cNvPicPr/>
          <p:nvPr/>
        </p:nvPicPr>
        <p:blipFill>
          <a:blip r:embed="rId2"/>
          <a:stretch/>
        </p:blipFill>
        <p:spPr>
          <a:xfrm>
            <a:off x="7567200" y="1738080"/>
            <a:ext cx="2311200" cy="1802520"/>
          </a:xfrm>
          <a:prstGeom prst="rect">
            <a:avLst/>
          </a:prstGeom>
          <a:ln w="0">
            <a:noFill/>
          </a:ln>
        </p:spPr>
      </p:pic>
      <p:grpSp>
        <p:nvGrpSpPr>
          <p:cNvPr id="1330" name=""/>
          <p:cNvGrpSpPr/>
          <p:nvPr/>
        </p:nvGrpSpPr>
        <p:grpSpPr>
          <a:xfrm>
            <a:off x="8041320" y="3551400"/>
            <a:ext cx="1626840" cy="2007360"/>
            <a:chOff x="8041320" y="3551400"/>
            <a:chExt cx="1626840" cy="2007360"/>
          </a:xfrm>
        </p:grpSpPr>
        <p:pic>
          <p:nvPicPr>
            <p:cNvPr id="1331" name="" descr=""/>
            <p:cNvPicPr/>
            <p:nvPr/>
          </p:nvPicPr>
          <p:blipFill>
            <a:blip r:embed="rId3"/>
            <a:stretch/>
          </p:blipFill>
          <p:spPr>
            <a:xfrm>
              <a:off x="8041320" y="4129200"/>
              <a:ext cx="1626840" cy="14295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332" name=""/>
            <p:cNvGrpSpPr/>
            <p:nvPr/>
          </p:nvGrpSpPr>
          <p:grpSpPr>
            <a:xfrm>
              <a:off x="8367120" y="3551400"/>
              <a:ext cx="1077840" cy="1900440"/>
              <a:chOff x="8367120" y="3551400"/>
              <a:chExt cx="1077840" cy="1900440"/>
            </a:xfrm>
          </p:grpSpPr>
          <p:grpSp>
            <p:nvGrpSpPr>
              <p:cNvPr id="1333" name=""/>
              <p:cNvGrpSpPr/>
              <p:nvPr/>
            </p:nvGrpSpPr>
            <p:grpSpPr>
              <a:xfrm>
                <a:off x="8585640" y="4067640"/>
                <a:ext cx="528480" cy="658080"/>
                <a:chOff x="8585640" y="4067640"/>
                <a:chExt cx="528480" cy="658080"/>
              </a:xfrm>
            </p:grpSpPr>
            <p:grpSp>
              <p:nvGrpSpPr>
                <p:cNvPr id="1334" name=""/>
                <p:cNvGrpSpPr/>
                <p:nvPr/>
              </p:nvGrpSpPr>
              <p:grpSpPr>
                <a:xfrm>
                  <a:off x="8585640" y="4067640"/>
                  <a:ext cx="528480" cy="658080"/>
                  <a:chOff x="8585640" y="4067640"/>
                  <a:chExt cx="528480" cy="658080"/>
                </a:xfrm>
              </p:grpSpPr>
              <p:grpSp>
                <p:nvGrpSpPr>
                  <p:cNvPr id="1335" name=""/>
                  <p:cNvGrpSpPr/>
                  <p:nvPr/>
                </p:nvGrpSpPr>
                <p:grpSpPr>
                  <a:xfrm>
                    <a:off x="8585640" y="4067640"/>
                    <a:ext cx="528480" cy="658080"/>
                    <a:chOff x="8585640" y="4067640"/>
                    <a:chExt cx="528480" cy="658080"/>
                  </a:xfrm>
                </p:grpSpPr>
                <p:grpSp>
                  <p:nvGrpSpPr>
                    <p:cNvPr id="1336" name=""/>
                    <p:cNvGrpSpPr/>
                    <p:nvPr/>
                  </p:nvGrpSpPr>
                  <p:grpSpPr>
                    <a:xfrm>
                      <a:off x="8585640" y="4462200"/>
                      <a:ext cx="21240" cy="48240"/>
                      <a:chOff x="8585640" y="4462200"/>
                      <a:chExt cx="21240" cy="48240"/>
                    </a:xfrm>
                  </p:grpSpPr>
                  <p:sp>
                    <p:nvSpPr>
                      <p:cNvPr id="1337" name=""/>
                      <p:cNvSpPr/>
                      <p:nvPr/>
                    </p:nvSpPr>
                    <p:spPr>
                      <a:xfrm>
                        <a:off x="8585640" y="446220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338" name=""/>
                    <p:cNvGrpSpPr/>
                    <p:nvPr/>
                  </p:nvGrpSpPr>
                  <p:grpSpPr>
                    <a:xfrm>
                      <a:off x="9093240" y="4497840"/>
                      <a:ext cx="20880" cy="48240"/>
                      <a:chOff x="9093240" y="4497840"/>
                      <a:chExt cx="20880" cy="48240"/>
                    </a:xfrm>
                  </p:grpSpPr>
                  <p:sp>
                    <p:nvSpPr>
                      <p:cNvPr id="1339" name=""/>
                      <p:cNvSpPr/>
                      <p:nvPr/>
                    </p:nvSpPr>
                    <p:spPr>
                      <a:xfrm>
                        <a:off x="9093240" y="449784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340" name=""/>
                    <p:cNvSpPr/>
                    <p:nvPr/>
                  </p:nvSpPr>
                  <p:spPr>
                    <a:xfrm>
                      <a:off x="9007560" y="406764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41" name=""/>
                    <p:cNvSpPr/>
                    <p:nvPr/>
                  </p:nvSpPr>
                  <p:spPr>
                    <a:xfrm>
                      <a:off x="8824680" y="467712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342" name=""/>
                  <p:cNvGrpSpPr/>
                  <p:nvPr/>
                </p:nvGrpSpPr>
                <p:grpSpPr>
                  <a:xfrm>
                    <a:off x="8621640" y="4122720"/>
                    <a:ext cx="461520" cy="570600"/>
                    <a:chOff x="8621640" y="4122720"/>
                    <a:chExt cx="461520" cy="570600"/>
                  </a:xfrm>
                </p:grpSpPr>
                <p:sp>
                  <p:nvSpPr>
                    <p:cNvPr id="1343" name=""/>
                    <p:cNvSpPr/>
                    <p:nvPr/>
                  </p:nvSpPr>
                  <p:spPr>
                    <a:xfrm>
                      <a:off x="8621640" y="449064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44" name=""/>
                    <p:cNvSpPr/>
                    <p:nvPr/>
                  </p:nvSpPr>
                  <p:spPr>
                    <a:xfrm flipV="1">
                      <a:off x="8841600" y="412272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345" name=""/>
                    <p:cNvGrpSpPr/>
                    <p:nvPr/>
                  </p:nvGrpSpPr>
                  <p:grpSpPr>
                    <a:xfrm>
                      <a:off x="8829720" y="4525560"/>
                      <a:ext cx="253440" cy="167760"/>
                      <a:chOff x="8829720" y="4525560"/>
                      <a:chExt cx="253440" cy="167760"/>
                    </a:xfrm>
                  </p:grpSpPr>
                  <p:sp>
                    <p:nvSpPr>
                      <p:cNvPr id="1346" name=""/>
                      <p:cNvSpPr/>
                      <p:nvPr/>
                    </p:nvSpPr>
                    <p:spPr>
                      <a:xfrm flipH="1">
                        <a:off x="8894160" y="452556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347" name=""/>
                      <p:cNvSpPr/>
                      <p:nvPr/>
                    </p:nvSpPr>
                    <p:spPr>
                      <a:xfrm>
                        <a:off x="8829720" y="4525560"/>
                        <a:ext cx="66240" cy="16776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fill="none" w="184" h="466">
                            <a:moveTo>
                              <a:pt x="184" y="0"/>
                            </a:moveTo>
                            <a:cubicBezTo>
                              <a:pt x="57" y="-2"/>
                              <a:pt x="195" y="120"/>
                              <a:pt x="119" y="148"/>
                            </a:cubicBezTo>
                            <a:cubicBezTo>
                              <a:pt x="-70" y="216"/>
                              <a:pt x="263" y="236"/>
                              <a:pt x="66" y="289"/>
                            </a:cubicBezTo>
                            <a:cubicBezTo>
                              <a:pt x="-110" y="337"/>
                              <a:pt x="123" y="311"/>
                              <a:pt x="125" y="372"/>
                            </a:cubicBezTo>
                            <a:lnTo>
                              <a:pt x="60" y="407"/>
                            </a:lnTo>
                            <a:lnTo>
                              <a:pt x="84" y="466"/>
                            </a:lnTo>
                            <a:lnTo>
                              <a:pt x="84" y="461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348" name=""/>
                    <p:cNvSpPr/>
                    <p:nvPr/>
                  </p:nvSpPr>
                  <p:spPr>
                    <a:xfrm>
                      <a:off x="8789400" y="443808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349" name="" descr=""/>
              <p:cNvPicPr/>
              <p:nvPr/>
            </p:nvPicPr>
            <p:blipFill>
              <a:blip r:embed="rId4"/>
              <a:stretch/>
            </p:blipFill>
            <p:spPr>
              <a:xfrm rot="7923000">
                <a:off x="8481960" y="4745160"/>
                <a:ext cx="603720" cy="5778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50" name="" descr=""/>
              <p:cNvPicPr/>
              <p:nvPr/>
            </p:nvPicPr>
            <p:blipFill>
              <a:blip r:embed="rId5"/>
              <a:stretch/>
            </p:blipFill>
            <p:spPr>
              <a:xfrm rot="1978200">
                <a:off x="9011160" y="3591000"/>
                <a:ext cx="308880" cy="549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title"/>
          </p:nvPr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500" spc="-1" strike="noStrike">
                <a:latin typeface="Arial"/>
              </a:rPr>
              <a:t>Event Generator + Bayesian Statistical analysis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352" name=""/>
          <p:cNvGrpSpPr/>
          <p:nvPr/>
        </p:nvGrpSpPr>
        <p:grpSpPr>
          <a:xfrm>
            <a:off x="7702200" y="699120"/>
            <a:ext cx="2360160" cy="2007360"/>
            <a:chOff x="7702200" y="699120"/>
            <a:chExt cx="2360160" cy="2007360"/>
          </a:xfrm>
        </p:grpSpPr>
        <p:sp>
          <p:nvSpPr>
            <p:cNvPr id="1353" name=""/>
            <p:cNvSpPr/>
            <p:nvPr/>
          </p:nvSpPr>
          <p:spPr>
            <a:xfrm>
              <a:off x="7702200" y="713520"/>
              <a:ext cx="2360160" cy="19929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54" name="" descr=""/>
            <p:cNvPicPr/>
            <p:nvPr/>
          </p:nvPicPr>
          <p:blipFill>
            <a:blip r:embed="rId1"/>
            <a:stretch/>
          </p:blipFill>
          <p:spPr>
            <a:xfrm>
              <a:off x="8360640" y="1132560"/>
              <a:ext cx="1220400" cy="1072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55" name=""/>
            <p:cNvSpPr txBox="1"/>
            <p:nvPr/>
          </p:nvSpPr>
          <p:spPr>
            <a:xfrm>
              <a:off x="7724520" y="2169720"/>
              <a:ext cx="2334600" cy="536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500" spc="-1" strike="noStrike">
                  <a:latin typeface="Arial"/>
                </a:rPr>
                <a:t>Realistic theoretical calculations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1356" name=""/>
            <p:cNvGrpSpPr/>
            <p:nvPr/>
          </p:nvGrpSpPr>
          <p:grpSpPr>
            <a:xfrm>
              <a:off x="8686080" y="699120"/>
              <a:ext cx="808560" cy="1425600"/>
              <a:chOff x="8686080" y="699120"/>
              <a:chExt cx="808560" cy="1425600"/>
            </a:xfrm>
          </p:grpSpPr>
          <p:grpSp>
            <p:nvGrpSpPr>
              <p:cNvPr id="1357" name=""/>
              <p:cNvGrpSpPr/>
              <p:nvPr/>
            </p:nvGrpSpPr>
            <p:grpSpPr>
              <a:xfrm>
                <a:off x="8849880" y="1086480"/>
                <a:ext cx="396360" cy="493560"/>
                <a:chOff x="8849880" y="1086480"/>
                <a:chExt cx="396360" cy="493560"/>
              </a:xfrm>
            </p:grpSpPr>
            <p:grpSp>
              <p:nvGrpSpPr>
                <p:cNvPr id="1358" name=""/>
                <p:cNvGrpSpPr/>
                <p:nvPr/>
              </p:nvGrpSpPr>
              <p:grpSpPr>
                <a:xfrm>
                  <a:off x="8849880" y="1086480"/>
                  <a:ext cx="396360" cy="493560"/>
                  <a:chOff x="8849880" y="1086480"/>
                  <a:chExt cx="396360" cy="493560"/>
                </a:xfrm>
              </p:grpSpPr>
              <p:grpSp>
                <p:nvGrpSpPr>
                  <p:cNvPr id="1359" name=""/>
                  <p:cNvGrpSpPr/>
                  <p:nvPr/>
                </p:nvGrpSpPr>
                <p:grpSpPr>
                  <a:xfrm>
                    <a:off x="8849880" y="1086480"/>
                    <a:ext cx="396360" cy="493560"/>
                    <a:chOff x="8849880" y="1086480"/>
                    <a:chExt cx="396360" cy="493560"/>
                  </a:xfrm>
                </p:grpSpPr>
                <p:grpSp>
                  <p:nvGrpSpPr>
                    <p:cNvPr id="1360" name=""/>
                    <p:cNvGrpSpPr/>
                    <p:nvPr/>
                  </p:nvGrpSpPr>
                  <p:grpSpPr>
                    <a:xfrm>
                      <a:off x="8849880" y="1382400"/>
                      <a:ext cx="15840" cy="36000"/>
                      <a:chOff x="8849880" y="1382400"/>
                      <a:chExt cx="15840" cy="36000"/>
                    </a:xfrm>
                  </p:grpSpPr>
                  <p:sp>
                    <p:nvSpPr>
                      <p:cNvPr id="1361" name=""/>
                      <p:cNvSpPr/>
                      <p:nvPr/>
                    </p:nvSpPr>
                    <p:spPr>
                      <a:xfrm>
                        <a:off x="8849880" y="1382400"/>
                        <a:ext cx="15840" cy="36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362" name=""/>
                    <p:cNvGrpSpPr/>
                    <p:nvPr/>
                  </p:nvGrpSpPr>
                  <p:grpSpPr>
                    <a:xfrm>
                      <a:off x="9230760" y="1409040"/>
                      <a:ext cx="15480" cy="36000"/>
                      <a:chOff x="9230760" y="1409040"/>
                      <a:chExt cx="15480" cy="36000"/>
                    </a:xfrm>
                  </p:grpSpPr>
                  <p:sp>
                    <p:nvSpPr>
                      <p:cNvPr id="1363" name=""/>
                      <p:cNvSpPr/>
                      <p:nvPr/>
                    </p:nvSpPr>
                    <p:spPr>
                      <a:xfrm>
                        <a:off x="9230760" y="1409040"/>
                        <a:ext cx="15480" cy="36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364" name=""/>
                    <p:cNvSpPr/>
                    <p:nvPr/>
                  </p:nvSpPr>
                  <p:spPr>
                    <a:xfrm>
                      <a:off x="9166320" y="1086480"/>
                      <a:ext cx="36720" cy="356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65" name=""/>
                    <p:cNvSpPr/>
                    <p:nvPr/>
                  </p:nvSpPr>
                  <p:spPr>
                    <a:xfrm>
                      <a:off x="9029160" y="1543320"/>
                      <a:ext cx="36720" cy="367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366" name=""/>
                  <p:cNvGrpSpPr/>
                  <p:nvPr/>
                </p:nvGrpSpPr>
                <p:grpSpPr>
                  <a:xfrm>
                    <a:off x="8876880" y="1127520"/>
                    <a:ext cx="346320" cy="428400"/>
                    <a:chOff x="8876880" y="1127520"/>
                    <a:chExt cx="346320" cy="428400"/>
                  </a:xfrm>
                </p:grpSpPr>
                <p:sp>
                  <p:nvSpPr>
                    <p:cNvPr id="1367" name=""/>
                    <p:cNvSpPr/>
                    <p:nvPr/>
                  </p:nvSpPr>
                  <p:spPr>
                    <a:xfrm>
                      <a:off x="8876880" y="1403640"/>
                      <a:ext cx="15768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68" name=""/>
                    <p:cNvSpPr/>
                    <p:nvPr/>
                  </p:nvSpPr>
                  <p:spPr>
                    <a:xfrm flipV="1">
                      <a:off x="9041760" y="1127520"/>
                      <a:ext cx="131400" cy="2757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369" name=""/>
                    <p:cNvGrpSpPr/>
                    <p:nvPr/>
                  </p:nvGrpSpPr>
                  <p:grpSpPr>
                    <a:xfrm>
                      <a:off x="9033120" y="1429920"/>
                      <a:ext cx="190080" cy="126000"/>
                      <a:chOff x="9033120" y="1429920"/>
                      <a:chExt cx="190080" cy="126000"/>
                    </a:xfrm>
                  </p:grpSpPr>
                  <p:sp>
                    <p:nvSpPr>
                      <p:cNvPr id="1370" name=""/>
                      <p:cNvSpPr/>
                      <p:nvPr/>
                    </p:nvSpPr>
                    <p:spPr>
                      <a:xfrm flipH="1">
                        <a:off x="9081360" y="1429920"/>
                        <a:ext cx="1418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371" name=""/>
                      <p:cNvSpPr/>
                      <p:nvPr/>
                    </p:nvSpPr>
                    <p:spPr>
                      <a:xfrm>
                        <a:off x="9033120" y="1429920"/>
                        <a:ext cx="49680" cy="12600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fill="none" w="138" h="350">
                            <a:moveTo>
                              <a:pt x="138" y="0"/>
                            </a:moveTo>
                            <a:cubicBezTo>
                              <a:pt x="43" y="-1"/>
                              <a:pt x="146" y="90"/>
                              <a:pt x="89" y="111"/>
                            </a:cubicBezTo>
                            <a:cubicBezTo>
                              <a:pt x="-53" y="162"/>
                              <a:pt x="197" y="177"/>
                              <a:pt x="49" y="217"/>
                            </a:cubicBezTo>
                            <a:cubicBezTo>
                              <a:pt x="-83" y="253"/>
                              <a:pt x="92" y="233"/>
                              <a:pt x="94" y="279"/>
                            </a:cubicBezTo>
                            <a:lnTo>
                              <a:pt x="45" y="305"/>
                            </a:lnTo>
                            <a:lnTo>
                              <a:pt x="63" y="350"/>
                            </a:lnTo>
                            <a:lnTo>
                              <a:pt x="63" y="34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372" name=""/>
                    <p:cNvSpPr/>
                    <p:nvPr/>
                  </p:nvSpPr>
                  <p:spPr>
                    <a:xfrm>
                      <a:off x="9002880" y="1364040"/>
                      <a:ext cx="118080" cy="918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373" name="" descr=""/>
              <p:cNvPicPr/>
              <p:nvPr/>
            </p:nvPicPr>
            <p:blipFill>
              <a:blip r:embed="rId2"/>
              <a:stretch/>
            </p:blipFill>
            <p:spPr>
              <a:xfrm rot="7921800">
                <a:off x="8772120" y="1594800"/>
                <a:ext cx="452880" cy="4334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74" name="" descr=""/>
              <p:cNvPicPr/>
              <p:nvPr/>
            </p:nvPicPr>
            <p:blipFill>
              <a:blip r:embed="rId3"/>
              <a:stretch/>
            </p:blipFill>
            <p:spPr>
              <a:xfrm rot="1977000">
                <a:off x="9169200" y="728640"/>
                <a:ext cx="231840" cy="4125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375" name=""/>
          <p:cNvSpPr/>
          <p:nvPr/>
        </p:nvSpPr>
        <p:spPr>
          <a:xfrm>
            <a:off x="7657920" y="4353120"/>
            <a:ext cx="2423520" cy="850320"/>
          </a:xfrm>
          <a:prstGeom prst="rect">
            <a:avLst/>
          </a:prstGeom>
          <a:solidFill>
            <a:srgbClr val="999999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"/>
          <p:cNvSpPr txBox="1"/>
          <p:nvPr/>
        </p:nvSpPr>
        <p:spPr>
          <a:xfrm>
            <a:off x="7617240" y="4466880"/>
            <a:ext cx="2412000" cy="75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2000" spc="-1" strike="noStrike">
                <a:latin typeface="Arial"/>
              </a:rPr>
              <a:t>Constraint of QGP properties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1377" name=""/>
          <p:cNvGrpSpPr/>
          <p:nvPr/>
        </p:nvGrpSpPr>
        <p:grpSpPr>
          <a:xfrm>
            <a:off x="77040" y="715320"/>
            <a:ext cx="6771240" cy="4571280"/>
            <a:chOff x="77040" y="715320"/>
            <a:chExt cx="6771240" cy="4571280"/>
          </a:xfrm>
        </p:grpSpPr>
        <p:sp>
          <p:nvSpPr>
            <p:cNvPr id="1378" name=""/>
            <p:cNvSpPr/>
            <p:nvPr/>
          </p:nvSpPr>
          <p:spPr>
            <a:xfrm>
              <a:off x="77040" y="715320"/>
              <a:ext cx="6771240" cy="4571280"/>
            </a:xfrm>
            <a:prstGeom prst="rect">
              <a:avLst/>
            </a:prstGeom>
            <a:solidFill>
              <a:srgbClr val="999999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9" name=""/>
            <p:cNvSpPr txBox="1"/>
            <p:nvPr/>
          </p:nvSpPr>
          <p:spPr>
            <a:xfrm>
              <a:off x="1382400" y="3212280"/>
              <a:ext cx="4051800" cy="693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1380" name="" descr=""/>
            <p:cNvPicPr/>
            <p:nvPr/>
          </p:nvPicPr>
          <p:blipFill>
            <a:blip r:embed="rId4"/>
            <a:stretch/>
          </p:blipFill>
          <p:spPr>
            <a:xfrm>
              <a:off x="134640" y="777240"/>
              <a:ext cx="1828800" cy="1316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1" name="" descr=""/>
            <p:cNvPicPr/>
            <p:nvPr/>
          </p:nvPicPr>
          <p:blipFill>
            <a:blip r:embed="rId5"/>
            <a:stretch/>
          </p:blipFill>
          <p:spPr>
            <a:xfrm>
              <a:off x="4977360" y="779040"/>
              <a:ext cx="1828800" cy="2368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2" name="" descr=""/>
            <p:cNvPicPr/>
            <p:nvPr/>
          </p:nvPicPr>
          <p:blipFill>
            <a:blip r:embed="rId6"/>
            <a:stretch/>
          </p:blipFill>
          <p:spPr>
            <a:xfrm>
              <a:off x="4976640" y="3827520"/>
              <a:ext cx="1828800" cy="1398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3" name="" descr=""/>
            <p:cNvPicPr/>
            <p:nvPr/>
          </p:nvPicPr>
          <p:blipFill>
            <a:blip r:embed="rId7"/>
            <a:stretch/>
          </p:blipFill>
          <p:spPr>
            <a:xfrm>
              <a:off x="138600" y="2393280"/>
              <a:ext cx="1828800" cy="1143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4" name="" descr=""/>
            <p:cNvPicPr/>
            <p:nvPr/>
          </p:nvPicPr>
          <p:blipFill>
            <a:blip r:embed="rId8"/>
            <a:stretch/>
          </p:blipFill>
          <p:spPr>
            <a:xfrm>
              <a:off x="205200" y="3602520"/>
              <a:ext cx="1828800" cy="1554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5" name="" descr=""/>
            <p:cNvPicPr/>
            <p:nvPr/>
          </p:nvPicPr>
          <p:blipFill>
            <a:blip r:embed="rId9"/>
            <a:stretch/>
          </p:blipFill>
          <p:spPr>
            <a:xfrm>
              <a:off x="2338920" y="779040"/>
              <a:ext cx="2286000" cy="1463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6" name="" descr=""/>
            <p:cNvPicPr/>
            <p:nvPr/>
          </p:nvPicPr>
          <p:blipFill>
            <a:blip r:embed="rId10"/>
            <a:stretch/>
          </p:blipFill>
          <p:spPr>
            <a:xfrm>
              <a:off x="2300760" y="2404800"/>
              <a:ext cx="2286000" cy="713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7" name="" descr=""/>
            <p:cNvPicPr/>
            <p:nvPr/>
          </p:nvPicPr>
          <p:blipFill>
            <a:blip r:embed="rId11"/>
            <a:stretch/>
          </p:blipFill>
          <p:spPr>
            <a:xfrm>
              <a:off x="2304000" y="3903120"/>
              <a:ext cx="2286000" cy="121608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388" name=""/>
          <p:cNvCxnSpPr>
            <a:stCxn id="1377" idx="3"/>
          </p:cNvCxnSpPr>
          <p:nvPr/>
        </p:nvCxnSpPr>
        <p:spPr>
          <a:xfrm>
            <a:off x="6848280" y="3000960"/>
            <a:ext cx="857520" cy="399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389" name=""/>
          <p:cNvCxnSpPr/>
          <p:nvPr/>
        </p:nvCxnSpPr>
        <p:spPr>
          <a:xfrm flipV="1">
            <a:off x="8308800" y="3111480"/>
            <a:ext cx="445320" cy="2642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390" name=""/>
          <p:cNvSpPr/>
          <p:nvPr/>
        </p:nvSpPr>
        <p:spPr>
          <a:xfrm>
            <a:off x="7705440" y="3095640"/>
            <a:ext cx="2385720" cy="609840"/>
          </a:xfrm>
          <a:prstGeom prst="rect">
            <a:avLst/>
          </a:prstGeom>
          <a:solidFill>
            <a:srgbClr val="999999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"/>
          <p:cNvSpPr txBox="1"/>
          <p:nvPr/>
        </p:nvSpPr>
        <p:spPr>
          <a:xfrm>
            <a:off x="7632720" y="3201840"/>
            <a:ext cx="249012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800" spc="-1" strike="noStrike">
                <a:latin typeface="Arial"/>
              </a:rPr>
              <a:t>Bayesian Statistical Analysis</a:t>
            </a:r>
            <a:endParaRPr b="0" lang="en-US" sz="1800" spc="-1" strike="noStrike">
              <a:latin typeface="Arial"/>
            </a:endParaRPr>
          </a:p>
        </p:txBody>
      </p:sp>
      <p:cxnSp>
        <p:nvCxnSpPr>
          <p:cNvPr id="1392" name=""/>
          <p:cNvCxnSpPr>
            <a:stCxn id="1391" idx="2"/>
            <a:endCxn id="1375" idx="0"/>
          </p:cNvCxnSpPr>
          <p:nvPr/>
        </p:nvCxnSpPr>
        <p:spPr>
          <a:xfrm flipH="1">
            <a:off x="8869680" y="3804120"/>
            <a:ext cx="8280" cy="5493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393" name=""/>
          <p:cNvCxnSpPr>
            <a:stCxn id="1352" idx="2"/>
            <a:endCxn id="1391" idx="0"/>
          </p:cNvCxnSpPr>
          <p:nvPr/>
        </p:nvCxnSpPr>
        <p:spPr>
          <a:xfrm flipH="1">
            <a:off x="8877600" y="2706480"/>
            <a:ext cx="5040" cy="4957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PlaceHolder 1"/>
          <p:cNvSpPr>
            <a:spLocks noGrp="1"/>
          </p:cNvSpPr>
          <p:nvPr>
            <p:ph type="title"/>
          </p:nvPr>
        </p:nvSpPr>
        <p:spPr>
          <a:xfrm>
            <a:off x="0" y="5760"/>
            <a:ext cx="10080000" cy="82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br>
              <a:rPr sz="3300"/>
            </a:br>
            <a:r>
              <a:rPr b="1" lang="en-US" sz="2500" spc="-1" strike="noStrike">
                <a:solidFill>
                  <a:srgbClr val="0000cd"/>
                </a:solidFill>
                <a:latin typeface="Arial"/>
              </a:rPr>
              <a:t>Ask me if you want more info!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395" name="" descr=""/>
          <p:cNvPicPr/>
          <p:nvPr/>
        </p:nvPicPr>
        <p:blipFill>
          <a:blip r:embed="rId1"/>
          <a:stretch/>
        </p:blipFill>
        <p:spPr>
          <a:xfrm>
            <a:off x="0" y="1134000"/>
            <a:ext cx="5029200" cy="3620880"/>
          </a:xfrm>
          <a:prstGeom prst="rect">
            <a:avLst/>
          </a:prstGeom>
          <a:ln w="0">
            <a:noFill/>
          </a:ln>
        </p:spPr>
      </p:pic>
      <p:pic>
        <p:nvPicPr>
          <p:cNvPr id="1396" name="" descr=""/>
          <p:cNvPicPr/>
          <p:nvPr/>
        </p:nvPicPr>
        <p:blipFill>
          <a:blip r:embed="rId2"/>
          <a:stretch/>
        </p:blipFill>
        <p:spPr>
          <a:xfrm>
            <a:off x="4846320" y="1097280"/>
            <a:ext cx="5029200" cy="2734200"/>
          </a:xfrm>
          <a:prstGeom prst="rect">
            <a:avLst/>
          </a:prstGeom>
          <a:ln w="0">
            <a:noFill/>
          </a:ln>
        </p:spPr>
      </p:pic>
      <p:sp>
        <p:nvSpPr>
          <p:cNvPr id="1397" name=""/>
          <p:cNvSpPr txBox="1"/>
          <p:nvPr/>
        </p:nvSpPr>
        <p:spPr>
          <a:xfrm>
            <a:off x="5234400" y="3860280"/>
            <a:ext cx="1989360" cy="162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3 semesters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15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8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minorities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non-traditional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98" name=""/>
          <p:cNvSpPr txBox="1"/>
          <p:nvPr/>
        </p:nvSpPr>
        <p:spPr>
          <a:xfrm>
            <a:off x="7406640" y="3841920"/>
            <a:ext cx="256032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All Rivet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22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11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  <a:ea typeface="Noto Sans CJK SC"/>
              </a:rPr>
              <a:t>7 minorities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4 non-traditional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1114200" y="12960"/>
            <a:ext cx="7851960" cy="58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The phase transition in the laboratory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78" name=""/>
          <p:cNvGrpSpPr/>
          <p:nvPr/>
        </p:nvGrpSpPr>
        <p:grpSpPr>
          <a:xfrm>
            <a:off x="887760" y="592920"/>
            <a:ext cx="8304840" cy="4219920"/>
            <a:chOff x="887760" y="592920"/>
            <a:chExt cx="8304840" cy="4219920"/>
          </a:xfrm>
        </p:grpSpPr>
        <p:pic>
          <p:nvPicPr>
            <p:cNvPr id="579" name="" descr=""/>
            <p:cNvPicPr/>
            <p:nvPr/>
          </p:nvPicPr>
          <p:blipFill>
            <a:blip r:embed="rId1"/>
            <a:stretch/>
          </p:blipFill>
          <p:spPr>
            <a:xfrm>
              <a:off x="887760" y="613800"/>
              <a:ext cx="8304840" cy="4199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0" name=""/>
            <p:cNvSpPr/>
            <p:nvPr/>
          </p:nvSpPr>
          <p:spPr>
            <a:xfrm>
              <a:off x="1044360" y="613080"/>
              <a:ext cx="2353680" cy="175644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1" name=""/>
            <p:cNvSpPr txBox="1"/>
            <p:nvPr/>
          </p:nvSpPr>
          <p:spPr>
            <a:xfrm>
              <a:off x="1044360" y="1628280"/>
              <a:ext cx="2340360" cy="746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300" spc="-1" strike="noStrike">
                  <a:solidFill>
                    <a:srgbClr val="808080"/>
                  </a:solidFill>
                  <a:latin typeface="Arial"/>
                </a:rPr>
                <a:t>Initial</a:t>
              </a:r>
              <a:endParaRPr b="0" lang="en-US" sz="2300" spc="-1" strike="noStrike">
                <a:latin typeface="Arial"/>
              </a:endParaRPr>
            </a:p>
            <a:p>
              <a:r>
                <a:rPr b="1" lang="en-US" sz="2300" spc="-1" strike="noStrike">
                  <a:solidFill>
                    <a:srgbClr val="808080"/>
                  </a:solidFill>
                  <a:latin typeface="Arial"/>
                </a:rPr>
                <a:t>State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582" name=""/>
            <p:cNvSpPr/>
            <p:nvPr/>
          </p:nvSpPr>
          <p:spPr>
            <a:xfrm>
              <a:off x="1257840" y="3495600"/>
              <a:ext cx="33480" cy="85464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3" name=""/>
            <p:cNvSpPr txBox="1"/>
            <p:nvPr/>
          </p:nvSpPr>
          <p:spPr>
            <a:xfrm>
              <a:off x="3049560" y="635400"/>
              <a:ext cx="23407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84" name=""/>
            <p:cNvSpPr/>
            <p:nvPr/>
          </p:nvSpPr>
          <p:spPr>
            <a:xfrm>
              <a:off x="3749400" y="649080"/>
              <a:ext cx="2441880" cy="175644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85" name=""/>
            <p:cNvCxnSpPr>
              <a:stCxn id="580" idx="2"/>
              <a:endCxn id="582" idx="0"/>
            </p:cNvCxnSpPr>
            <p:nvPr/>
          </p:nvCxnSpPr>
          <p:spPr>
            <a:xfrm flipH="1">
              <a:off x="1274400" y="2369520"/>
              <a:ext cx="947160" cy="11264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586" name=""/>
            <p:cNvSpPr/>
            <p:nvPr/>
          </p:nvSpPr>
          <p:spPr>
            <a:xfrm>
              <a:off x="2049480" y="3532320"/>
              <a:ext cx="1132560" cy="77688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87" name=""/>
            <p:cNvCxnSpPr>
              <a:stCxn id="584" idx="2"/>
              <a:endCxn id="586" idx="0"/>
            </p:cNvCxnSpPr>
            <p:nvPr/>
          </p:nvCxnSpPr>
          <p:spPr>
            <a:xfrm flipH="1">
              <a:off x="2615760" y="2405520"/>
              <a:ext cx="2354760" cy="112716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588" name=""/>
            <p:cNvSpPr/>
            <p:nvPr/>
          </p:nvSpPr>
          <p:spPr>
            <a:xfrm>
              <a:off x="6566760" y="613080"/>
              <a:ext cx="2442240" cy="175644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9" name=""/>
            <p:cNvSpPr txBox="1"/>
            <p:nvPr/>
          </p:nvSpPr>
          <p:spPr>
            <a:xfrm>
              <a:off x="6581520" y="592920"/>
              <a:ext cx="234036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90" name=""/>
            <p:cNvSpPr/>
            <p:nvPr/>
          </p:nvSpPr>
          <p:spPr>
            <a:xfrm>
              <a:off x="6398280" y="3513960"/>
              <a:ext cx="1138680" cy="78588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91" name=""/>
            <p:cNvCxnSpPr>
              <a:stCxn id="588" idx="2"/>
              <a:endCxn id="590" idx="0"/>
            </p:cNvCxnSpPr>
            <p:nvPr/>
          </p:nvCxnSpPr>
          <p:spPr>
            <a:xfrm flipH="1">
              <a:off x="6967440" y="2369520"/>
              <a:ext cx="820800" cy="114480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592" name=""/>
          <p:cNvSpPr/>
          <p:nvPr/>
        </p:nvSpPr>
        <p:spPr>
          <a:xfrm>
            <a:off x="-130320" y="4491720"/>
            <a:ext cx="3209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593" name="" descr=""/>
          <p:cNvPicPr/>
          <p:nvPr/>
        </p:nvPicPr>
        <p:blipFill>
          <a:blip r:embed="rId2"/>
          <a:stretch/>
        </p:blipFill>
        <p:spPr>
          <a:xfrm>
            <a:off x="2952720" y="4355640"/>
            <a:ext cx="1335240" cy="925560"/>
          </a:xfrm>
          <a:prstGeom prst="rect">
            <a:avLst/>
          </a:prstGeom>
          <a:ln w="0">
            <a:noFill/>
          </a:ln>
        </p:spPr>
      </p:pic>
      <p:sp>
        <p:nvSpPr>
          <p:cNvPr id="594" name=""/>
          <p:cNvSpPr/>
          <p:nvPr/>
        </p:nvSpPr>
        <p:spPr>
          <a:xfrm>
            <a:off x="2942280" y="4355640"/>
            <a:ext cx="1345680" cy="9259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95" name="" descr=""/>
          <p:cNvPicPr/>
          <p:nvPr/>
        </p:nvPicPr>
        <p:blipFill>
          <a:blip r:embed="rId3"/>
          <a:stretch/>
        </p:blipFill>
        <p:spPr>
          <a:xfrm>
            <a:off x="5079960" y="4391640"/>
            <a:ext cx="1380240" cy="927720"/>
          </a:xfrm>
          <a:prstGeom prst="rect">
            <a:avLst/>
          </a:prstGeom>
          <a:ln w="0">
            <a:noFill/>
          </a:ln>
        </p:spPr>
      </p:pic>
      <p:sp>
        <p:nvSpPr>
          <p:cNvPr id="596" name=""/>
          <p:cNvSpPr/>
          <p:nvPr/>
        </p:nvSpPr>
        <p:spPr>
          <a:xfrm>
            <a:off x="5079960" y="4391640"/>
            <a:ext cx="1380240" cy="9277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"/>
          <p:cNvSpPr/>
          <p:nvPr/>
        </p:nvSpPr>
        <p:spPr>
          <a:xfrm>
            <a:off x="6473160" y="4508640"/>
            <a:ext cx="20707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598" name=""/>
          <p:cNvSpPr txBox="1"/>
          <p:nvPr/>
        </p:nvSpPr>
        <p:spPr>
          <a:xfrm>
            <a:off x="6460200" y="5033160"/>
            <a:ext cx="3188160" cy="28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99" name=""/>
          <p:cNvSpPr txBox="1"/>
          <p:nvPr/>
        </p:nvSpPr>
        <p:spPr>
          <a:xfrm>
            <a:off x="467280" y="4863960"/>
            <a:ext cx="2340360" cy="653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601" name="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602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03" name="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 anchor="t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  <a:buNone/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04" name="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 anchor="t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  <a:buNone/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05" name="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 anchor="t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  <a:buNone/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06" name="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 anchor="t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  <a:buNone/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60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0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0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10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11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12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13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14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15" name="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rIns="0" tIns="0" bIns="0" anchor="ctr">
              <a:noAutofit/>
            </a:bodyPr>
            <a:p>
              <a:pPr algn="ctr">
                <a:buNone/>
              </a:pPr>
              <a:r>
                <a:rPr b="0" lang="en-US" sz="2700" spc="-1" strike="noStrike">
                  <a:latin typeface="Arial"/>
                </a:rPr>
                <a:t>Relativistic Heavy Ion Collider</a:t>
              </a:r>
              <a:endParaRPr b="0" lang="en-US" sz="2700" spc="-1" strike="noStrike">
                <a:latin typeface="Arial"/>
              </a:endParaRPr>
            </a:p>
          </p:txBody>
        </p:sp>
      </p:grpSp>
      <p:grpSp>
        <p:nvGrpSpPr>
          <p:cNvPr id="616" name="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617" name="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618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619" name="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620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21" name="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622" name="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623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24" name="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625" name="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626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27" name="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>
                  <a:rPr sz="1800"/>
                </a:br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628" name="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629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30" name="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631" name="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rIns="0" tIns="0" bIns="0" anchor="ctr">
              <a:noAutofit/>
            </a:bodyPr>
            <a:p>
              <a:pPr algn="ctr">
                <a:buNone/>
              </a:pPr>
              <a:r>
                <a:rPr b="0" lang="en-US" sz="2700" spc="-1" strike="noStrike">
                  <a:latin typeface="Arial"/>
                </a:rPr>
                <a:t>Large Hadron Collider</a:t>
              </a:r>
              <a:endParaRPr b="0" lang="en-US" sz="2700" spc="-1" strike="noStrike">
                <a:latin typeface="Arial"/>
              </a:endParaRPr>
            </a:p>
          </p:txBody>
        </p:sp>
      </p:grpSp>
      <p:sp>
        <p:nvSpPr>
          <p:cNvPr id="632" name="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8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3" name="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8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634" name="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635" name="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7" name="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638" name=""/>
          <p:cNvGrpSpPr/>
          <p:nvPr/>
        </p:nvGrpSpPr>
        <p:grpSpPr>
          <a:xfrm>
            <a:off x="2349360" y="1033560"/>
            <a:ext cx="2754360" cy="4229640"/>
            <a:chOff x="2349360" y="1033560"/>
            <a:chExt cx="2754360" cy="4229640"/>
          </a:xfrm>
        </p:grpSpPr>
        <p:pic>
          <p:nvPicPr>
            <p:cNvPr id="639" name="" descr=""/>
            <p:cNvPicPr/>
            <p:nvPr/>
          </p:nvPicPr>
          <p:blipFill>
            <a:blip r:embed="rId15"/>
            <a:stretch/>
          </p:blipFill>
          <p:spPr>
            <a:xfrm>
              <a:off x="2360520" y="2831040"/>
              <a:ext cx="2743200" cy="2432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0" name=""/>
            <p:cNvSpPr txBox="1"/>
            <p:nvPr/>
          </p:nvSpPr>
          <p:spPr>
            <a:xfrm rot="16200000">
              <a:off x="2065320" y="2937600"/>
              <a:ext cx="9144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641" name=""/>
            <p:cNvSpPr/>
            <p:nvPr/>
          </p:nvSpPr>
          <p:spPr>
            <a:xfrm>
              <a:off x="2893320" y="1729080"/>
              <a:ext cx="297000" cy="678600"/>
            </a:xfrm>
            <a:prstGeom prst="ellipse">
              <a:avLst/>
            </a:prstGeom>
            <a:solidFill>
              <a:srgbClr val="f77f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2" name=""/>
            <p:cNvSpPr txBox="1"/>
            <p:nvPr/>
          </p:nvSpPr>
          <p:spPr>
            <a:xfrm rot="16200000">
              <a:off x="2371680" y="1546200"/>
              <a:ext cx="137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00"/>
                  </a:solidFill>
                  <a:latin typeface="Arial"/>
                </a:rPr>
                <a:t>LHC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643" name=""/>
            <p:cNvSpPr/>
            <p:nvPr/>
          </p:nvSpPr>
          <p:spPr>
            <a:xfrm>
              <a:off x="2878920" y="2957760"/>
              <a:ext cx="2103120" cy="1463040"/>
            </a:xfrm>
            <a:custGeom>
              <a:avLst/>
              <a:gdLst/>
              <a:ahLst/>
              <a:rect l="0" t="0" r="r" b="b"/>
              <a:pathLst>
                <a:path w="5842" h="4064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lide Number Placeholder 3"/>
          <p:cNvSpPr/>
          <p:nvPr/>
        </p:nvSpPr>
        <p:spPr>
          <a:xfrm>
            <a:off x="6578280" y="4791960"/>
            <a:ext cx="1664280" cy="36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r">
              <a:lnSpc>
                <a:spcPct val="100000"/>
              </a:lnSpc>
              <a:buNone/>
            </a:pPr>
            <a:fld id="{21F83935-D648-4E7C-91A8-1B831675D149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pic>
        <p:nvPicPr>
          <p:cNvPr id="645" name="Picture 4_1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1468440" y="264960"/>
            <a:ext cx="7131240" cy="499500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19_1"/>
          <p:cNvSpPr/>
          <p:nvPr/>
        </p:nvSpPr>
        <p:spPr>
          <a:xfrm>
            <a:off x="6269400" y="448920"/>
            <a:ext cx="2330280" cy="1560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47" name="Group 14_1"/>
          <p:cNvGrpSpPr/>
          <p:nvPr/>
        </p:nvGrpSpPr>
        <p:grpSpPr>
          <a:xfrm>
            <a:off x="6091200" y="-8280"/>
            <a:ext cx="2508480" cy="1823040"/>
            <a:chOff x="6091200" y="-8280"/>
            <a:chExt cx="2508480" cy="1823040"/>
          </a:xfrm>
        </p:grpSpPr>
        <p:pic>
          <p:nvPicPr>
            <p:cNvPr id="648" name="Picture 15_1" descr=""/>
            <p:cNvPicPr/>
            <p:nvPr/>
          </p:nvPicPr>
          <p:blipFill>
            <a:blip r:embed="rId2"/>
            <a:srcRect l="69835" t="6053" r="8465" b="71510"/>
            <a:stretch/>
          </p:blipFill>
          <p:spPr>
            <a:xfrm>
              <a:off x="6196680" y="151200"/>
              <a:ext cx="2403000" cy="1663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49" name="Picture 16_1" descr=""/>
            <p:cNvPicPr/>
            <p:nvPr/>
          </p:nvPicPr>
          <p:blipFill>
            <a:blip r:embed="rId3"/>
            <a:srcRect l="94849" t="18722" r="0" b="70410"/>
            <a:stretch/>
          </p:blipFill>
          <p:spPr>
            <a:xfrm>
              <a:off x="8177400" y="951120"/>
              <a:ext cx="417240" cy="588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0" name="Picture 17_1" descr=""/>
            <p:cNvPicPr/>
            <p:nvPr/>
          </p:nvPicPr>
          <p:blipFill>
            <a:blip r:embed="rId4"/>
            <a:srcRect l="68113" t="0" r="13776" b="97307"/>
            <a:stretch/>
          </p:blipFill>
          <p:spPr>
            <a:xfrm>
              <a:off x="6091200" y="-8280"/>
              <a:ext cx="1840320" cy="182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51" name="Picture 23_1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5780880" y="1572120"/>
            <a:ext cx="679680" cy="290160"/>
          </a:xfrm>
          <a:prstGeom prst="rect">
            <a:avLst/>
          </a:prstGeom>
          <a:ln w="0">
            <a:noFill/>
          </a:ln>
        </p:spPr>
      </p:pic>
      <p:sp>
        <p:nvSpPr>
          <p:cNvPr id="652" name="Text Box 22_1"/>
          <p:cNvSpPr/>
          <p:nvPr/>
        </p:nvSpPr>
        <p:spPr>
          <a:xfrm>
            <a:off x="1569240" y="9720"/>
            <a:ext cx="1588680" cy="75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 anchor="t">
            <a:spAutoFit/>
          </a:bodyPr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20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200" spc="-1" strike="noStrike">
              <a:latin typeface="Arial"/>
            </a:endParaRPr>
          </a:p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20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200" spc="-1" strike="noStrike">
              <a:latin typeface="Arial"/>
            </a:endParaRPr>
          </a:p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20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653" name=""/>
          <p:cNvGrpSpPr/>
          <p:nvPr/>
        </p:nvGrpSpPr>
        <p:grpSpPr>
          <a:xfrm>
            <a:off x="3783240" y="766080"/>
            <a:ext cx="2666160" cy="2400840"/>
            <a:chOff x="3783240" y="766080"/>
            <a:chExt cx="2666160" cy="2400840"/>
          </a:xfrm>
        </p:grpSpPr>
        <p:sp>
          <p:nvSpPr>
            <p:cNvPr id="654" name=""/>
            <p:cNvSpPr/>
            <p:nvPr/>
          </p:nvSpPr>
          <p:spPr>
            <a:xfrm>
              <a:off x="5527440" y="766080"/>
              <a:ext cx="324000" cy="159120"/>
            </a:xfrm>
            <a:custGeom>
              <a:avLst/>
              <a:gdLst/>
              <a:ahLst/>
              <a:rect l="l" t="t" r="r" b="b"/>
              <a:pathLst>
                <a:path w="4393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331" y="21600"/>
                  </a:lnTo>
                  <a:arcTo wR="18731" hR="3600" stAng="5400000" swAng="5400000"/>
                  <a:lnTo>
                    <a:pt x="21600" y="3600"/>
                  </a:lnTo>
                  <a:arcTo wR="18731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"/>
            <p:cNvSpPr/>
            <p:nvPr/>
          </p:nvSpPr>
          <p:spPr>
            <a:xfrm>
              <a:off x="3783240" y="3039480"/>
              <a:ext cx="323640" cy="127440"/>
            </a:xfrm>
            <a:custGeom>
              <a:avLst/>
              <a:gdLst/>
              <a:ahLst/>
              <a:rect l="l" t="t" r="r" b="b"/>
              <a:pathLst>
                <a:path w="5476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161" y="21600"/>
                  </a:lnTo>
                  <a:arcTo wR="29561" hR="3600" stAng="5400000" swAng="5400000"/>
                  <a:lnTo>
                    <a:pt x="21600" y="3600"/>
                  </a:lnTo>
                  <a:arcTo wR="29561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"/>
            <p:cNvSpPr/>
            <p:nvPr/>
          </p:nvSpPr>
          <p:spPr>
            <a:xfrm>
              <a:off x="5808960" y="1587600"/>
              <a:ext cx="640440" cy="286560"/>
            </a:xfrm>
            <a:custGeom>
              <a:avLst/>
              <a:gdLst/>
              <a:ahLst/>
              <a:rect l="l" t="t" r="r" b="b"/>
              <a:pathLst>
                <a:path w="4824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4641" y="21600"/>
                  </a:lnTo>
                  <a:arcTo wR="23041" hR="3600" stAng="5400000" swAng="5400000"/>
                  <a:lnTo>
                    <a:pt x="21600" y="3600"/>
                  </a:lnTo>
                  <a:arcTo wR="23041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57" name=""/>
          <p:cNvGrpSpPr/>
          <p:nvPr/>
        </p:nvGrpSpPr>
        <p:grpSpPr>
          <a:xfrm>
            <a:off x="6083640" y="-16560"/>
            <a:ext cx="1842120" cy="191160"/>
            <a:chOff x="6083640" y="-16560"/>
            <a:chExt cx="1842120" cy="191160"/>
          </a:xfrm>
        </p:grpSpPr>
        <p:sp>
          <p:nvSpPr>
            <p:cNvPr id="658" name=""/>
            <p:cNvSpPr/>
            <p:nvPr/>
          </p:nvSpPr>
          <p:spPr>
            <a:xfrm>
              <a:off x="7407720" y="-16560"/>
              <a:ext cx="518040" cy="191160"/>
            </a:xfrm>
            <a:custGeom>
              <a:avLst/>
              <a:gdLst/>
              <a:ahLst/>
              <a:rect l="l" t="t" r="r" b="b"/>
              <a:pathLst>
                <a:path w="5846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4866" y="21600"/>
                  </a:lnTo>
                  <a:arcTo wR="33266" hR="3600" stAng="5400000" swAng="5400000"/>
                  <a:lnTo>
                    <a:pt x="21600" y="3600"/>
                  </a:lnTo>
                  <a:arcTo wR="33266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"/>
            <p:cNvSpPr/>
            <p:nvPr/>
          </p:nvSpPr>
          <p:spPr>
            <a:xfrm>
              <a:off x="6770880" y="-16560"/>
              <a:ext cx="518040" cy="191160"/>
            </a:xfrm>
            <a:custGeom>
              <a:avLst/>
              <a:gdLst/>
              <a:ahLst/>
              <a:rect l="l" t="t" r="r" b="b"/>
              <a:pathLst>
                <a:path w="5846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4866" y="21600"/>
                  </a:lnTo>
                  <a:arcTo wR="33266" hR="3600" stAng="5400000" swAng="5400000"/>
                  <a:lnTo>
                    <a:pt x="21600" y="3600"/>
                  </a:lnTo>
                  <a:arcTo wR="33266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"/>
            <p:cNvSpPr/>
            <p:nvPr/>
          </p:nvSpPr>
          <p:spPr>
            <a:xfrm>
              <a:off x="6083640" y="-16560"/>
              <a:ext cx="517320" cy="191160"/>
            </a:xfrm>
            <a:custGeom>
              <a:avLst/>
              <a:gdLst/>
              <a:ahLst/>
              <a:rect l="l" t="t" r="r" b="b"/>
              <a:pathLst>
                <a:path w="58385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4785" y="21600"/>
                  </a:lnTo>
                  <a:arcTo wR="33185" hR="3600" stAng="5400000" swAng="5400000"/>
                  <a:lnTo>
                    <a:pt x="21600" y="3600"/>
                  </a:lnTo>
                  <a:arcTo wR="33185" hR="3600" stAng="10800000" swAng="5400000"/>
                  <a:close/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61" name=""/>
          <p:cNvGrpSpPr/>
          <p:nvPr/>
        </p:nvGrpSpPr>
        <p:grpSpPr>
          <a:xfrm>
            <a:off x="1874520" y="1265760"/>
            <a:ext cx="1261800" cy="3341880"/>
            <a:chOff x="1874520" y="1265760"/>
            <a:chExt cx="1261800" cy="3341880"/>
          </a:xfrm>
        </p:grpSpPr>
        <p:sp>
          <p:nvSpPr>
            <p:cNvPr id="662" name=""/>
            <p:cNvSpPr/>
            <p:nvPr/>
          </p:nvSpPr>
          <p:spPr>
            <a:xfrm>
              <a:off x="2812680" y="4448160"/>
              <a:ext cx="323640" cy="159480"/>
            </a:xfrm>
            <a:custGeom>
              <a:avLst/>
              <a:gdLst/>
              <a:ahLst/>
              <a:rect l="l" t="t" r="r" b="b"/>
              <a:pathLst>
                <a:path w="4378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184" y="21600"/>
                  </a:lnTo>
                  <a:arcTo wR="18584" hR="3600" stAng="5400000" swAng="5400000"/>
                  <a:lnTo>
                    <a:pt x="21600" y="3600"/>
                  </a:lnTo>
                  <a:arcTo wR="18584" hR="3600" stAng="10800000" swAng="5400000"/>
                  <a:close/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3" name=""/>
            <p:cNvSpPr/>
            <p:nvPr/>
          </p:nvSpPr>
          <p:spPr>
            <a:xfrm>
              <a:off x="1874520" y="1421280"/>
              <a:ext cx="453240" cy="159480"/>
            </a:xfrm>
            <a:custGeom>
              <a:avLst/>
              <a:gdLst/>
              <a:ahLst/>
              <a:rect l="l" t="t" r="r" b="b"/>
              <a:pathLst>
                <a:path w="6129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7697" y="21600"/>
                  </a:lnTo>
                  <a:arcTo wR="36097" hR="3600" stAng="5400000" swAng="5400000"/>
                  <a:lnTo>
                    <a:pt x="21600" y="3600"/>
                  </a:lnTo>
                  <a:arcTo wR="36097" hR="3600" stAng="10800000" swAng="5400000"/>
                  <a:close/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4" name=""/>
            <p:cNvSpPr/>
            <p:nvPr/>
          </p:nvSpPr>
          <p:spPr>
            <a:xfrm>
              <a:off x="2309760" y="1265760"/>
              <a:ext cx="323640" cy="127440"/>
            </a:xfrm>
            <a:custGeom>
              <a:avLst/>
              <a:gdLst/>
              <a:ahLst/>
              <a:rect l="l" t="t" r="r" b="b"/>
              <a:pathLst>
                <a:path w="5476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161" y="21600"/>
                  </a:lnTo>
                  <a:arcTo wR="29561" hR="3600" stAng="5400000" swAng="5400000"/>
                  <a:lnTo>
                    <a:pt x="21600" y="3600"/>
                  </a:lnTo>
                  <a:arcTo wR="29561" hR="3600" stAng="10800000" swAng="5400000"/>
                  <a:close/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65" name=""/>
          <p:cNvGrpSpPr/>
          <p:nvPr/>
        </p:nvGrpSpPr>
        <p:grpSpPr>
          <a:xfrm>
            <a:off x="1482120" y="1040040"/>
            <a:ext cx="7129440" cy="2395080"/>
            <a:chOff x="1482120" y="1040040"/>
            <a:chExt cx="7129440" cy="2395080"/>
          </a:xfrm>
        </p:grpSpPr>
        <p:sp>
          <p:nvSpPr>
            <p:cNvPr id="666" name=""/>
            <p:cNvSpPr/>
            <p:nvPr/>
          </p:nvSpPr>
          <p:spPr>
            <a:xfrm>
              <a:off x="1482120" y="2012400"/>
              <a:ext cx="582120" cy="254880"/>
            </a:xfrm>
            <a:custGeom>
              <a:avLst/>
              <a:gdLst/>
              <a:ahLst/>
              <a:rect l="l" t="t" r="r" b="b"/>
              <a:pathLst>
                <a:path w="49293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693" y="21600"/>
                  </a:lnTo>
                  <a:arcTo wR="24093" hR="3600" stAng="5400000" swAng="5400000"/>
                  <a:lnTo>
                    <a:pt x="21600" y="3600"/>
                  </a:lnTo>
                  <a:arcTo wR="24093" hR="3600" stAng="10800000" swAng="5400000"/>
                  <a:close/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"/>
            <p:cNvSpPr/>
            <p:nvPr/>
          </p:nvSpPr>
          <p:spPr>
            <a:xfrm>
              <a:off x="8029440" y="3180240"/>
              <a:ext cx="582120" cy="254880"/>
            </a:xfrm>
            <a:custGeom>
              <a:avLst/>
              <a:gdLst/>
              <a:ahLst/>
              <a:rect l="l" t="t" r="r" b="b"/>
              <a:pathLst>
                <a:path w="49293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693" y="21600"/>
                  </a:lnTo>
                  <a:arcTo wR="24093" hR="3600" stAng="5400000" swAng="5400000"/>
                  <a:lnTo>
                    <a:pt x="21600" y="3600"/>
                  </a:lnTo>
                  <a:arcTo wR="24093" hR="3600" stAng="10800000" swAng="5400000"/>
                  <a:close/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"/>
            <p:cNvSpPr/>
            <p:nvPr/>
          </p:nvSpPr>
          <p:spPr>
            <a:xfrm>
              <a:off x="2871000" y="1040040"/>
              <a:ext cx="387720" cy="127440"/>
            </a:xfrm>
            <a:custGeom>
              <a:avLst/>
              <a:gdLst/>
              <a:ahLst/>
              <a:rect l="l" t="t" r="r" b="b"/>
              <a:pathLst>
                <a:path w="6559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61991" y="21600"/>
                  </a:lnTo>
                  <a:arcTo wR="40391" hR="3600" stAng="5400000" swAng="5400000"/>
                  <a:lnTo>
                    <a:pt x="21600" y="3600"/>
                  </a:lnTo>
                  <a:arcTo wR="40391" hR="3600" stAng="10800000" swAng="5400000"/>
                  <a:close/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69" name=""/>
          <p:cNvGrpSpPr/>
          <p:nvPr/>
        </p:nvGrpSpPr>
        <p:grpSpPr>
          <a:xfrm>
            <a:off x="2029680" y="960480"/>
            <a:ext cx="6530400" cy="4022280"/>
            <a:chOff x="2029680" y="960480"/>
            <a:chExt cx="6530400" cy="4022280"/>
          </a:xfrm>
        </p:grpSpPr>
        <p:sp>
          <p:nvSpPr>
            <p:cNvPr id="670" name=""/>
            <p:cNvSpPr/>
            <p:nvPr/>
          </p:nvSpPr>
          <p:spPr>
            <a:xfrm>
              <a:off x="2029680" y="2645280"/>
              <a:ext cx="323640" cy="127800"/>
            </a:xfrm>
            <a:custGeom>
              <a:avLst/>
              <a:gdLst/>
              <a:ahLst/>
              <a:rect l="l" t="t" r="r" b="b"/>
              <a:pathLst>
                <a:path w="5460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007" y="21600"/>
                  </a:lnTo>
                  <a:arcTo wR="29407" hR="3600" stAng="5400000" swAng="5400000"/>
                  <a:lnTo>
                    <a:pt x="21600" y="3600"/>
                  </a:lnTo>
                  <a:arcTo wR="29407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"/>
            <p:cNvSpPr/>
            <p:nvPr/>
          </p:nvSpPr>
          <p:spPr>
            <a:xfrm>
              <a:off x="2029680" y="2846520"/>
              <a:ext cx="323640" cy="127440"/>
            </a:xfrm>
            <a:custGeom>
              <a:avLst/>
              <a:gdLst/>
              <a:ahLst/>
              <a:rect l="l" t="t" r="r" b="b"/>
              <a:pathLst>
                <a:path w="5476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161" y="21600"/>
                  </a:lnTo>
                  <a:arcTo wR="29561" hR="3600" stAng="5400000" swAng="5400000"/>
                  <a:lnTo>
                    <a:pt x="21600" y="3600"/>
                  </a:lnTo>
                  <a:arcTo wR="29561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"/>
            <p:cNvSpPr/>
            <p:nvPr/>
          </p:nvSpPr>
          <p:spPr>
            <a:xfrm>
              <a:off x="7347600" y="2962800"/>
              <a:ext cx="581760" cy="254160"/>
            </a:xfrm>
            <a:custGeom>
              <a:avLst/>
              <a:gdLst/>
              <a:ahLst/>
              <a:rect l="l" t="t" r="r" b="b"/>
              <a:pathLst>
                <a:path w="49402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802" y="21600"/>
                  </a:lnTo>
                  <a:arcTo wR="24202" hR="3600" stAng="5400000" swAng="5400000"/>
                  <a:lnTo>
                    <a:pt x="21600" y="3600"/>
                  </a:lnTo>
                  <a:arcTo wR="24202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"/>
            <p:cNvSpPr/>
            <p:nvPr/>
          </p:nvSpPr>
          <p:spPr>
            <a:xfrm>
              <a:off x="5580000" y="960480"/>
              <a:ext cx="517320" cy="254520"/>
            </a:xfrm>
            <a:custGeom>
              <a:avLst/>
              <a:gdLst/>
              <a:ahLst/>
              <a:rect l="l" t="t" r="r" b="b"/>
              <a:pathLst>
                <a:path w="4387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271" y="21600"/>
                  </a:lnTo>
                  <a:arcTo wR="18671" hR="3600" stAng="5400000" swAng="5400000"/>
                  <a:lnTo>
                    <a:pt x="21600" y="3600"/>
                  </a:lnTo>
                  <a:arcTo wR="18671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"/>
            <p:cNvSpPr/>
            <p:nvPr/>
          </p:nvSpPr>
          <p:spPr>
            <a:xfrm>
              <a:off x="8172360" y="968760"/>
              <a:ext cx="387720" cy="159480"/>
            </a:xfrm>
            <a:custGeom>
              <a:avLst/>
              <a:gdLst/>
              <a:ahLst/>
              <a:rect l="l" t="t" r="r" b="b"/>
              <a:pathLst>
                <a:path w="52443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8843" y="21600"/>
                  </a:lnTo>
                  <a:arcTo wR="27243" hR="3600" stAng="5400000" swAng="5400000"/>
                  <a:lnTo>
                    <a:pt x="21600" y="3600"/>
                  </a:lnTo>
                  <a:arcTo wR="27243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"/>
            <p:cNvSpPr/>
            <p:nvPr/>
          </p:nvSpPr>
          <p:spPr>
            <a:xfrm>
              <a:off x="8172360" y="1169280"/>
              <a:ext cx="387720" cy="191160"/>
            </a:xfrm>
            <a:custGeom>
              <a:avLst/>
              <a:gdLst/>
              <a:ahLst/>
              <a:rect l="l" t="t" r="r" b="b"/>
              <a:pathLst>
                <a:path w="43768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168" y="21600"/>
                  </a:lnTo>
                  <a:arcTo wR="18568" hR="3600" stAng="5400000" swAng="5400000"/>
                  <a:lnTo>
                    <a:pt x="21600" y="3600"/>
                  </a:lnTo>
                  <a:arcTo wR="18568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"/>
            <p:cNvSpPr/>
            <p:nvPr/>
          </p:nvSpPr>
          <p:spPr>
            <a:xfrm>
              <a:off x="8172360" y="1344960"/>
              <a:ext cx="387720" cy="190800"/>
            </a:xfrm>
            <a:custGeom>
              <a:avLst/>
              <a:gdLst/>
              <a:ahLst/>
              <a:rect l="l" t="t" r="r" b="b"/>
              <a:pathLst>
                <a:path w="43851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251" y="21600"/>
                  </a:lnTo>
                  <a:arcTo wR="18651" hR="3600" stAng="5400000" swAng="5400000"/>
                  <a:lnTo>
                    <a:pt x="21600" y="3600"/>
                  </a:lnTo>
                  <a:arcTo wR="18651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"/>
            <p:cNvSpPr/>
            <p:nvPr/>
          </p:nvSpPr>
          <p:spPr>
            <a:xfrm>
              <a:off x="3596040" y="4856040"/>
              <a:ext cx="323280" cy="126720"/>
            </a:xfrm>
            <a:custGeom>
              <a:avLst/>
              <a:gdLst/>
              <a:ahLst/>
              <a:rect l="l" t="t" r="r" b="b"/>
              <a:pathLst>
                <a:path w="55010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410" y="21600"/>
                  </a:lnTo>
                  <a:arcTo wR="29810" hR="3600" stAng="5400000" swAng="5400000"/>
                  <a:lnTo>
                    <a:pt x="21600" y="3600"/>
                  </a:lnTo>
                  <a:arcTo wR="29810" hR="3600" stAng="10800000" swAng="5400000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78" name=""/>
          <p:cNvSpPr txBox="1"/>
          <p:nvPr/>
        </p:nvSpPr>
        <p:spPr>
          <a:xfrm>
            <a:off x="-66600" y="3489480"/>
            <a:ext cx="10015200" cy="1858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When do we have a collision?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Where did the particle go?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What kind of particle is it?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" descr=""/>
          <p:cNvPicPr/>
          <p:nvPr/>
        </p:nvPicPr>
        <p:blipFill>
          <a:blip r:embed="rId1"/>
          <a:stretch/>
        </p:blipFill>
        <p:spPr>
          <a:xfrm>
            <a:off x="1414080" y="-187200"/>
            <a:ext cx="7860240" cy="5895000"/>
          </a:xfrm>
          <a:prstGeom prst="rect">
            <a:avLst/>
          </a:prstGeom>
          <a:ln w="0">
            <a:noFill/>
          </a:ln>
        </p:spPr>
      </p:pic>
      <p:pic>
        <p:nvPicPr>
          <p:cNvPr id="680" name="" descr=""/>
          <p:cNvPicPr/>
          <p:nvPr/>
        </p:nvPicPr>
        <p:blipFill>
          <a:blip r:embed="rId2"/>
          <a:srcRect l="0" t="43033" r="35897" b="0"/>
          <a:stretch/>
        </p:blipFill>
        <p:spPr>
          <a:xfrm>
            <a:off x="10080" y="4145400"/>
            <a:ext cx="2344320" cy="1562400"/>
          </a:xfrm>
          <a:prstGeom prst="rect">
            <a:avLst/>
          </a:prstGeom>
          <a:ln w="0">
            <a:noFill/>
          </a:ln>
        </p:spPr>
      </p:pic>
      <p:pic>
        <p:nvPicPr>
          <p:cNvPr id="681" name="" descr=""/>
          <p:cNvPicPr/>
          <p:nvPr/>
        </p:nvPicPr>
        <p:blipFill>
          <a:blip r:embed="rId3"/>
          <a:stretch/>
        </p:blipFill>
        <p:spPr>
          <a:xfrm>
            <a:off x="4764240" y="32040"/>
            <a:ext cx="2423160" cy="1828800"/>
          </a:xfrm>
          <a:prstGeom prst="rect">
            <a:avLst/>
          </a:prstGeom>
          <a:ln w="0">
            <a:noFill/>
          </a:ln>
        </p:spPr>
      </p:pic>
      <p:pic>
        <p:nvPicPr>
          <p:cNvPr id="682" name="" descr=""/>
          <p:cNvPicPr/>
          <p:nvPr/>
        </p:nvPicPr>
        <p:blipFill>
          <a:blip r:embed="rId4"/>
          <a:stretch/>
        </p:blipFill>
        <p:spPr>
          <a:xfrm>
            <a:off x="7169040" y="12600"/>
            <a:ext cx="2892960" cy="2169720"/>
          </a:xfrm>
          <a:prstGeom prst="rect">
            <a:avLst/>
          </a:prstGeom>
          <a:ln w="0">
            <a:noFill/>
          </a:ln>
        </p:spPr>
      </p:pic>
      <p:pic>
        <p:nvPicPr>
          <p:cNvPr id="683" name="" descr=""/>
          <p:cNvPicPr/>
          <p:nvPr/>
        </p:nvPicPr>
        <p:blipFill>
          <a:blip r:embed="rId5"/>
          <a:stretch/>
        </p:blipFill>
        <p:spPr>
          <a:xfrm>
            <a:off x="-14040" y="-413640"/>
            <a:ext cx="2048400" cy="2743200"/>
          </a:xfrm>
          <a:prstGeom prst="rect">
            <a:avLst/>
          </a:prstGeom>
          <a:ln w="0">
            <a:noFill/>
          </a:ln>
        </p:spPr>
      </p:pic>
      <p:pic>
        <p:nvPicPr>
          <p:cNvPr id="684" name="" descr=""/>
          <p:cNvPicPr/>
          <p:nvPr/>
        </p:nvPicPr>
        <p:blipFill>
          <a:blip r:embed="rId6"/>
          <a:stretch/>
        </p:blipFill>
        <p:spPr>
          <a:xfrm>
            <a:off x="-77760" y="2316600"/>
            <a:ext cx="2432160" cy="1828800"/>
          </a:xfrm>
          <a:prstGeom prst="rect">
            <a:avLst/>
          </a:prstGeom>
          <a:ln w="0">
            <a:noFill/>
          </a:ln>
        </p:spPr>
      </p:pic>
      <p:pic>
        <p:nvPicPr>
          <p:cNvPr id="685" name="" descr=""/>
          <p:cNvPicPr/>
          <p:nvPr/>
        </p:nvPicPr>
        <p:blipFill>
          <a:blip r:embed="rId7"/>
          <a:stretch/>
        </p:blipFill>
        <p:spPr>
          <a:xfrm>
            <a:off x="7672680" y="2175840"/>
            <a:ext cx="2432160" cy="1828800"/>
          </a:xfrm>
          <a:prstGeom prst="rect">
            <a:avLst/>
          </a:prstGeom>
          <a:ln w="0">
            <a:noFill/>
          </a:ln>
        </p:spPr>
      </p:pic>
      <p:pic>
        <p:nvPicPr>
          <p:cNvPr id="686" name="" descr=""/>
          <p:cNvPicPr/>
          <p:nvPr/>
        </p:nvPicPr>
        <p:blipFill>
          <a:blip r:embed="rId8"/>
          <a:srcRect l="0" t="18181" r="0" b="0"/>
          <a:stretch/>
        </p:blipFill>
        <p:spPr>
          <a:xfrm>
            <a:off x="7339680" y="3995640"/>
            <a:ext cx="2743200" cy="1682640"/>
          </a:xfrm>
          <a:prstGeom prst="rect">
            <a:avLst/>
          </a:prstGeom>
          <a:ln w="0">
            <a:noFill/>
          </a:ln>
        </p:spPr>
      </p:pic>
      <p:pic>
        <p:nvPicPr>
          <p:cNvPr id="687" name="" descr=""/>
          <p:cNvPicPr/>
          <p:nvPr/>
        </p:nvPicPr>
        <p:blipFill>
          <a:blip r:embed="rId9"/>
          <a:srcRect l="19769" t="0" r="25271" b="18968"/>
          <a:stretch/>
        </p:blipFill>
        <p:spPr>
          <a:xfrm>
            <a:off x="5681520" y="3553560"/>
            <a:ext cx="2004840" cy="2222640"/>
          </a:xfrm>
          <a:prstGeom prst="rect">
            <a:avLst/>
          </a:prstGeom>
          <a:ln w="0">
            <a:noFill/>
          </a:ln>
        </p:spPr>
      </p:pic>
      <p:pic>
        <p:nvPicPr>
          <p:cNvPr id="688" name="" descr=""/>
          <p:cNvPicPr/>
          <p:nvPr/>
        </p:nvPicPr>
        <p:blipFill>
          <a:blip r:embed="rId10"/>
          <a:srcRect l="0" t="16563" r="0" b="13839"/>
          <a:stretch/>
        </p:blipFill>
        <p:spPr>
          <a:xfrm>
            <a:off x="5681520" y="1724760"/>
            <a:ext cx="1965960" cy="182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p+p collisions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90" name="" descr=""/>
          <p:cNvPicPr/>
          <p:nvPr/>
        </p:nvPicPr>
        <p:blipFill>
          <a:blip r:embed="rId1"/>
          <a:stretch/>
        </p:blipFill>
        <p:spPr>
          <a:xfrm>
            <a:off x="1870560" y="549360"/>
            <a:ext cx="6339240" cy="4754160"/>
          </a:xfrm>
          <a:prstGeom prst="rect">
            <a:avLst/>
          </a:prstGeom>
          <a:ln w="0">
            <a:noFill/>
          </a:ln>
        </p:spPr>
      </p:pic>
      <p:sp>
        <p:nvSpPr>
          <p:cNvPr id="691" name="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Pb+Pb collisions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93" name="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-88920" y="701640"/>
            <a:ext cx="10244520" cy="459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27902</TotalTime>
  <Application>LibreOffice/7.3.6.2$Linux_X86_64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2022-09-27T05:38:06Z</dcterms:modified>
  <cp:revision>352</cp:revision>
  <dc:subject/>
  <dc:title/>
</cp:coreProperties>
</file>