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13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3.xml.rels" ContentType="application/vnd.openxmlformats-package.relationships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113.jpeg" ContentType="image/jpeg"/>
  <Override PartName="/ppt/media/image108.png" ContentType="image/png"/>
  <Override PartName="/ppt/media/image107.png" ContentType="image/png"/>
  <Override PartName="/ppt/media/image106.gif" ContentType="image/gif"/>
  <Override PartName="/ppt/media/image104.jpeg" ContentType="image/jpeg"/>
  <Override PartName="/ppt/media/image112.jpeg" ContentType="image/jpeg"/>
  <Override PartName="/ppt/media/image99.png" ContentType="image/png"/>
  <Override PartName="/ppt/media/image103.png" ContentType="image/png"/>
  <Override PartName="/ppt/media/image98.png" ContentType="image/png"/>
  <Override PartName="/ppt/media/image102.png" ContentType="image/png"/>
  <Override PartName="/ppt/media/image97.png" ContentType="image/png"/>
  <Override PartName="/ppt/media/image46.jpeg" ContentType="image/jpeg"/>
  <Override PartName="/ppt/media/image22.png" ContentType="image/png"/>
  <Override PartName="/ppt/media/image45.png" ContentType="image/png"/>
  <Override PartName="/ppt/media/image35.png" ContentType="image/png"/>
  <Override PartName="/ppt/media/image33.png" ContentType="image/png"/>
  <Override PartName="/ppt/media/image32.png" ContentType="image/png"/>
  <Override PartName="/ppt/media/image41.jpeg" ContentType="image/jpeg"/>
  <Override PartName="/ppt/media/image4.png" ContentType="image/png"/>
  <Override PartName="/ppt/media/image54.png" ContentType="image/png"/>
  <Override PartName="/ppt/media/image31.png" ContentType="image/png"/>
  <Override PartName="/ppt/media/image30.png" ContentType="image/png"/>
  <Override PartName="/ppt/media/image111.jpeg" ContentType="image/jpeg"/>
  <Override PartName="/ppt/media/image89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105.png" ContentType="image/png"/>
  <Override PartName="/ppt/media/image36.gif" ContentType="image/gif"/>
  <Override PartName="/ppt/media/image55.png" ContentType="image/png"/>
  <Override PartName="/ppt/media/image25.png" ContentType="image/png"/>
  <Override PartName="/ppt/media/image14.png" ContentType="image/png"/>
  <Override PartName="/ppt/media/image67.jpeg" ContentType="image/jpeg"/>
  <Override PartName="/ppt/media/image24.png" ContentType="image/png"/>
  <Override PartName="/ppt/media/image59.png" ContentType="image/png"/>
  <Override PartName="/ppt/media/image23.png" ContentType="image/png"/>
  <Override PartName="/ppt/media/image58.png" ContentType="image/png"/>
  <Override PartName="/ppt/media/image37.png" ContentType="image/png"/>
  <Override PartName="/ppt/media/image2.png" ContentType="image/png"/>
  <Override PartName="/ppt/media/image52.png" ContentType="image/png"/>
  <Override PartName="/ppt/media/image5.jpeg" ContentType="image/jpeg"/>
  <Override PartName="/ppt/media/image48.png" ContentType="image/png"/>
  <Override PartName="/ppt/media/image39.png" ContentType="image/png"/>
  <Override PartName="/ppt/media/image38.png" ContentType="image/png"/>
  <Override PartName="/ppt/media/image3.png" ContentType="image/png"/>
  <Override PartName="/ppt/media/image53.png" ContentType="image/png"/>
  <Override PartName="/ppt/media/image1.png" ContentType="image/png"/>
  <Override PartName="/ppt/media/image51.png" ContentType="image/png"/>
  <Override PartName="/ppt/media/image34.png" ContentType="image/png"/>
  <Override PartName="/ppt/media/image40.jpeg" ContentType="image/jpeg"/>
  <Override PartName="/ppt/media/image21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68.png" ContentType="image/png"/>
  <Override PartName="/ppt/media/image15.png" ContentType="image/png"/>
  <Override PartName="/ppt/media/image90.png" ContentType="image/png"/>
  <Override PartName="/ppt/media/image16.png" ContentType="image/png"/>
  <Override PartName="/ppt/media/image6.png" ContentType="image/png"/>
  <Override PartName="/ppt/media/image91.png" ContentType="image/png"/>
  <Override PartName="/ppt/media/image17.png" ContentType="image/png"/>
  <Override PartName="/ppt/media/image44.jpeg" ContentType="image/jpeg"/>
  <Override PartName="/ppt/media/image92.png" ContentType="image/png"/>
  <Override PartName="/ppt/media/image18.png" ContentType="image/png"/>
  <Override PartName="/ppt/media/image8.png" ContentType="image/png"/>
  <Override PartName="/ppt/media/image93.png" ContentType="image/png"/>
  <Override PartName="/ppt/media/image19.png" ContentType="image/png"/>
  <Override PartName="/ppt/media/image9.png" ContentType="image/png"/>
  <Override PartName="/ppt/media/image94.png" ContentType="image/png"/>
  <Override PartName="/ppt/media/image20.png" ContentType="image/png"/>
  <Override PartName="/ppt/media/image110.jpeg" ContentType="image/jpeg"/>
  <Override PartName="/ppt/media/image79.png" ContentType="image/png"/>
  <Override PartName="/ppt/media/image47.png" ContentType="image/png"/>
  <Override PartName="/ppt/media/image49.png" ContentType="image/png"/>
  <Override PartName="/ppt/media/image50.png" ContentType="image/png"/>
  <Override PartName="/ppt/media/image56.jpeg" ContentType="image/jpeg"/>
  <Override PartName="/ppt/media/image57.png" ContentType="image/png"/>
  <Override PartName="/ppt/media/image60.png" ContentType="image/png"/>
  <Override PartName="/ppt/media/image7.jpeg" ContentType="image/jpeg"/>
  <Override PartName="/ppt/media/image61.png" ContentType="image/png"/>
  <Override PartName="/ppt/media/image62.png" ContentType="image/png"/>
  <Override PartName="/ppt/media/image63.png" ContentType="image/png"/>
  <Override PartName="/ppt/media/image109.png" ContentType="image/png"/>
  <Override PartName="/ppt/media/image74.jpeg" ContentType="image/jpeg"/>
  <Override PartName="/ppt/media/image64.png" ContentType="image/png"/>
  <Override PartName="/ppt/media/image65.png" ContentType="image/png"/>
  <Override PartName="/ppt/media/image66.png" ContentType="image/png"/>
  <Override PartName="/ppt/media/image69.png" ContentType="image/png"/>
  <Override PartName="/ppt/media/image70.png" ContentType="image/png"/>
  <Override PartName="/ppt/media/image71.png" ContentType="image/png"/>
  <Override PartName="/ppt/media/image42.jpeg" ContentType="image/jpeg"/>
  <Override PartName="/ppt/media/image72.png" ContentType="image/png"/>
  <Override PartName="/ppt/media/image73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80.png" ContentType="image/png"/>
  <Override PartName="/ppt/media/image81.png" ContentType="image/png"/>
  <Override PartName="/ppt/media/image43.jpeg" ContentType="image/jpe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10.jpeg" ContentType="image/jpeg"/>
  <Override PartName="/ppt/media/image86.png" ContentType="image/png"/>
  <Override PartName="/ppt/media/image87.png" ContentType="image/png"/>
  <Override PartName="/ppt/media/image88.png" ContentType="image/png"/>
  <Override PartName="/ppt/media/image100.png" ContentType="image/png"/>
  <Override PartName="/ppt/media/image95.png" ContentType="image/png"/>
  <Override PartName="/ppt/media/image101.png" ContentType="image/png"/>
  <Override PartName="/ppt/media/image96.png" ContentType="image/png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55C9D877-B4B9-43FA-9F47-F3FEB6BF77DC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00" spc="-1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00" spc="-1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20" spc="-1">
                <a:latin typeface="Arial"/>
              </a:rPr>
              <a:t>By comparison ATLAS is 25 meters in diameter and 44 meters long – not quite twice as large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583440" y="86900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06AF60D2-92BB-4E18-A7A2-C2BEB2B6FE1C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TextShape 6"/>
          <p:cNvSpPr txBox="1"/>
          <p:nvPr/>
        </p:nvSpPr>
        <p:spPr>
          <a:xfrm>
            <a:off x="888372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8F7694E9-4CFA-41ED-BEBD-5DBFED5506E9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6" name="TextShape 7"/>
          <p:cNvSpPr txBox="1"/>
          <p:nvPr/>
        </p:nvSpPr>
        <p:spPr>
          <a:xfrm>
            <a:off x="15840" y="726516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 (UTK), WIPC, July 2017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45720" y="7214400"/>
            <a:ext cx="8686800" cy="0"/>
          </a:xfrm>
          <a:prstGeom prst="line">
            <a:avLst/>
          </a:prstGeom>
          <a:ln w="5472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Line 9"/>
          <p:cNvSpPr/>
          <p:nvPr/>
        </p:nvSpPr>
        <p:spPr>
          <a:xfrm>
            <a:off x="-55080" y="7277040"/>
            <a:ext cx="8412480" cy="0"/>
          </a:xfrm>
          <a:prstGeom prst="line">
            <a:avLst/>
          </a:prstGeom>
          <a:ln w="54720">
            <a:solidFill>
              <a:srgbClr val="4c4c4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1CAF96C-4A73-4F69-B31C-119C2E15AED7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hyperlink" Target="https://arxiv.org/abs/1701.07065" TargetMode="External"/><Relationship Id="rId4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hyperlink" Target="https://arxiv.org/abs/1701.07065" TargetMode="External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jpeg"/><Relationship Id="rId6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74.jpe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hyperlink" Target="http://prl.aps.org/abstract/PRL/v105/i25/e252303" TargetMode="External"/><Relationship Id="rId7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hyperlink" Target="http://arxiv.org/abs/arXiv:1011.6182" TargetMode="External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png"/><Relationship Id="rId3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image" Target="../media/image103.png"/><Relationship Id="rId3" Type="http://schemas.openxmlformats.org/officeDocument/2006/relationships/image" Target="../media/image104.jpeg"/><Relationship Id="rId4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gif"/><Relationship Id="rId3" Type="http://schemas.openxmlformats.org/officeDocument/2006/relationships/slideLayout" Target="../slideLayouts/slideLayout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image" Target="../media/image109.png"/><Relationship Id="rId3" Type="http://schemas.openxmlformats.org/officeDocument/2006/relationships/image" Target="../media/image110.jpeg"/><Relationship Id="rId4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11.jpeg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Relationship Id="rId4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slideLayout" Target="../slideLayouts/slideLayout1.xml"/><Relationship Id="rId19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gif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654840" y="584640"/>
            <a:ext cx="8766000" cy="6487200"/>
          </a:xfrm>
          <a:prstGeom prst="rect">
            <a:avLst/>
          </a:prstGeom>
          <a:ln>
            <a:noFill/>
          </a:ln>
        </p:spPr>
      </p:pic>
      <p:sp>
        <p:nvSpPr>
          <p:cNvPr id="88" name="TextShape 1"/>
          <p:cNvSpPr txBox="1"/>
          <p:nvPr/>
        </p:nvSpPr>
        <p:spPr>
          <a:xfrm>
            <a:off x="504000" y="-720"/>
            <a:ext cx="9071640" cy="1866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7000" spc="-1">
                <a:latin typeface="Arial"/>
              </a:rPr>
              <a:t>Melting nuclei</a:t>
            </a:r>
            <a:endParaRPr/>
          </a:p>
        </p:txBody>
      </p:sp>
      <p:sp>
        <p:nvSpPr>
          <p:cNvPr id="89" name="TextShape 2"/>
          <p:cNvSpPr txBox="1"/>
          <p:nvPr/>
        </p:nvSpPr>
        <p:spPr>
          <a:xfrm>
            <a:off x="1519560" y="6415560"/>
            <a:ext cx="7134480" cy="1081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500" spc="-1">
                <a:latin typeface="Times New Roman"/>
              </a:rPr>
              <a:t>Christine Nattrass</a:t>
            </a:r>
            <a:endParaRPr/>
          </a:p>
          <a:p>
            <a:pPr algn="ctr"/>
            <a:r>
              <a:rPr lang="en-US" sz="3500" spc="-1">
                <a:latin typeface="Times New Roman"/>
              </a:rPr>
              <a:t>University of Tennessee, Knoxville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Pb+Pb collisions</a:t>
            </a:r>
            <a:endParaRPr/>
          </a:p>
        </p:txBody>
      </p:sp>
      <p:sp>
        <p:nvSpPr>
          <p:cNvPr id="201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r"/>
            <a:r>
              <a:rPr b="1" i="1" lang="en-US" sz="1800" spc="-1">
                <a:latin typeface="Arial"/>
              </a:rPr>
              <a:t>5</a:t>
            </a:r>
            <a:endParaRPr/>
          </a:p>
        </p:txBody>
      </p:sp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-88920" y="1529640"/>
            <a:ext cx="10244520" cy="459792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Times New Roman"/>
              </a:rPr>
              <a:t>QGP Chemistry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Chemistry - equilibrium</a:t>
            </a:r>
            <a:endParaRPr/>
          </a:p>
        </p:txBody>
      </p:sp>
      <p:sp>
        <p:nvSpPr>
          <p:cNvPr id="205" name="TextShape 2"/>
          <p:cNvSpPr txBox="1"/>
          <p:nvPr/>
        </p:nvSpPr>
        <p:spPr>
          <a:xfrm>
            <a:off x="0" y="5712840"/>
            <a:ext cx="9575640" cy="104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Ratios of particles expected from a model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Even strange quarks are at equilibrium!</a:t>
            </a:r>
            <a:endParaRPr/>
          </a:p>
        </p:txBody>
      </p:sp>
      <p:pic>
        <p:nvPicPr>
          <p:cNvPr id="206" name="" descr=""/>
          <p:cNvPicPr/>
          <p:nvPr/>
        </p:nvPicPr>
        <p:blipFill>
          <a:blip r:embed="rId1"/>
          <a:stretch/>
        </p:blipFill>
        <p:spPr>
          <a:xfrm>
            <a:off x="2075040" y="1147680"/>
            <a:ext cx="6402960" cy="4388040"/>
          </a:xfrm>
          <a:prstGeom prst="rect">
            <a:avLst/>
          </a:prstGeom>
          <a:ln>
            <a:noFill/>
          </a:ln>
        </p:spPr>
      </p:pic>
      <p:sp>
        <p:nvSpPr>
          <p:cNvPr id="207" name="TextShape 3"/>
          <p:cNvSpPr txBox="1"/>
          <p:nvPr/>
        </p:nvSpPr>
        <p:spPr>
          <a:xfrm>
            <a:off x="5547240" y="4824720"/>
            <a:ext cx="3129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Arial"/>
              </a:rPr>
              <a:t>Nuclear Physics A Volume 757, 102-183</a:t>
            </a:r>
            <a:endParaRPr/>
          </a:p>
        </p:txBody>
      </p:sp>
      <p:sp>
        <p:nvSpPr>
          <p:cNvPr id="208" name="TextShape 4"/>
          <p:cNvSpPr txBox="1"/>
          <p:nvPr/>
        </p:nvSpPr>
        <p:spPr>
          <a:xfrm>
            <a:off x="365760" y="3016440"/>
            <a:ext cx="128052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latin typeface="Times New Roman"/>
              </a:rPr>
              <a:t>T~170 MeV</a:t>
            </a:r>
            <a:endParaRPr/>
          </a:p>
        </p:txBody>
      </p:sp>
      <p:pic>
        <p:nvPicPr>
          <p:cNvPr id="209" name="" descr=""/>
          <p:cNvPicPr/>
          <p:nvPr/>
        </p:nvPicPr>
        <p:blipFill>
          <a:blip r:embed="rId2"/>
          <a:stretch/>
        </p:blipFill>
        <p:spPr>
          <a:xfrm>
            <a:off x="5789160" y="3263760"/>
            <a:ext cx="3657600" cy="3895200"/>
          </a:xfrm>
          <a:prstGeom prst="rect">
            <a:avLst/>
          </a:prstGeom>
          <a:ln>
            <a:noFill/>
          </a:ln>
        </p:spPr>
      </p:pic>
      <p:sp>
        <p:nvSpPr>
          <p:cNvPr id="210" name="TextShape 5"/>
          <p:cNvSpPr txBox="1"/>
          <p:nvPr/>
        </p:nvSpPr>
        <p:spPr>
          <a:xfrm>
            <a:off x="5970960" y="464436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3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>
                <p:childTnLst>
                  <p:par>
                    <p:cTn id="41" fill="freeze">
                      <p:stCondLst>
                        <p:cond delay="indefinite"/>
                      </p:stCondLst>
                      <p:childTnLst>
                        <p:par>
                          <p:cTn id="42" fill="freeze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502560" y="15804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lang="en-US" sz="4400" spc="-1">
                <a:solidFill>
                  <a:srgbClr val="000080"/>
                </a:solidFill>
                <a:latin typeface="Times New Roman"/>
              </a:rPr>
              <a:t>Phase diagram of nuclear matter</a:t>
            </a:r>
            <a:endParaRPr/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420480" y="1542600"/>
            <a:ext cx="9144000" cy="4462200"/>
          </a:xfrm>
          <a:prstGeom prst="rect">
            <a:avLst/>
          </a:prstGeom>
          <a:ln>
            <a:noFill/>
          </a:ln>
        </p:spPr>
      </p:pic>
      <p:pic>
        <p:nvPicPr>
          <p:cNvPr id="213" name="" descr=""/>
          <p:cNvPicPr/>
          <p:nvPr/>
        </p:nvPicPr>
        <p:blipFill>
          <a:blip r:embed="rId2"/>
          <a:stretch/>
        </p:blipFill>
        <p:spPr>
          <a:xfrm>
            <a:off x="2670840" y="3682440"/>
            <a:ext cx="1371600" cy="1033200"/>
          </a:xfrm>
          <a:prstGeom prst="rect">
            <a:avLst/>
          </a:prstGeom>
          <a:ln>
            <a:noFill/>
          </a:ln>
        </p:spPr>
      </p:pic>
      <p:pic>
        <p:nvPicPr>
          <p:cNvPr id="214" name="" descr=""/>
          <p:cNvPicPr/>
          <p:nvPr/>
        </p:nvPicPr>
        <p:blipFill>
          <a:blip r:embed="rId3"/>
          <a:stretch/>
        </p:blipFill>
        <p:spPr>
          <a:xfrm>
            <a:off x="2788560" y="1396440"/>
            <a:ext cx="1554480" cy="1170360"/>
          </a:xfrm>
          <a:prstGeom prst="rect">
            <a:avLst/>
          </a:prstGeom>
          <a:ln>
            <a:noFill/>
          </a:ln>
        </p:spPr>
      </p:pic>
      <p:sp>
        <p:nvSpPr>
          <p:cNvPr id="215" name="TextShape 2"/>
          <p:cNvSpPr txBox="1"/>
          <p:nvPr/>
        </p:nvSpPr>
        <p:spPr>
          <a:xfrm>
            <a:off x="1855440" y="247824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216" name="" descr=""/>
          <p:cNvPicPr/>
          <p:nvPr/>
        </p:nvPicPr>
        <p:blipFill>
          <a:blip r:embed="rId4"/>
          <a:stretch/>
        </p:blipFill>
        <p:spPr>
          <a:xfrm>
            <a:off x="8732160" y="4139640"/>
            <a:ext cx="640080" cy="585360"/>
          </a:xfrm>
          <a:prstGeom prst="rect">
            <a:avLst/>
          </a:prstGeom>
          <a:ln>
            <a:noFill/>
          </a:ln>
        </p:spPr>
      </p:pic>
      <p:sp>
        <p:nvSpPr>
          <p:cNvPr id="217" name="TextShape 3"/>
          <p:cNvSpPr txBox="1"/>
          <p:nvPr/>
        </p:nvSpPr>
        <p:spPr>
          <a:xfrm>
            <a:off x="7377840" y="4707720"/>
            <a:ext cx="2452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Core of neutron stars?</a:t>
            </a:r>
            <a:endParaRPr/>
          </a:p>
        </p:txBody>
      </p:sp>
      <p:pic>
        <p:nvPicPr>
          <p:cNvPr id="218" name="" descr=""/>
          <p:cNvPicPr/>
          <p:nvPr/>
        </p:nvPicPr>
        <p:blipFill>
          <a:blip r:embed="rId5"/>
          <a:stretch/>
        </p:blipFill>
        <p:spPr>
          <a:xfrm>
            <a:off x="4114440" y="4343040"/>
            <a:ext cx="548640" cy="548640"/>
          </a:xfrm>
          <a:prstGeom prst="rect">
            <a:avLst/>
          </a:prstGeom>
          <a:ln>
            <a:noFill/>
          </a:ln>
        </p:spPr>
      </p:pic>
      <p:sp>
        <p:nvSpPr>
          <p:cNvPr id="219" name="TextShape 4"/>
          <p:cNvSpPr txBox="1"/>
          <p:nvPr/>
        </p:nvSpPr>
        <p:spPr>
          <a:xfrm>
            <a:off x="228240" y="6099840"/>
            <a:ext cx="9601200" cy="103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200" spc="-1">
                <a:solidFill>
                  <a:srgbClr val="800000"/>
                </a:solidFill>
                <a:latin typeface="Arial"/>
              </a:rPr>
              <a:t>Quark Gluon Plasma</a:t>
            </a:r>
            <a:r>
              <a:rPr lang="en-US" sz="2200" spc="-1">
                <a:latin typeface="Arial"/>
              </a:rPr>
              <a:t> – a </a:t>
            </a:r>
            <a:r>
              <a:rPr i="1" lang="en-US" sz="2200" spc="-1">
                <a:latin typeface="Arial"/>
              </a:rPr>
              <a:t>liquid</a:t>
            </a:r>
            <a:r>
              <a:rPr lang="en-US" sz="2200" spc="-1">
                <a:latin typeface="Arial"/>
              </a:rPr>
              <a:t> of quarks and gluons created at temperatures above ~170 MeV (2</a:t>
            </a:r>
            <a:r>
              <a:rPr lang="en-US" sz="2200" spc="-1">
                <a:latin typeface="Arial"/>
                <a:ea typeface="Arial"/>
              </a:rPr>
              <a:t>·</a:t>
            </a:r>
            <a:r>
              <a:rPr lang="en-US" sz="2200" spc="-1">
                <a:latin typeface="Arial"/>
              </a:rPr>
              <a:t>10</a:t>
            </a:r>
            <a:r>
              <a:rPr lang="en-US" sz="2200" spc="-1" baseline="101000">
                <a:latin typeface="Arial"/>
              </a:rPr>
              <a:t>12</a:t>
            </a:r>
            <a:r>
              <a:rPr lang="en-US" sz="2200" spc="-1">
                <a:latin typeface="Arial"/>
              </a:rPr>
              <a:t>K) – over a million times hotter than the core of the sun</a:t>
            </a:r>
            <a:endParaRPr/>
          </a:p>
        </p:txBody>
      </p:sp>
      <p:pic>
        <p:nvPicPr>
          <p:cNvPr id="220" name="" descr=""/>
          <p:cNvPicPr/>
          <p:nvPr/>
        </p:nvPicPr>
        <p:blipFill>
          <a:blip r:embed="rId6"/>
          <a:stretch/>
        </p:blipFill>
        <p:spPr>
          <a:xfrm>
            <a:off x="-42480" y="188892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221" name="TextShape 5"/>
          <p:cNvSpPr txBox="1"/>
          <p:nvPr/>
        </p:nvSpPr>
        <p:spPr>
          <a:xfrm>
            <a:off x="1003320" y="385236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7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222" name="Freeform 6"/>
          <p:cNvSpPr/>
          <p:nvPr/>
        </p:nvSpPr>
        <p:spPr>
          <a:xfrm>
            <a:off x="2522160" y="2801520"/>
            <a:ext cx="970200" cy="527760"/>
          </a:xfrm>
          <a:custGeom>
            <a:avLst/>
            <a:gdLst/>
            <a:ahLst/>
            <a:rect l="0" t="0" r="r" b="b"/>
            <a:pathLst>
              <a:path w="2695" h="1466">
                <a:moveTo>
                  <a:pt x="0" y="142"/>
                </a:moveTo>
                <a:cubicBezTo>
                  <a:pt x="520" y="0"/>
                  <a:pt x="1843" y="945"/>
                  <a:pt x="1843" y="945"/>
                </a:cubicBezTo>
                <a:lnTo>
                  <a:pt x="2694" y="1465"/>
                </a:lnTo>
              </a:path>
            </a:pathLst>
          </a:custGeom>
          <a:ln w="3672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</p:sp>
      <p:sp>
        <p:nvSpPr>
          <p:cNvPr id="223" name="TextShape 7"/>
          <p:cNvSpPr txBox="1"/>
          <p:nvPr/>
        </p:nvSpPr>
        <p:spPr>
          <a:xfrm>
            <a:off x="3007080" y="2633400"/>
            <a:ext cx="280152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Critical point?</a:t>
            </a:r>
            <a:endParaRPr/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>
                <p:childTnLst>
                  <p:par>
                    <p:cTn id="47" fill="freeze">
                      <p:stCondLst>
                        <p:cond delay="indefinite"/>
                      </p:stCondLst>
                      <p:childTnLst>
                        <p:par>
                          <p:cTn id="48" fill="freeze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freeze">
                      <p:stCondLst>
                        <p:cond delay="indefinite"/>
                      </p:stCondLst>
                      <p:childTnLst>
                        <p:par>
                          <p:cTn id="52" fill="freeze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" descr=""/>
          <p:cNvPicPr/>
          <p:nvPr/>
        </p:nvPicPr>
        <p:blipFill>
          <a:blip r:embed="rId1"/>
          <a:stretch/>
        </p:blipFill>
        <p:spPr>
          <a:xfrm>
            <a:off x="2096280" y="266004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225" name="TextShape 1"/>
          <p:cNvSpPr txBox="1"/>
          <p:nvPr/>
        </p:nvSpPr>
        <p:spPr>
          <a:xfrm>
            <a:off x="3142080" y="462348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226" name="Freeform 2"/>
          <p:cNvSpPr/>
          <p:nvPr/>
        </p:nvSpPr>
        <p:spPr>
          <a:xfrm>
            <a:off x="3061440" y="952560"/>
            <a:ext cx="207360" cy="3735720"/>
          </a:xfrm>
          <a:custGeom>
            <a:avLst/>
            <a:gdLst/>
            <a:ahLst/>
            <a:rect l="0" t="0" r="r" b="b"/>
            <a:pathLst>
              <a:path w="576" h="10377">
                <a:moveTo>
                  <a:pt x="0" y="0"/>
                </a:moveTo>
                <a:cubicBezTo>
                  <a:pt x="219" y="434"/>
                  <a:pt x="268" y="927"/>
                  <a:pt x="285" y="1417"/>
                </a:cubicBezTo>
                <a:cubicBezTo>
                  <a:pt x="301" y="1892"/>
                  <a:pt x="282" y="2364"/>
                  <a:pt x="331" y="2834"/>
                </a:cubicBezTo>
                <a:cubicBezTo>
                  <a:pt x="383" y="3306"/>
                  <a:pt x="399" y="3780"/>
                  <a:pt x="378" y="4252"/>
                </a:cubicBezTo>
                <a:cubicBezTo>
                  <a:pt x="360" y="4729"/>
                  <a:pt x="481" y="5192"/>
                  <a:pt x="427" y="5668"/>
                </a:cubicBezTo>
                <a:lnTo>
                  <a:pt x="575" y="10376"/>
                </a:lnTo>
              </a:path>
            </a:pathLst>
          </a:custGeom>
          <a:ln w="36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227" name="CustomShape 3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TextShape 4"/>
          <p:cNvSpPr txBox="1"/>
          <p:nvPr/>
        </p:nvSpPr>
        <p:spPr>
          <a:xfrm rot="5400000">
            <a:off x="2304000" y="160740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8000"/>
                </a:solidFill>
                <a:latin typeface="Times New Roman"/>
              </a:rPr>
              <a:t>trajectory of system</a:t>
            </a:r>
            <a:endParaRPr/>
          </a:p>
        </p:txBody>
      </p:sp>
      <p:pic>
        <p:nvPicPr>
          <p:cNvPr id="229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230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231" name="Line 5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Line 6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Times New Roman"/>
              </a:rPr>
              <a:t>QGP Thermometers</a:t>
            </a: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Measuring temperature</a:t>
            </a:r>
            <a:endParaRPr/>
          </a:p>
        </p:txBody>
      </p:sp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457200" y="1763280"/>
            <a:ext cx="9144000" cy="5010840"/>
          </a:xfrm>
          <a:prstGeom prst="rect">
            <a:avLst/>
          </a:prstGeom>
          <a:ln>
            <a:noFill/>
          </a:ln>
        </p:spPr>
      </p:pic>
      <p:pic>
        <p:nvPicPr>
          <p:cNvPr id="236" name="" descr=""/>
          <p:cNvPicPr/>
          <p:nvPr/>
        </p:nvPicPr>
        <p:blipFill>
          <a:blip r:embed="rId2"/>
          <a:stretch/>
        </p:blipFill>
        <p:spPr>
          <a:xfrm>
            <a:off x="7206480" y="1867320"/>
            <a:ext cx="1904760" cy="316188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Thermal photons</a:t>
            </a:r>
            <a:endParaRPr/>
          </a:p>
        </p:txBody>
      </p:sp>
      <p:sp>
        <p:nvSpPr>
          <p:cNvPr id="238" name="TextShape 2"/>
          <p:cNvSpPr txBox="1"/>
          <p:nvPr/>
        </p:nvSpPr>
        <p:spPr>
          <a:xfrm>
            <a:off x="91440" y="6295680"/>
            <a:ext cx="681156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Times New Roman"/>
              </a:rPr>
              <a:t>PHENIX collaboration: </a:t>
            </a:r>
            <a:r>
              <a:rPr lang="en-US" sz="1800" spc="-1">
                <a:latin typeface="Arial"/>
              </a:rPr>
              <a:t>Au+Au collisions at </a:t>
            </a:r>
            <a:r>
              <a:rPr lang="en-US" sz="1800" spc="-1">
                <a:latin typeface="Arial"/>
                <a:ea typeface="Arial"/>
              </a:rPr>
              <a:t>√</a:t>
            </a:r>
            <a:r>
              <a:rPr lang="en-US" sz="1800" spc="-1">
                <a:latin typeface="Arial"/>
              </a:rPr>
              <a:t>s</a:t>
            </a:r>
            <a:r>
              <a:rPr lang="en-US" sz="1800" spc="-1" baseline="-101000">
                <a:latin typeface="Arial"/>
              </a:rPr>
              <a:t>NN</a:t>
            </a:r>
            <a:r>
              <a:rPr lang="en-US" sz="1800" spc="-1">
                <a:latin typeface="Arial"/>
              </a:rPr>
              <a:t>=200 GeV</a:t>
            </a:r>
            <a:endParaRPr/>
          </a:p>
          <a:p>
            <a:r>
              <a:rPr b="1" lang="en-US" sz="2000" spc="-1">
                <a:latin typeface="Times New Roman"/>
              </a:rPr>
              <a:t>Inverse slope: </a:t>
            </a:r>
            <a:r>
              <a:rPr b="1" lang="en-US" sz="1700" spc="-1">
                <a:latin typeface="Times New Roman"/>
              </a:rPr>
              <a:t>T = 221 +/- 19 (stat) +/- 19 (syst) MeV</a:t>
            </a:r>
            <a:endParaRPr/>
          </a:p>
        </p:txBody>
      </p:sp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385200" y="881280"/>
            <a:ext cx="4572000" cy="5248800"/>
          </a:xfrm>
          <a:prstGeom prst="rect">
            <a:avLst/>
          </a:prstGeom>
          <a:ln>
            <a:noFill/>
          </a:ln>
        </p:spPr>
      </p:pic>
      <p:sp>
        <p:nvSpPr>
          <p:cNvPr id="240" name="Line 3"/>
          <p:cNvSpPr/>
          <p:nvPr/>
        </p:nvSpPr>
        <p:spPr>
          <a:xfrm flipH="1" flipV="1">
            <a:off x="1665360" y="3441600"/>
            <a:ext cx="365760" cy="130284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TextShape 4"/>
          <p:cNvSpPr txBox="1"/>
          <p:nvPr/>
        </p:nvSpPr>
        <p:spPr>
          <a:xfrm>
            <a:off x="1208160" y="4744440"/>
            <a:ext cx="173808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QCD processes</a:t>
            </a:r>
            <a:endParaRPr/>
          </a:p>
        </p:txBody>
      </p:sp>
      <p:sp>
        <p:nvSpPr>
          <p:cNvPr id="242" name="CustomShape 5"/>
          <p:cNvSpPr/>
          <p:nvPr/>
        </p:nvSpPr>
        <p:spPr>
          <a:xfrm>
            <a:off x="819720" y="2346840"/>
            <a:ext cx="274320" cy="731160"/>
          </a:xfrm>
          <a:custGeom>
            <a:avLst/>
            <a:gdLst/>
            <a:ahLst/>
            <a:rect l="0" t="0" r="r" b="b"/>
            <a:pathLst>
              <a:path w="764" h="2033">
                <a:moveTo>
                  <a:pt x="763" y="0"/>
                </a:moveTo>
                <a:cubicBezTo>
                  <a:pt x="572" y="0"/>
                  <a:pt x="381" y="84"/>
                  <a:pt x="381" y="169"/>
                </a:cubicBezTo>
                <a:lnTo>
                  <a:pt x="381" y="846"/>
                </a:lnTo>
                <a:cubicBezTo>
                  <a:pt x="381" y="931"/>
                  <a:pt x="190" y="1016"/>
                  <a:pt x="0" y="1016"/>
                </a:cubicBezTo>
                <a:cubicBezTo>
                  <a:pt x="190" y="1016"/>
                  <a:pt x="381" y="1100"/>
                  <a:pt x="381" y="1185"/>
                </a:cubicBezTo>
                <a:lnTo>
                  <a:pt x="381" y="1862"/>
                </a:lnTo>
                <a:cubicBezTo>
                  <a:pt x="381" y="1947"/>
                  <a:pt x="572" y="2032"/>
                  <a:pt x="763" y="2032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TextShape 6"/>
          <p:cNvSpPr txBox="1"/>
          <p:nvPr/>
        </p:nvSpPr>
        <p:spPr>
          <a:xfrm rot="16200000">
            <a:off x="-1131480" y="2363400"/>
            <a:ext cx="2926800" cy="708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244" name="TextShape 7"/>
          <p:cNvSpPr txBox="1"/>
          <p:nvPr/>
        </p:nvSpPr>
        <p:spPr>
          <a:xfrm>
            <a:off x="1097280" y="720000"/>
            <a:ext cx="3018600" cy="30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245" name="CustomShape 8"/>
          <p:cNvSpPr/>
          <p:nvPr/>
        </p:nvSpPr>
        <p:spPr>
          <a:xfrm flipV="1">
            <a:off x="4322520" y="42962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9"/>
          <p:cNvSpPr/>
          <p:nvPr/>
        </p:nvSpPr>
        <p:spPr>
          <a:xfrm flipV="1">
            <a:off x="4574160" y="429588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10"/>
          <p:cNvSpPr/>
          <p:nvPr/>
        </p:nvSpPr>
        <p:spPr>
          <a:xfrm flipV="1">
            <a:off x="4357800" y="36475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11"/>
          <p:cNvSpPr/>
          <p:nvPr/>
        </p:nvSpPr>
        <p:spPr>
          <a:xfrm flipV="1">
            <a:off x="4501440" y="36471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12"/>
          <p:cNvSpPr/>
          <p:nvPr/>
        </p:nvSpPr>
        <p:spPr>
          <a:xfrm flipV="1">
            <a:off x="4393080" y="29271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13"/>
          <p:cNvSpPr/>
          <p:nvPr/>
        </p:nvSpPr>
        <p:spPr>
          <a:xfrm flipV="1">
            <a:off x="4464720" y="29268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14"/>
          <p:cNvSpPr/>
          <p:nvPr/>
        </p:nvSpPr>
        <p:spPr>
          <a:xfrm flipV="1">
            <a:off x="4573800" y="530316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15"/>
          <p:cNvSpPr/>
          <p:nvPr/>
        </p:nvSpPr>
        <p:spPr>
          <a:xfrm flipV="1">
            <a:off x="4645440" y="530280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53" name="Picture 7" descr=""/>
          <p:cNvPicPr/>
          <p:nvPr/>
        </p:nvPicPr>
        <p:blipFill>
          <a:blip r:embed="rId2"/>
          <a:stretch/>
        </p:blipFill>
        <p:spPr>
          <a:xfrm>
            <a:off x="5120640" y="1645920"/>
            <a:ext cx="4572000" cy="3182040"/>
          </a:xfrm>
          <a:prstGeom prst="rect">
            <a:avLst/>
          </a:prstGeom>
          <a:ln>
            <a:noFill/>
          </a:ln>
        </p:spPr>
      </p:pic>
      <p:sp>
        <p:nvSpPr>
          <p:cNvPr id="254" name="TextShape 16"/>
          <p:cNvSpPr txBox="1"/>
          <p:nvPr/>
        </p:nvSpPr>
        <p:spPr>
          <a:xfrm>
            <a:off x="5669280" y="4846320"/>
            <a:ext cx="397692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Times New Roman"/>
              </a:rPr>
              <a:t>ALICE collaboration: </a:t>
            </a:r>
            <a:endParaRPr/>
          </a:p>
          <a:p>
            <a:r>
              <a:rPr lang="en-US" sz="1800" spc="-1">
                <a:latin typeface="Times New Roman"/>
              </a:rPr>
              <a:t>Pb+Pb</a:t>
            </a: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collisions at </a:t>
            </a:r>
            <a:r>
              <a:rPr lang="en-US" sz="1800" spc="-1">
                <a:latin typeface="Arial"/>
                <a:ea typeface="Arial"/>
              </a:rPr>
              <a:t>√</a:t>
            </a:r>
            <a:r>
              <a:rPr lang="en-US" sz="1800" spc="-1">
                <a:latin typeface="Arial"/>
              </a:rPr>
              <a:t>s</a:t>
            </a:r>
            <a:r>
              <a:rPr lang="en-US" sz="1800" spc="-1" baseline="-101000">
                <a:latin typeface="Arial"/>
              </a:rPr>
              <a:t>NN</a:t>
            </a:r>
            <a:r>
              <a:rPr lang="en-US" sz="1800" spc="-1">
                <a:latin typeface="Arial"/>
              </a:rPr>
              <a:t>=2.76 TeV</a:t>
            </a:r>
            <a:endParaRPr/>
          </a:p>
          <a:p>
            <a:r>
              <a:rPr b="1" lang="en-US" sz="2000" spc="-1">
                <a:latin typeface="Times New Roman"/>
              </a:rPr>
              <a:t>Inverse slope: </a:t>
            </a:r>
            <a:r>
              <a:rPr b="1" lang="en-US" sz="1700" spc="-1">
                <a:latin typeface="Times New Roman"/>
              </a:rPr>
              <a:t>T = 304 +/-51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256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400" spc="-1">
                <a:latin typeface="Times New Roman"/>
              </a:rPr>
              <a:t>Building a quarkonium-thermometer</a:t>
            </a:r>
            <a:endParaRPr/>
          </a:p>
        </p:txBody>
      </p:sp>
      <p:pic>
        <p:nvPicPr>
          <p:cNvPr id="257" name="Picture 19" descr=""/>
          <p:cNvPicPr/>
          <p:nvPr/>
        </p:nvPicPr>
        <p:blipFill>
          <a:blip r:embed="rId2"/>
          <a:stretch/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258" name="Picture 20" descr=""/>
          <p:cNvPicPr/>
          <p:nvPr/>
        </p:nvPicPr>
        <p:blipFill>
          <a:blip r:embed="rId3"/>
          <a:stretch/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259" name="Picture 21" descr=""/>
          <p:cNvPicPr/>
          <p:nvPr/>
        </p:nvPicPr>
        <p:blipFill>
          <a:blip r:embed="rId4"/>
          <a:stretch/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260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261" name="CustomShape 3"/>
          <p:cNvSpPr/>
          <p:nvPr/>
        </p:nvSpPr>
        <p:spPr>
          <a:xfrm>
            <a:off x="768240" y="923760"/>
            <a:ext cx="16956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HIN-11-011</a:t>
            </a:r>
            <a:endParaRPr/>
          </a:p>
        </p:txBody>
      </p:sp>
      <p:sp>
        <p:nvSpPr>
          <p:cNvPr id="262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N</a:t>
            </a:r>
            <a:r>
              <a:rPr lang="en-US" sz="1800" spc="-1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pic>
        <p:nvPicPr>
          <p:cNvPr id="263" name="" descr=""/>
          <p:cNvPicPr/>
          <p:nvPr/>
        </p:nvPicPr>
        <p:blipFill>
          <a:blip r:embed="rId5"/>
          <a:stretch/>
        </p:blipFill>
        <p:spPr>
          <a:xfrm>
            <a:off x="5991120" y="1262880"/>
            <a:ext cx="2972880" cy="4570560"/>
          </a:xfrm>
          <a:prstGeom prst="rect">
            <a:avLst/>
          </a:prstGeom>
          <a:ln>
            <a:noFill/>
          </a:ln>
        </p:spPr>
      </p:pic>
      <p:sp>
        <p:nvSpPr>
          <p:cNvPr id="264" name="CustomShape 5"/>
          <p:cNvSpPr/>
          <p:nvPr/>
        </p:nvSpPr>
        <p:spPr>
          <a:xfrm>
            <a:off x="7491240" y="585036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6"/>
          <p:cNvSpPr/>
          <p:nvPr/>
        </p:nvSpPr>
        <p:spPr>
          <a:xfrm>
            <a:off x="7602120" y="612468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TextShape 7"/>
          <p:cNvSpPr txBox="1"/>
          <p:nvPr/>
        </p:nvSpPr>
        <p:spPr>
          <a:xfrm>
            <a:off x="7674120" y="616356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267" name="CustomShape 8"/>
          <p:cNvSpPr/>
          <p:nvPr/>
        </p:nvSpPr>
        <p:spPr>
          <a:xfrm>
            <a:off x="8214120" y="614412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TextShape 9"/>
          <p:cNvSpPr txBox="1"/>
          <p:nvPr/>
        </p:nvSpPr>
        <p:spPr>
          <a:xfrm>
            <a:off x="8322480" y="619956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269" name="Line 10"/>
          <p:cNvSpPr/>
          <p:nvPr/>
        </p:nvSpPr>
        <p:spPr>
          <a:xfrm>
            <a:off x="8389440" y="62715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11"/>
          <p:cNvSpPr/>
          <p:nvPr/>
        </p:nvSpPr>
        <p:spPr>
          <a:xfrm>
            <a:off x="5510160" y="585000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12"/>
          <p:cNvSpPr/>
          <p:nvPr/>
        </p:nvSpPr>
        <p:spPr>
          <a:xfrm>
            <a:off x="5621040" y="612432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TextShape 13"/>
          <p:cNvSpPr txBox="1"/>
          <p:nvPr/>
        </p:nvSpPr>
        <p:spPr>
          <a:xfrm>
            <a:off x="5693040" y="616320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273" name="CustomShape 14"/>
          <p:cNvSpPr/>
          <p:nvPr/>
        </p:nvSpPr>
        <p:spPr>
          <a:xfrm>
            <a:off x="6233040" y="614376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TextShape 15"/>
          <p:cNvSpPr txBox="1"/>
          <p:nvPr/>
        </p:nvSpPr>
        <p:spPr>
          <a:xfrm>
            <a:off x="6341400" y="619920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275" name="Line 16"/>
          <p:cNvSpPr/>
          <p:nvPr/>
        </p:nvSpPr>
        <p:spPr>
          <a:xfrm>
            <a:off x="6408360" y="627120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17"/>
          <p:cNvSpPr/>
          <p:nvPr/>
        </p:nvSpPr>
        <p:spPr>
          <a:xfrm flipV="1">
            <a:off x="525600" y="53830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18"/>
          <p:cNvSpPr/>
          <p:nvPr/>
        </p:nvSpPr>
        <p:spPr>
          <a:xfrm flipV="1">
            <a:off x="777240" y="538272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19"/>
          <p:cNvSpPr/>
          <p:nvPr/>
        </p:nvSpPr>
        <p:spPr>
          <a:xfrm flipV="1">
            <a:off x="4207320" y="53830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20"/>
          <p:cNvSpPr/>
          <p:nvPr/>
        </p:nvSpPr>
        <p:spPr>
          <a:xfrm flipV="1">
            <a:off x="4278960" y="53827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21"/>
          <p:cNvSpPr/>
          <p:nvPr/>
        </p:nvSpPr>
        <p:spPr>
          <a:xfrm flipV="1">
            <a:off x="2920320" y="53985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22"/>
          <p:cNvSpPr/>
          <p:nvPr/>
        </p:nvSpPr>
        <p:spPr>
          <a:xfrm flipV="1">
            <a:off x="3063960" y="53982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5" dur="indefinite" restart="never" nodeType="tmRoot">
          <p:childTnLst>
            <p:seq>
              <p:cTn id="56" nodeType="mainSeq">
                <p:childTnLst>
                  <p:par>
                    <p:cTn id="57" fill="freeze">
                      <p:stCondLst>
                        <p:cond delay="indefinite"/>
                      </p:stCondLst>
                      <p:childTnLst>
                        <p:par>
                          <p:cTn id="58" fill="freeze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283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400" spc="-1">
                <a:latin typeface="Times New Roman"/>
              </a:rPr>
              <a:t>Building a quarkonium-thermometer</a:t>
            </a:r>
            <a:endParaRPr/>
          </a:p>
        </p:txBody>
      </p:sp>
      <p:sp>
        <p:nvSpPr>
          <p:cNvPr id="284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285" name="CustomShape 3"/>
          <p:cNvSpPr/>
          <p:nvPr/>
        </p:nvSpPr>
        <p:spPr>
          <a:xfrm>
            <a:off x="768240" y="923760"/>
            <a:ext cx="16956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HIN-11-011</a:t>
            </a:r>
            <a:endParaRPr/>
          </a:p>
        </p:txBody>
      </p:sp>
      <p:sp>
        <p:nvSpPr>
          <p:cNvPr id="286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N</a:t>
            </a:r>
            <a:r>
              <a:rPr lang="en-US" sz="1800" spc="-1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sp>
        <p:nvSpPr>
          <p:cNvPr id="287" name="CustomShape 5"/>
          <p:cNvSpPr/>
          <p:nvPr/>
        </p:nvSpPr>
        <p:spPr>
          <a:xfrm>
            <a:off x="7338960" y="6735960"/>
            <a:ext cx="25704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HIN-12-014, HIN-12-007</a:t>
            </a:r>
            <a:endParaRPr/>
          </a:p>
        </p:txBody>
      </p:sp>
      <p:sp>
        <p:nvSpPr>
          <p:cNvPr id="288" name="CustomShape 6"/>
          <p:cNvSpPr/>
          <p:nvPr/>
        </p:nvSpPr>
        <p:spPr>
          <a:xfrm>
            <a:off x="5686200" y="5811480"/>
            <a:ext cx="386388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Expected in terms of binding energy</a:t>
            </a:r>
            <a:endParaRPr/>
          </a:p>
        </p:txBody>
      </p:sp>
      <p:sp>
        <p:nvSpPr>
          <p:cNvPr id="289" name="CustomShape 7"/>
          <p:cNvSpPr/>
          <p:nvPr/>
        </p:nvSpPr>
        <p:spPr>
          <a:xfrm>
            <a:off x="5181840" y="772200"/>
            <a:ext cx="462024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Note: 6.5&lt;p</a:t>
            </a:r>
            <a:r>
              <a:rPr lang="en-US" sz="1600" spc="-1" baseline="-25000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&lt;30 GeV for J/</a:t>
            </a:r>
            <a:r>
              <a:rPr lang="en-US" sz="1600" spc="-1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 and </a:t>
            </a:r>
            <a:r>
              <a:rPr lang="en-US" sz="1600" spc="-1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(2s)</a:t>
            </a:r>
            <a:endParaRPr/>
          </a:p>
        </p:txBody>
      </p:sp>
      <p:pic>
        <p:nvPicPr>
          <p:cNvPr id="290" name="Picture 5" descr=""/>
          <p:cNvPicPr/>
          <p:nvPr/>
        </p:nvPicPr>
        <p:blipFill>
          <a:blip r:embed="rId2"/>
          <a:stretch/>
        </p:blipFill>
        <p:spPr>
          <a:xfrm>
            <a:off x="4846320" y="1132920"/>
            <a:ext cx="4788000" cy="4594680"/>
          </a:xfrm>
          <a:prstGeom prst="rect">
            <a:avLst/>
          </a:prstGeom>
          <a:ln>
            <a:noFill/>
          </a:ln>
        </p:spPr>
      </p:pic>
      <p:sp>
        <p:nvSpPr>
          <p:cNvPr id="291" name="CustomShape 8"/>
          <p:cNvSpPr/>
          <p:nvPr/>
        </p:nvSpPr>
        <p:spPr>
          <a:xfrm flipV="1">
            <a:off x="525600" y="53830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9"/>
          <p:cNvSpPr/>
          <p:nvPr/>
        </p:nvSpPr>
        <p:spPr>
          <a:xfrm flipV="1">
            <a:off x="777240" y="538272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10"/>
          <p:cNvSpPr/>
          <p:nvPr/>
        </p:nvSpPr>
        <p:spPr>
          <a:xfrm flipV="1">
            <a:off x="4207320" y="53830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11"/>
          <p:cNvSpPr/>
          <p:nvPr/>
        </p:nvSpPr>
        <p:spPr>
          <a:xfrm flipV="1">
            <a:off x="4278960" y="53827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12"/>
          <p:cNvSpPr/>
          <p:nvPr/>
        </p:nvSpPr>
        <p:spPr>
          <a:xfrm flipV="1">
            <a:off x="2920320" y="53985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13"/>
          <p:cNvSpPr/>
          <p:nvPr/>
        </p:nvSpPr>
        <p:spPr>
          <a:xfrm flipV="1">
            <a:off x="3063960" y="53982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97" name="Picture 19" descr=""/>
          <p:cNvPicPr/>
          <p:nvPr/>
        </p:nvPicPr>
        <p:blipFill>
          <a:blip r:embed="rId3"/>
          <a:stretch/>
        </p:blipFill>
        <p:spPr>
          <a:xfrm>
            <a:off x="3359520" y="361224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298" name="Picture 20" descr=""/>
          <p:cNvPicPr/>
          <p:nvPr/>
        </p:nvPicPr>
        <p:blipFill>
          <a:blip r:embed="rId4"/>
          <a:stretch/>
        </p:blipFill>
        <p:spPr>
          <a:xfrm>
            <a:off x="2687400" y="411588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299" name="Picture 21" descr=""/>
          <p:cNvPicPr/>
          <p:nvPr/>
        </p:nvPicPr>
        <p:blipFill>
          <a:blip r:embed="rId5"/>
          <a:stretch/>
        </p:blipFill>
        <p:spPr>
          <a:xfrm>
            <a:off x="2099520" y="4735800"/>
            <a:ext cx="756000" cy="285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>
                <p:childTnLst>
                  <p:par>
                    <p:cTn id="65" fill="freeze">
                      <p:stCondLst>
                        <p:cond delay="indefinite"/>
                      </p:stCondLst>
                      <p:childTnLst>
                        <p:par>
                          <p:cTn id="66" fill="freeze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804600" y="3768480"/>
            <a:ext cx="4308480" cy="435240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1024920" y="7375680"/>
            <a:ext cx="4109400" cy="101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2" name="" descr=""/>
          <p:cNvPicPr/>
          <p:nvPr/>
        </p:nvPicPr>
        <p:blipFill>
          <a:blip r:embed="rId2"/>
          <a:srcRect l="0" t="0" r="39590" b="0"/>
          <a:stretch/>
        </p:blipFill>
        <p:spPr>
          <a:xfrm>
            <a:off x="5180760" y="6534360"/>
            <a:ext cx="852840" cy="739800"/>
          </a:xfrm>
          <a:prstGeom prst="rect">
            <a:avLst/>
          </a:prstGeom>
          <a:ln>
            <a:noFill/>
          </a:ln>
        </p:spPr>
      </p:pic>
      <p:sp>
        <p:nvSpPr>
          <p:cNvPr id="93" name="TextShape 2"/>
          <p:cNvSpPr txBox="1"/>
          <p:nvPr/>
        </p:nvSpPr>
        <p:spPr>
          <a:xfrm>
            <a:off x="5180760" y="7027560"/>
            <a:ext cx="8528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00"/>
                </a:solidFill>
                <a:latin typeface="Arial"/>
              </a:rPr>
              <a:t>Higgs</a:t>
            </a:r>
            <a:endParaRPr/>
          </a:p>
        </p:txBody>
      </p:sp>
      <p:sp>
        <p:nvSpPr>
          <p:cNvPr id="94" name="TextShape 3"/>
          <p:cNvSpPr txBox="1"/>
          <p:nvPr/>
        </p:nvSpPr>
        <p:spPr>
          <a:xfrm>
            <a:off x="5235840" y="6493680"/>
            <a:ext cx="852840" cy="28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1200" spc="-1">
                <a:solidFill>
                  <a:srgbClr val="000000"/>
                </a:solidFill>
                <a:latin typeface="Arial"/>
              </a:rPr>
              <a:t>125000</a:t>
            </a:r>
            <a:endParaRPr/>
          </a:p>
        </p:txBody>
      </p:sp>
      <p:sp>
        <p:nvSpPr>
          <p:cNvPr id="95" name="CustomShape 4"/>
          <p:cNvSpPr/>
          <p:nvPr/>
        </p:nvSpPr>
        <p:spPr>
          <a:xfrm>
            <a:off x="778320" y="3525480"/>
            <a:ext cx="5493960" cy="3980160"/>
          </a:xfrm>
          <a:custGeom>
            <a:avLst/>
            <a:gdLst/>
            <a:ahLst/>
            <a:rect l="0" t="0" r="r" b="b"/>
            <a:pathLst>
              <a:path w="15263" h="11058">
                <a:moveTo>
                  <a:pt x="1842" y="0"/>
                </a:moveTo>
                <a:cubicBezTo>
                  <a:pt x="921" y="0"/>
                  <a:pt x="0" y="921"/>
                  <a:pt x="0" y="1842"/>
                </a:cubicBezTo>
                <a:lnTo>
                  <a:pt x="0" y="9214"/>
                </a:lnTo>
                <a:cubicBezTo>
                  <a:pt x="0" y="10135"/>
                  <a:pt x="921" y="11057"/>
                  <a:pt x="1842" y="11057"/>
                </a:cubicBezTo>
                <a:lnTo>
                  <a:pt x="13419" y="11057"/>
                </a:lnTo>
                <a:cubicBezTo>
                  <a:pt x="14340" y="11057"/>
                  <a:pt x="15262" y="10135"/>
                  <a:pt x="15262" y="9214"/>
                </a:cubicBezTo>
                <a:lnTo>
                  <a:pt x="15262" y="1842"/>
                </a:lnTo>
                <a:cubicBezTo>
                  <a:pt x="15262" y="921"/>
                  <a:pt x="14340" y="0"/>
                  <a:pt x="13419" y="0"/>
                </a:cubicBezTo>
                <a:lnTo>
                  <a:pt x="1842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TextShape 5"/>
          <p:cNvSpPr txBox="1"/>
          <p:nvPr/>
        </p:nvSpPr>
        <p:spPr>
          <a:xfrm>
            <a:off x="1572840" y="3288600"/>
            <a:ext cx="4062240" cy="1137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000" spc="-1">
                <a:latin typeface="Arial"/>
              </a:rPr>
              <a:t>Standard model</a:t>
            </a:r>
            <a:endParaRPr/>
          </a:p>
        </p:txBody>
      </p:sp>
      <p:pic>
        <p:nvPicPr>
          <p:cNvPr id="97" name="" descr=""/>
          <p:cNvPicPr/>
          <p:nvPr/>
        </p:nvPicPr>
        <p:blipFill>
          <a:blip r:embed="rId3"/>
          <a:stretch/>
        </p:blipFill>
        <p:spPr>
          <a:xfrm>
            <a:off x="7131240" y="4793400"/>
            <a:ext cx="2641680" cy="2607480"/>
          </a:xfrm>
          <a:prstGeom prst="rect">
            <a:avLst/>
          </a:prstGeom>
          <a:ln>
            <a:noFill/>
          </a:ln>
        </p:spPr>
      </p:pic>
      <p:pic>
        <p:nvPicPr>
          <p:cNvPr id="98" name="" descr=""/>
          <p:cNvPicPr/>
          <p:nvPr/>
        </p:nvPicPr>
        <p:blipFill>
          <a:blip r:embed="rId4"/>
          <a:stretch/>
        </p:blipFill>
        <p:spPr>
          <a:xfrm>
            <a:off x="7491600" y="1450440"/>
            <a:ext cx="2151720" cy="2457000"/>
          </a:xfrm>
          <a:prstGeom prst="rect">
            <a:avLst/>
          </a:prstGeom>
          <a:ln>
            <a:noFill/>
          </a:ln>
        </p:spPr>
      </p:pic>
      <p:sp>
        <p:nvSpPr>
          <p:cNvPr id="99" name="TextShape 6"/>
          <p:cNvSpPr txBox="1"/>
          <p:nvPr/>
        </p:nvSpPr>
        <p:spPr>
          <a:xfrm>
            <a:off x="7211520" y="681120"/>
            <a:ext cx="2536200" cy="824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4000" spc="-1">
                <a:solidFill>
                  <a:srgbClr val="000000"/>
                </a:solidFill>
                <a:latin typeface="Arial"/>
              </a:rPr>
              <a:t>Baryons</a:t>
            </a:r>
            <a:endParaRPr/>
          </a:p>
        </p:txBody>
      </p:sp>
      <p:sp>
        <p:nvSpPr>
          <p:cNvPr id="100" name="TextShape 7"/>
          <p:cNvSpPr txBox="1"/>
          <p:nvPr/>
        </p:nvSpPr>
        <p:spPr>
          <a:xfrm>
            <a:off x="7553520" y="4230720"/>
            <a:ext cx="207252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4000" spc="-1">
                <a:solidFill>
                  <a:srgbClr val="000000"/>
                </a:solidFill>
                <a:latin typeface="Arial"/>
              </a:rPr>
              <a:t>Mesons</a:t>
            </a:r>
            <a:endParaRPr/>
          </a:p>
        </p:txBody>
      </p:sp>
      <p:sp>
        <p:nvSpPr>
          <p:cNvPr id="101" name="CustomShape 8"/>
          <p:cNvSpPr/>
          <p:nvPr/>
        </p:nvSpPr>
        <p:spPr>
          <a:xfrm>
            <a:off x="7116840" y="65880"/>
            <a:ext cx="2622960" cy="7361280"/>
          </a:xfrm>
          <a:custGeom>
            <a:avLst/>
            <a:gdLst/>
            <a:ahLst/>
            <a:rect l="0" t="0" r="r" b="b"/>
            <a:pathLst>
              <a:path w="7288" h="20450">
                <a:moveTo>
                  <a:pt x="1214" y="0"/>
                </a:moveTo>
                <a:cubicBezTo>
                  <a:pt x="607" y="0"/>
                  <a:pt x="0" y="607"/>
                  <a:pt x="0" y="1214"/>
                </a:cubicBezTo>
                <a:lnTo>
                  <a:pt x="0" y="19234"/>
                </a:lnTo>
                <a:cubicBezTo>
                  <a:pt x="0" y="19841"/>
                  <a:pt x="607" y="20449"/>
                  <a:pt x="1214" y="20449"/>
                </a:cubicBezTo>
                <a:lnTo>
                  <a:pt x="6072" y="20449"/>
                </a:lnTo>
                <a:cubicBezTo>
                  <a:pt x="6679" y="20449"/>
                  <a:pt x="7287" y="19841"/>
                  <a:pt x="7287" y="19234"/>
                </a:cubicBezTo>
                <a:lnTo>
                  <a:pt x="7287" y="1214"/>
                </a:lnTo>
                <a:cubicBezTo>
                  <a:pt x="7287" y="607"/>
                  <a:pt x="6679" y="0"/>
                  <a:pt x="6072" y="0"/>
                </a:cubicBezTo>
                <a:lnTo>
                  <a:pt x="1214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TextShape 9"/>
          <p:cNvSpPr txBox="1"/>
          <p:nvPr/>
        </p:nvSpPr>
        <p:spPr>
          <a:xfrm>
            <a:off x="7066440" y="162000"/>
            <a:ext cx="268632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 spc="-1">
                <a:solidFill>
                  <a:srgbClr val="000000"/>
                </a:solidFill>
                <a:latin typeface="Arial"/>
              </a:rPr>
              <a:t>Hadrons</a:t>
            </a:r>
            <a:endParaRPr/>
          </a:p>
        </p:txBody>
      </p:sp>
      <p:pic>
        <p:nvPicPr>
          <p:cNvPr id="103" name="" descr=""/>
          <p:cNvPicPr/>
          <p:nvPr/>
        </p:nvPicPr>
        <p:blipFill>
          <a:blip r:embed="rId5"/>
          <a:stretch/>
        </p:blipFill>
        <p:spPr>
          <a:xfrm>
            <a:off x="378720" y="651960"/>
            <a:ext cx="6226920" cy="2743200"/>
          </a:xfrm>
          <a:prstGeom prst="rect">
            <a:avLst/>
          </a:prstGeom>
          <a:ln>
            <a:noFill/>
          </a:ln>
        </p:spPr>
      </p:pic>
      <p:sp>
        <p:nvSpPr>
          <p:cNvPr id="104" name="TextShape 10"/>
          <p:cNvSpPr txBox="1"/>
          <p:nvPr/>
        </p:nvSpPr>
        <p:spPr>
          <a:xfrm>
            <a:off x="735840" y="44640"/>
            <a:ext cx="560196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>
                <a:latin typeface="Arial"/>
              </a:rPr>
              <a:t>Structure of matter</a:t>
            </a:r>
            <a:endParaRPr/>
          </a:p>
        </p:txBody>
      </p:sp>
      <p:sp>
        <p:nvSpPr>
          <p:cNvPr id="105" name="CustomShape 11"/>
          <p:cNvSpPr/>
          <p:nvPr/>
        </p:nvSpPr>
        <p:spPr>
          <a:xfrm>
            <a:off x="420480" y="43200"/>
            <a:ext cx="6265800" cy="3399120"/>
          </a:xfrm>
          <a:custGeom>
            <a:avLst/>
            <a:gdLst/>
            <a:ahLst/>
            <a:rect l="0" t="0" r="r" b="b"/>
            <a:pathLst>
              <a:path w="17407" h="9444">
                <a:moveTo>
                  <a:pt x="1573" y="0"/>
                </a:moveTo>
                <a:cubicBezTo>
                  <a:pt x="786" y="0"/>
                  <a:pt x="0" y="786"/>
                  <a:pt x="0" y="1573"/>
                </a:cubicBezTo>
                <a:lnTo>
                  <a:pt x="0" y="7869"/>
                </a:lnTo>
                <a:cubicBezTo>
                  <a:pt x="0" y="8656"/>
                  <a:pt x="786" y="9443"/>
                  <a:pt x="1573" y="9443"/>
                </a:cubicBezTo>
                <a:lnTo>
                  <a:pt x="15832" y="9443"/>
                </a:lnTo>
                <a:cubicBezTo>
                  <a:pt x="16619" y="9443"/>
                  <a:pt x="17406" y="8656"/>
                  <a:pt x="17406" y="7869"/>
                </a:cubicBezTo>
                <a:lnTo>
                  <a:pt x="17406" y="1573"/>
                </a:lnTo>
                <a:cubicBezTo>
                  <a:pt x="17406" y="786"/>
                  <a:pt x="16619" y="0"/>
                  <a:pt x="15832" y="0"/>
                </a:cubicBezTo>
                <a:lnTo>
                  <a:pt x="1573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" descr=""/>
          <p:cNvPicPr/>
          <p:nvPr/>
        </p:nvPicPr>
        <p:blipFill>
          <a:blip r:embed="rId1"/>
          <a:stretch/>
        </p:blipFill>
        <p:spPr>
          <a:xfrm>
            <a:off x="2096280" y="266004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301" name="TextShape 1"/>
          <p:cNvSpPr txBox="1"/>
          <p:nvPr/>
        </p:nvSpPr>
        <p:spPr>
          <a:xfrm>
            <a:off x="3142080" y="462348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302" name="CustomShape 2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TextShape 3"/>
          <p:cNvSpPr txBox="1"/>
          <p:nvPr/>
        </p:nvSpPr>
        <p:spPr>
          <a:xfrm rot="5400000">
            <a:off x="6437160" y="159012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8000"/>
                </a:solidFill>
                <a:latin typeface="Times New Roman"/>
              </a:rPr>
              <a:t>trajectory of system</a:t>
            </a:r>
            <a:endParaRPr/>
          </a:p>
        </p:txBody>
      </p:sp>
      <p:pic>
        <p:nvPicPr>
          <p:cNvPr id="304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305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306" name="Line 4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Line 5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Line 6"/>
          <p:cNvSpPr/>
          <p:nvPr/>
        </p:nvSpPr>
        <p:spPr>
          <a:xfrm flipV="1">
            <a:off x="3012480" y="204120"/>
            <a:ext cx="0" cy="2670120"/>
          </a:xfrm>
          <a:prstGeom prst="line">
            <a:avLst/>
          </a:prstGeom>
          <a:ln w="29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7"/>
          <p:cNvSpPr/>
          <p:nvPr/>
        </p:nvSpPr>
        <p:spPr>
          <a:xfrm rot="19800000">
            <a:off x="2514600" y="1716480"/>
            <a:ext cx="901440" cy="34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Line 8"/>
          <p:cNvSpPr/>
          <p:nvPr/>
        </p:nvSpPr>
        <p:spPr>
          <a:xfrm flipV="1">
            <a:off x="2904840" y="190404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Line 9"/>
          <p:cNvSpPr/>
          <p:nvPr/>
        </p:nvSpPr>
        <p:spPr>
          <a:xfrm flipV="1">
            <a:off x="2800440" y="155016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Line 10"/>
          <p:cNvSpPr/>
          <p:nvPr/>
        </p:nvSpPr>
        <p:spPr>
          <a:xfrm>
            <a:off x="2823120" y="858960"/>
            <a:ext cx="442440" cy="0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TextShape 11"/>
          <p:cNvSpPr txBox="1"/>
          <p:nvPr/>
        </p:nvSpPr>
        <p:spPr>
          <a:xfrm>
            <a:off x="1932840" y="405000"/>
            <a:ext cx="138204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~600</a:t>
            </a:r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Times New Roman"/>
              </a:rPr>
              <a:t>QGP Energy Density</a:t>
            </a:r>
            <a:endParaRPr/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How can we estimate the energy density?</a:t>
            </a:r>
            <a:endParaRPr/>
          </a:p>
        </p:txBody>
      </p:sp>
      <p:pic>
        <p:nvPicPr>
          <p:cNvPr id="316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317" name="TextShape 2"/>
          <p:cNvSpPr txBox="1"/>
          <p:nvPr/>
        </p:nvSpPr>
        <p:spPr>
          <a:xfrm>
            <a:off x="640080" y="1737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Transverse energy (E</a:t>
            </a:r>
            <a:r>
              <a:rPr lang="en-US" sz="3200" spc="-1" baseline="-101000">
                <a:latin typeface="Times New Roman"/>
              </a:rPr>
              <a:t>T</a:t>
            </a:r>
            <a:r>
              <a:rPr lang="en-US" sz="3200" spc="-1">
                <a:latin typeface="Times New Roman"/>
              </a:rPr>
              <a:t>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sum of particle energies in transverse direction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Volume V = A</a:t>
            </a:r>
            <a:r>
              <a:rPr lang="en-US" sz="3200" spc="-1" baseline="-101000">
                <a:latin typeface="Times New Roman"/>
              </a:rPr>
              <a:t>T </a:t>
            </a:r>
            <a:r>
              <a:rPr lang="en-US" sz="3200" spc="-1">
                <a:latin typeface="Times New Roman"/>
                <a:ea typeface="Arial"/>
              </a:rPr>
              <a:t>τ</a:t>
            </a:r>
            <a:r>
              <a:rPr lang="en-US" sz="3200" spc="-1">
                <a:latin typeface="Times New Roman"/>
              </a:rPr>
              <a:t>c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τ = formation time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Energy density </a:t>
            </a:r>
            <a:r>
              <a:rPr lang="en-US" sz="3200" spc="-1">
                <a:latin typeface="Times New Roman"/>
                <a:ea typeface="Times New Roman"/>
              </a:rPr>
              <a:t>ε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Times New Roman"/>
              </a:rPr>
              <a:t>QGP formation for ε &gt; 0.5 GeV/fm</a:t>
            </a:r>
            <a:r>
              <a:rPr lang="en-US" sz="3200" spc="-1" baseline="101000">
                <a:latin typeface="Times New Roman"/>
                <a:ea typeface="Times New Roman"/>
              </a:rPr>
              <a:t>3</a:t>
            </a:r>
            <a:endParaRPr/>
          </a:p>
        </p:txBody>
      </p:sp>
      <p:sp>
        <p:nvSpPr>
          <p:cNvPr id="318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</a:rPr>
              <a:t>A</a:t>
            </a:r>
            <a:r>
              <a:rPr lang="en-US" sz="3200" spc="-1" baseline="-101000">
                <a:latin typeface="Times New Roman"/>
              </a:rPr>
              <a:t>T </a:t>
            </a:r>
            <a:endParaRPr/>
          </a:p>
        </p:txBody>
      </p:sp>
      <p:sp>
        <p:nvSpPr>
          <p:cNvPr id="319" name="CustomShape 4"/>
          <p:cNvSpPr/>
          <p:nvPr/>
        </p:nvSpPr>
        <p:spPr>
          <a:xfrm>
            <a:off x="8922240" y="1978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  <a:ea typeface="Arial"/>
              </a:rPr>
              <a:t>= τ</a:t>
            </a:r>
            <a:r>
              <a:rPr lang="en-US" sz="3200" spc="-1">
                <a:latin typeface="Times New Roman"/>
              </a:rPr>
              <a:t>c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" descr=""/>
          <p:cNvPicPr/>
          <p:nvPr/>
        </p:nvPicPr>
        <p:blipFill>
          <a:blip r:embed="rId1"/>
          <a:stretch/>
        </p:blipFill>
        <p:spPr>
          <a:xfrm>
            <a:off x="681840" y="1521360"/>
            <a:ext cx="7196400" cy="4489560"/>
          </a:xfrm>
          <a:prstGeom prst="rect">
            <a:avLst/>
          </a:prstGeom>
          <a:ln>
            <a:noFill/>
          </a:ln>
        </p:spPr>
      </p:pic>
      <p:sp>
        <p:nvSpPr>
          <p:cNvPr id="322" name="TextShape 1"/>
          <p:cNvSpPr txBox="1"/>
          <p:nvPr/>
        </p:nvSpPr>
        <p:spPr>
          <a:xfrm>
            <a:off x="504000" y="180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Energy density</a:t>
            </a:r>
            <a:endParaRPr/>
          </a:p>
        </p:txBody>
      </p:sp>
      <p:sp>
        <p:nvSpPr>
          <p:cNvPr id="323" name="TextShape 2"/>
          <p:cNvSpPr txBox="1"/>
          <p:nvPr/>
        </p:nvSpPr>
        <p:spPr>
          <a:xfrm>
            <a:off x="2571840" y="4566240"/>
            <a:ext cx="5280480" cy="54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 spc="-1">
                <a:latin typeface="Times New Roman"/>
              </a:rPr>
              <a:t>Standard estimate </a:t>
            </a:r>
            <a:r>
              <a:rPr lang="en-US" sz="2500" spc="-1">
                <a:latin typeface="Times New Roman"/>
                <a:ea typeface="Times New Roman"/>
              </a:rPr>
              <a:t>τ</a:t>
            </a:r>
            <a:r>
              <a:rPr lang="en-US" sz="2500" spc="-1" baseline="-101000">
                <a:latin typeface="Times New Roman"/>
                <a:ea typeface="Times New Roman"/>
              </a:rPr>
              <a:t>0</a:t>
            </a:r>
            <a:r>
              <a:rPr lang="en-US" sz="2500" spc="-1">
                <a:latin typeface="Times New Roman"/>
                <a:ea typeface="Times New Roman"/>
              </a:rPr>
              <a:t> ≈ 1 fm/c</a:t>
            </a:r>
            <a:endParaRPr/>
          </a:p>
        </p:txBody>
      </p:sp>
      <p:sp>
        <p:nvSpPr>
          <p:cNvPr id="324" name="Line 3"/>
          <p:cNvSpPr/>
          <p:nvPr/>
        </p:nvSpPr>
        <p:spPr>
          <a:xfrm>
            <a:off x="1474560" y="5076000"/>
            <a:ext cx="6309360" cy="0"/>
          </a:xfrm>
          <a:prstGeom prst="line">
            <a:avLst/>
          </a:prstGeom>
          <a:ln w="36720">
            <a:solidFill>
              <a:srgbClr val="0000ff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TextShape 4"/>
          <p:cNvSpPr txBox="1"/>
          <p:nvPr/>
        </p:nvSpPr>
        <p:spPr>
          <a:xfrm>
            <a:off x="7852320" y="4572000"/>
            <a:ext cx="150768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0000ff"/>
                </a:solidFill>
                <a:latin typeface="Times New Roman"/>
              </a:rPr>
              <a:t>QGP formation</a:t>
            </a:r>
            <a:endParaRPr/>
          </a:p>
        </p:txBody>
      </p:sp>
      <p:sp>
        <p:nvSpPr>
          <p:cNvPr id="326" name="Line 5"/>
          <p:cNvSpPr/>
          <p:nvPr/>
        </p:nvSpPr>
        <p:spPr>
          <a:xfrm>
            <a:off x="1474560" y="3924000"/>
            <a:ext cx="6309360" cy="0"/>
          </a:xfrm>
          <a:prstGeom prst="line">
            <a:avLst/>
          </a:prstGeom>
          <a:ln w="36720">
            <a:solidFill>
              <a:srgbClr val="ff0000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TextShape 6"/>
          <p:cNvSpPr txBox="1"/>
          <p:nvPr/>
        </p:nvSpPr>
        <p:spPr>
          <a:xfrm>
            <a:off x="7852320" y="3708360"/>
            <a:ext cx="150768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Times New Roman"/>
              </a:rPr>
              <a:t>RHIC</a:t>
            </a:r>
            <a:endParaRPr/>
          </a:p>
        </p:txBody>
      </p:sp>
      <p:sp>
        <p:nvSpPr>
          <p:cNvPr id="328" name="CustomShape 7"/>
          <p:cNvSpPr/>
          <p:nvPr/>
        </p:nvSpPr>
        <p:spPr>
          <a:xfrm>
            <a:off x="7715880" y="554868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8"/>
          <p:cNvSpPr/>
          <p:nvPr/>
        </p:nvSpPr>
        <p:spPr>
          <a:xfrm>
            <a:off x="7680240" y="554904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9"/>
          <p:cNvSpPr/>
          <p:nvPr/>
        </p:nvSpPr>
        <p:spPr>
          <a:xfrm>
            <a:off x="1560240" y="554904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10"/>
          <p:cNvSpPr/>
          <p:nvPr/>
        </p:nvSpPr>
        <p:spPr>
          <a:xfrm>
            <a:off x="1380600" y="554940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11"/>
          <p:cNvSpPr/>
          <p:nvPr/>
        </p:nvSpPr>
        <p:spPr>
          <a:xfrm>
            <a:off x="4656240" y="554904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12"/>
          <p:cNvSpPr/>
          <p:nvPr/>
        </p:nvSpPr>
        <p:spPr>
          <a:xfrm>
            <a:off x="4548600" y="554940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Times New Roman"/>
              </a:rPr>
              <a:t>QGP Spectroscopy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Probing the Quark Gluon Plasma</a:t>
            </a:r>
            <a:endParaRPr/>
          </a:p>
        </p:txBody>
      </p:sp>
      <p:sp>
        <p:nvSpPr>
          <p:cNvPr id="336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 spc="-1">
                <a:latin typeface="Times New Roman"/>
              </a:rPr>
              <a:t>QGP is very short-lived (~1-10 fm/c)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</a:t>
            </a:r>
            <a:endParaRPr/>
          </a:p>
          <a:p>
            <a:r>
              <a:rPr lang="en-US" sz="3000" spc="-1">
                <a:latin typeface="Times New Roman"/>
              </a:rPr>
              <a:t>	</a:t>
            </a:r>
            <a:r>
              <a:rPr lang="en-US" sz="3000" spc="-1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337" name="Freeform 3"/>
          <p:cNvSpPr/>
          <p:nvPr/>
        </p:nvSpPr>
        <p:spPr>
          <a:xfrm>
            <a:off x="1796040" y="3403440"/>
            <a:ext cx="2815560" cy="311040"/>
          </a:xfrm>
          <a:custGeom>
            <a:avLst/>
            <a:gdLst/>
            <a:ahLst/>
            <a:rect l="0" t="0" r="r" b="b"/>
            <a:pathLst>
              <a:path w="7821" h="864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38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l="0" t="0" r="r" b="b"/>
            <a:pathLst>
              <a:path w="10308" h="864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39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TextShape 6"/>
          <p:cNvSpPr txBox="1"/>
          <p:nvPr/>
        </p:nvSpPr>
        <p:spPr>
          <a:xfrm>
            <a:off x="1206000" y="2873520"/>
            <a:ext cx="13719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Probe</a:t>
            </a:r>
            <a:endParaRPr/>
          </a:p>
        </p:txBody>
      </p:sp>
      <p:sp>
        <p:nvSpPr>
          <p:cNvPr id="341" name="TextShape 7"/>
          <p:cNvSpPr txBox="1"/>
          <p:nvPr/>
        </p:nvSpPr>
        <p:spPr>
          <a:xfrm>
            <a:off x="3336120" y="2333520"/>
            <a:ext cx="18709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Times New Roman"/>
              </a:rPr>
              <a:t>Medium</a:t>
            </a:r>
            <a:endParaRPr/>
          </a:p>
        </p:txBody>
      </p:sp>
      <p:sp>
        <p:nvSpPr>
          <p:cNvPr id="342" name="TextShape 8"/>
          <p:cNvSpPr txBox="1"/>
          <p:nvPr/>
        </p:nvSpPr>
        <p:spPr>
          <a:xfrm>
            <a:off x="7274520" y="2893680"/>
            <a:ext cx="17017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id="71" dur="indefinite" restart="never" nodeType="tmRoot">
          <p:childTnLst>
            <p:seq>
              <p:cTn id="72" nodeType="mainSeq">
                <p:childTnLst>
                  <p:par>
                    <p:cTn id="73" fill="freeze">
                      <p:stCondLst>
                        <p:cond delay="indefinite"/>
                      </p:stCondLst>
                      <p:childTnLst>
                        <p:par>
                          <p:cTn id="74" fill="freeze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5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9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Probes of the Quark Gluon Plasma</a:t>
            </a:r>
            <a:endParaRPr/>
          </a:p>
        </p:txBody>
      </p:sp>
      <p:sp>
        <p:nvSpPr>
          <p:cNvPr id="344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endParaRPr/>
          </a:p>
        </p:txBody>
      </p:sp>
      <p:pic>
        <p:nvPicPr>
          <p:cNvPr id="345" name="" descr=""/>
          <p:cNvPicPr/>
          <p:nvPr/>
        </p:nvPicPr>
        <p:blipFill>
          <a:blip r:embed="rId1"/>
          <a:stretch/>
        </p:blipFill>
        <p:spPr>
          <a:xfrm>
            <a:off x="4175640" y="290412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46" name="" descr=""/>
          <p:cNvPicPr/>
          <p:nvPr/>
        </p:nvPicPr>
        <p:blipFill>
          <a:blip r:embed="rId2"/>
          <a:stretch/>
        </p:blipFill>
        <p:spPr>
          <a:xfrm>
            <a:off x="3135600" y="27010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47" name="CustomShape 3"/>
          <p:cNvSpPr/>
          <p:nvPr/>
        </p:nvSpPr>
        <p:spPr>
          <a:xfrm>
            <a:off x="3490200" y="30477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48" name="" descr=""/>
          <p:cNvPicPr/>
          <p:nvPr/>
        </p:nvPicPr>
        <p:blipFill>
          <a:blip r:embed="rId3"/>
          <a:stretch/>
        </p:blipFill>
        <p:spPr>
          <a:xfrm>
            <a:off x="5440320" y="298908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49" name="CustomShape 4"/>
          <p:cNvSpPr/>
          <p:nvPr/>
        </p:nvSpPr>
        <p:spPr>
          <a:xfrm>
            <a:off x="5698800" y="32022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5"/>
          <p:cNvSpPr/>
          <p:nvPr/>
        </p:nvSpPr>
        <p:spPr>
          <a:xfrm>
            <a:off x="2178000" y="330840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6"/>
          <p:cNvSpPr/>
          <p:nvPr/>
        </p:nvSpPr>
        <p:spPr>
          <a:xfrm flipH="1">
            <a:off x="6076440" y="362736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7"/>
          <p:cNvSpPr/>
          <p:nvPr/>
        </p:nvSpPr>
        <p:spPr>
          <a:xfrm>
            <a:off x="5326560" y="13294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8"/>
          <p:cNvSpPr/>
          <p:nvPr/>
        </p:nvSpPr>
        <p:spPr>
          <a:xfrm>
            <a:off x="3910320" y="4926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CustomShape 9"/>
          <p:cNvSpPr/>
          <p:nvPr/>
        </p:nvSpPr>
        <p:spPr>
          <a:xfrm>
            <a:off x="2973240" y="241344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5" name="CustomShape 10"/>
          <p:cNvSpPr/>
          <p:nvPr/>
        </p:nvSpPr>
        <p:spPr>
          <a:xfrm>
            <a:off x="5241960" y="453672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6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15"/>
          <p:cNvSpPr/>
          <p:nvPr/>
        </p:nvSpPr>
        <p:spPr>
          <a:xfrm>
            <a:off x="4375800" y="297612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Probes of the Quark Gluon Plasma</a:t>
            </a:r>
            <a:endParaRPr/>
          </a:p>
        </p:txBody>
      </p:sp>
      <p:sp>
        <p:nvSpPr>
          <p:cNvPr id="362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r>
              <a:rPr lang="en-US" sz="3000" spc="-1">
                <a:latin typeface="Times New Roman"/>
              </a:rPr>
              <a:t>We expect the medium to be dense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absorb/modify probe</a:t>
            </a:r>
            <a:endParaRPr/>
          </a:p>
        </p:txBody>
      </p:sp>
      <p:pic>
        <p:nvPicPr>
          <p:cNvPr id="363" name="" descr=""/>
          <p:cNvPicPr/>
          <p:nvPr/>
        </p:nvPicPr>
        <p:blipFill>
          <a:blip r:embed="rId1"/>
          <a:stretch/>
        </p:blipFill>
        <p:spPr>
          <a:xfrm>
            <a:off x="4203720" y="290376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64" name="" descr=""/>
          <p:cNvPicPr/>
          <p:nvPr/>
        </p:nvPicPr>
        <p:blipFill>
          <a:blip r:embed="rId2"/>
          <a:stretch/>
        </p:blipFill>
        <p:spPr>
          <a:xfrm>
            <a:off x="3163680" y="273492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65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4"/>
          <p:cNvSpPr/>
          <p:nvPr/>
        </p:nvSpPr>
        <p:spPr>
          <a:xfrm>
            <a:off x="2206080" y="334224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5"/>
          <p:cNvSpPr/>
          <p:nvPr/>
        </p:nvSpPr>
        <p:spPr>
          <a:xfrm flipH="1">
            <a:off x="6104520" y="366120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6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7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8"/>
          <p:cNvSpPr/>
          <p:nvPr/>
        </p:nvSpPr>
        <p:spPr>
          <a:xfrm>
            <a:off x="3001320" y="244728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71" name="CustomShape 9"/>
          <p:cNvSpPr/>
          <p:nvPr/>
        </p:nvSpPr>
        <p:spPr>
          <a:xfrm>
            <a:off x="5270040" y="457056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pic>
        <p:nvPicPr>
          <p:cNvPr id="372" name="" descr=""/>
          <p:cNvPicPr/>
          <p:nvPr/>
        </p:nvPicPr>
        <p:blipFill>
          <a:blip r:embed="rId3"/>
          <a:stretch/>
        </p:blipFill>
        <p:spPr>
          <a:xfrm>
            <a:off x="5431680" y="30592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73" name="CustomShape 10"/>
          <p:cNvSpPr/>
          <p:nvPr/>
        </p:nvSpPr>
        <p:spPr>
          <a:xfrm>
            <a:off x="5786280" y="3405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Freeform 14"/>
          <p:cNvSpPr/>
          <p:nvPr/>
        </p:nvSpPr>
        <p:spPr>
          <a:xfrm>
            <a:off x="4407120" y="335412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378" name="CustomShape 15"/>
          <p:cNvSpPr/>
          <p:nvPr/>
        </p:nvSpPr>
        <p:spPr>
          <a:xfrm>
            <a:off x="4403880" y="297576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" descr=""/>
          <p:cNvPicPr/>
          <p:nvPr/>
        </p:nvPicPr>
        <p:blipFill>
          <a:blip r:embed="rId1"/>
          <a:stretch/>
        </p:blipFill>
        <p:spPr>
          <a:xfrm>
            <a:off x="5797080" y="18262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380" name="CustomShape 1"/>
          <p:cNvSpPr/>
          <p:nvPr/>
        </p:nvSpPr>
        <p:spPr>
          <a:xfrm>
            <a:off x="7004880" y="1275840"/>
            <a:ext cx="1918800" cy="55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 spc="-1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cxnSp>
        <p:nvCxnSpPr>
          <p:cNvPr id="381" name="Line 2"/>
          <p:cNvCxnSpPr/>
          <p:nvPr/>
        </p:nvCxnSpPr>
        <p:spPr>
          <a:xfrm flipV="1">
            <a:off x="3199320" y="2303640"/>
            <a:ext cx="741600" cy="89460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cxnSp>
        <p:nvCxnSpPr>
          <p:cNvPr id="382" name="Line 3"/>
          <p:cNvCxnSpPr/>
          <p:nvPr/>
        </p:nvCxnSpPr>
        <p:spPr>
          <a:xfrm flipH="1">
            <a:off x="2171520" y="3523680"/>
            <a:ext cx="744840" cy="91512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sp>
        <p:nvSpPr>
          <p:cNvPr id="383" name="CustomShape 4"/>
          <p:cNvSpPr/>
          <p:nvPr/>
        </p:nvSpPr>
        <p:spPr>
          <a:xfrm>
            <a:off x="3886200" y="1923480"/>
            <a:ext cx="380880" cy="380880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4" name="CustomShape 5"/>
          <p:cNvSpPr/>
          <p:nvPr/>
        </p:nvSpPr>
        <p:spPr>
          <a:xfrm>
            <a:off x="1904760" y="4438080"/>
            <a:ext cx="381240" cy="380880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cxnSp>
        <p:nvCxnSpPr>
          <p:cNvPr id="385" name="Line 6"/>
          <p:cNvCxnSpPr/>
          <p:nvPr/>
        </p:nvCxnSpPr>
        <p:spPr>
          <a:xfrm flipV="1">
            <a:off x="4113000" y="1389960"/>
            <a:ext cx="15444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86" name="Line 7"/>
          <p:cNvCxnSpPr/>
          <p:nvPr/>
        </p:nvCxnSpPr>
        <p:spPr>
          <a:xfrm flipV="1">
            <a:off x="4190760" y="1236960"/>
            <a:ext cx="457560" cy="6865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87" name="Line 8"/>
          <p:cNvCxnSpPr/>
          <p:nvPr/>
        </p:nvCxnSpPr>
        <p:spPr>
          <a:xfrm flipV="1">
            <a:off x="4190400" y="1542600"/>
            <a:ext cx="459720" cy="457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88" name="Line 9"/>
          <p:cNvCxnSpPr/>
          <p:nvPr/>
        </p:nvCxnSpPr>
        <p:spPr>
          <a:xfrm flipV="1">
            <a:off x="4265640" y="1809000"/>
            <a:ext cx="383040" cy="2289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89" name="Line 10"/>
          <p:cNvCxnSpPr/>
          <p:nvPr/>
        </p:nvCxnSpPr>
        <p:spPr>
          <a:xfrm flipV="1">
            <a:off x="4265640" y="2037600"/>
            <a:ext cx="459000" cy="763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0" name="Line 11"/>
          <p:cNvCxnSpPr>
            <a:stCxn id="384" idx="3"/>
          </p:cNvCxnSpPr>
          <p:nvPr/>
        </p:nvCxnSpPr>
        <p:spPr>
          <a:xfrm flipH="1">
            <a:off x="1447200" y="4763160"/>
            <a:ext cx="513720" cy="59004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1" name="Line 12"/>
          <p:cNvCxnSpPr/>
          <p:nvPr/>
        </p:nvCxnSpPr>
        <p:spPr>
          <a:xfrm flipH="1">
            <a:off x="1447560" y="4631760"/>
            <a:ext cx="457560" cy="1879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2" name="Line 13"/>
          <p:cNvCxnSpPr/>
          <p:nvPr/>
        </p:nvCxnSpPr>
        <p:spPr>
          <a:xfrm flipH="1">
            <a:off x="1752120" y="4818960"/>
            <a:ext cx="30528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3" name="Line 14"/>
          <p:cNvCxnSpPr/>
          <p:nvPr/>
        </p:nvCxnSpPr>
        <p:spPr>
          <a:xfrm flipH="1">
            <a:off x="2057040" y="4818960"/>
            <a:ext cx="114480" cy="3783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4" name="Line 15"/>
          <p:cNvCxnSpPr/>
          <p:nvPr/>
        </p:nvCxnSpPr>
        <p:spPr>
          <a:xfrm flipH="1">
            <a:off x="1447560" y="4682520"/>
            <a:ext cx="457560" cy="295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sp>
        <p:nvSpPr>
          <p:cNvPr id="395" name="CustomShape 16"/>
          <p:cNvSpPr/>
          <p:nvPr/>
        </p:nvSpPr>
        <p:spPr>
          <a:xfrm>
            <a:off x="4649760" y="3061800"/>
            <a:ext cx="3808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>
                <a:latin typeface="Arial"/>
              </a:rPr>
              <a:t>p</a:t>
            </a:r>
            <a:endParaRPr/>
          </a:p>
        </p:txBody>
      </p:sp>
      <p:pic>
        <p:nvPicPr>
          <p:cNvPr id="396" name="Oval 5" descr=""/>
          <p:cNvPicPr/>
          <p:nvPr/>
        </p:nvPicPr>
        <p:blipFill>
          <a:blip r:embed="rId2"/>
          <a:stretch/>
        </p:blipFill>
        <p:spPr>
          <a:xfrm>
            <a:off x="99684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397" name="CustomShape 17"/>
          <p:cNvSpPr/>
          <p:nvPr/>
        </p:nvSpPr>
        <p:spPr>
          <a:xfrm>
            <a:off x="1122120" y="3036240"/>
            <a:ext cx="270000" cy="59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cxnSp>
        <p:nvCxnSpPr>
          <p:cNvPr id="398" name="Line 18"/>
          <p:cNvCxnSpPr/>
          <p:nvPr/>
        </p:nvCxnSpPr>
        <p:spPr>
          <a:xfrm>
            <a:off x="1447200" y="3332880"/>
            <a:ext cx="12200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sp>
        <p:nvSpPr>
          <p:cNvPr id="399" name="CustomShape 19"/>
          <p:cNvSpPr/>
          <p:nvPr/>
        </p:nvSpPr>
        <p:spPr>
          <a:xfrm>
            <a:off x="1066680" y="3061800"/>
            <a:ext cx="3808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>
                <a:latin typeface="Arial"/>
              </a:rPr>
              <a:t>p</a:t>
            </a:r>
            <a:endParaRPr/>
          </a:p>
        </p:txBody>
      </p:sp>
      <p:sp>
        <p:nvSpPr>
          <p:cNvPr id="400" name="CustomShape 20"/>
          <p:cNvSpPr/>
          <p:nvPr/>
        </p:nvSpPr>
        <p:spPr>
          <a:xfrm>
            <a:off x="1600200" y="2914200"/>
            <a:ext cx="83808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a, x</a:t>
            </a:r>
            <a:r>
              <a:rPr lang="en-US" sz="1800" spc="-1" baseline="-25000">
                <a:solidFill>
                  <a:srgbClr val="ff0000"/>
                </a:solidFill>
                <a:latin typeface="Arial"/>
              </a:rPr>
              <a:t>a</a:t>
            </a:r>
            <a:endParaRPr/>
          </a:p>
        </p:txBody>
      </p:sp>
      <p:cxnSp>
        <p:nvCxnSpPr>
          <p:cNvPr id="401" name="Line 21"/>
          <p:cNvCxnSpPr/>
          <p:nvPr/>
        </p:nvCxnSpPr>
        <p:spPr>
          <a:xfrm flipH="1" flipV="1">
            <a:off x="3352680" y="3332520"/>
            <a:ext cx="12956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pic>
        <p:nvPicPr>
          <p:cNvPr id="402" name="Oval 6" descr=""/>
          <p:cNvPicPr/>
          <p:nvPr/>
        </p:nvPicPr>
        <p:blipFill>
          <a:blip r:embed="rId3"/>
          <a:stretch/>
        </p:blipFill>
        <p:spPr>
          <a:xfrm>
            <a:off x="458136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403" name="CustomShape 22"/>
          <p:cNvSpPr/>
          <p:nvPr/>
        </p:nvSpPr>
        <p:spPr>
          <a:xfrm>
            <a:off x="4703760" y="3036240"/>
            <a:ext cx="269640" cy="59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23"/>
          <p:cNvSpPr/>
          <p:nvPr/>
        </p:nvSpPr>
        <p:spPr>
          <a:xfrm>
            <a:off x="3886200" y="2914200"/>
            <a:ext cx="83808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b, x</a:t>
            </a:r>
            <a:r>
              <a:rPr lang="en-US" sz="1800" spc="-1" baseline="-25000">
                <a:solidFill>
                  <a:srgbClr val="ff0000"/>
                </a:solidFill>
                <a:latin typeface="Arial"/>
              </a:rPr>
              <a:t>b</a:t>
            </a:r>
            <a:endParaRPr/>
          </a:p>
        </p:txBody>
      </p:sp>
      <p:sp>
        <p:nvSpPr>
          <p:cNvPr id="405" name="CustomShape 24"/>
          <p:cNvSpPr/>
          <p:nvPr/>
        </p:nvSpPr>
        <p:spPr>
          <a:xfrm>
            <a:off x="2819160" y="3142800"/>
            <a:ext cx="381240" cy="380880"/>
          </a:xfrm>
          <a:prstGeom prst="ellipse">
            <a:avLst/>
          </a:prstGeom>
          <a:solidFill>
            <a:srgbClr val="c8d6f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6" name="CustomShape 25"/>
          <p:cNvSpPr/>
          <p:nvPr/>
        </p:nvSpPr>
        <p:spPr>
          <a:xfrm>
            <a:off x="2743200" y="3066480"/>
            <a:ext cx="838080" cy="44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000090"/>
                </a:solidFill>
                <a:latin typeface="Arial"/>
              </a:rPr>
              <a:t>σ</a:t>
            </a:r>
            <a:r>
              <a:rPr b="1" lang="en-US" sz="2000" spc="-1" baseline="-25000">
                <a:solidFill>
                  <a:srgbClr val="000090"/>
                </a:solidFill>
                <a:latin typeface="Arial"/>
              </a:rPr>
              <a:t>ab</a:t>
            </a:r>
            <a:endParaRPr/>
          </a:p>
        </p:txBody>
      </p:sp>
      <p:sp>
        <p:nvSpPr>
          <p:cNvPr id="407" name="CustomShape 26"/>
          <p:cNvSpPr/>
          <p:nvPr/>
        </p:nvSpPr>
        <p:spPr>
          <a:xfrm rot="18668400">
            <a:off x="2995560" y="2397240"/>
            <a:ext cx="83844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c, x</a:t>
            </a:r>
            <a:r>
              <a:rPr lang="en-US" sz="1800" spc="-1" baseline="-25000">
                <a:solidFill>
                  <a:srgbClr val="0000ff"/>
                </a:solidFill>
                <a:latin typeface="Arial"/>
              </a:rPr>
              <a:t>c</a:t>
            </a:r>
            <a:endParaRPr/>
          </a:p>
        </p:txBody>
      </p:sp>
      <p:sp>
        <p:nvSpPr>
          <p:cNvPr id="408" name="CustomShape 27"/>
          <p:cNvSpPr/>
          <p:nvPr/>
        </p:nvSpPr>
        <p:spPr>
          <a:xfrm rot="18668400">
            <a:off x="2066760" y="3621240"/>
            <a:ext cx="83844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d, x</a:t>
            </a:r>
            <a:r>
              <a:rPr lang="en-US" sz="1800" spc="-1" baseline="-25000">
                <a:solidFill>
                  <a:srgbClr val="0000ff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409" name="CustomShape 28"/>
          <p:cNvSpPr/>
          <p:nvPr/>
        </p:nvSpPr>
        <p:spPr>
          <a:xfrm>
            <a:off x="3886200" y="1922040"/>
            <a:ext cx="53316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410" name="CustomShape 29"/>
          <p:cNvSpPr/>
          <p:nvPr/>
        </p:nvSpPr>
        <p:spPr>
          <a:xfrm>
            <a:off x="1904760" y="4431600"/>
            <a:ext cx="53352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pic>
        <p:nvPicPr>
          <p:cNvPr id="411" name="TextBox 71" descr=""/>
          <p:cNvPicPr/>
          <p:nvPr/>
        </p:nvPicPr>
        <p:blipFill>
          <a:blip r:embed="rId4"/>
          <a:stretch/>
        </p:blipFill>
        <p:spPr>
          <a:xfrm>
            <a:off x="4324320" y="1155240"/>
            <a:ext cx="695160" cy="1030320"/>
          </a:xfrm>
          <a:prstGeom prst="rect">
            <a:avLst/>
          </a:prstGeom>
          <a:ln>
            <a:noFill/>
          </a:ln>
        </p:spPr>
      </p:pic>
      <p:pic>
        <p:nvPicPr>
          <p:cNvPr id="412" name="TextBox 72" descr=""/>
          <p:cNvPicPr/>
          <p:nvPr/>
        </p:nvPicPr>
        <p:blipFill>
          <a:blip r:embed="rId5"/>
          <a:stretch/>
        </p:blipFill>
        <p:spPr>
          <a:xfrm>
            <a:off x="1046160" y="4527000"/>
            <a:ext cx="627120" cy="1011240"/>
          </a:xfrm>
          <a:prstGeom prst="rect">
            <a:avLst/>
          </a:prstGeom>
          <a:ln>
            <a:noFill/>
          </a:ln>
        </p:spPr>
      </p:pic>
      <p:sp>
        <p:nvSpPr>
          <p:cNvPr id="413" name="TextShape 30"/>
          <p:cNvSpPr txBox="1"/>
          <p:nvPr/>
        </p:nvSpPr>
        <p:spPr>
          <a:xfrm>
            <a:off x="912240" y="5667840"/>
            <a:ext cx="868680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2500" spc="-1">
                <a:solidFill>
                  <a:srgbClr val="000080"/>
                </a:solidFill>
                <a:latin typeface="Arial"/>
              </a:rPr>
              <a:t>Jets</a:t>
            </a:r>
            <a:r>
              <a:rPr lang="en-US" sz="2500" spc="-1">
                <a:latin typeface="Arial"/>
              </a:rPr>
              <a:t> – hard parton scattering leads to back-to-back quarks or gluons, which then fragment as a columnated spray of particles</a:t>
            </a:r>
            <a:endParaRPr/>
          </a:p>
        </p:txBody>
      </p:sp>
      <p:sp>
        <p:nvSpPr>
          <p:cNvPr id="414" name="CustomShape 31"/>
          <p:cNvSpPr/>
          <p:nvPr/>
        </p:nvSpPr>
        <p:spPr>
          <a:xfrm>
            <a:off x="7543440" y="3570840"/>
            <a:ext cx="228600" cy="22860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TextShape 32"/>
          <p:cNvSpPr txBox="1"/>
          <p:nvPr/>
        </p:nvSpPr>
        <p:spPr>
          <a:xfrm>
            <a:off x="7772040" y="3113640"/>
            <a:ext cx="11430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ffff"/>
                </a:solidFill>
                <a:latin typeface="Arial"/>
              </a:rPr>
              <a:t>Beam pipe</a:t>
            </a:r>
            <a:endParaRPr/>
          </a:p>
        </p:txBody>
      </p:sp>
      <p:sp>
        <p:nvSpPr>
          <p:cNvPr id="416" name="TextShape 33"/>
          <p:cNvSpPr txBox="1"/>
          <p:nvPr/>
        </p:nvSpPr>
        <p:spPr>
          <a:xfrm>
            <a:off x="529200" y="7236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Jets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503640" y="84960"/>
            <a:ext cx="907164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Jets</a:t>
            </a:r>
            <a:endParaRPr/>
          </a:p>
        </p:txBody>
      </p:sp>
      <p:pic>
        <p:nvPicPr>
          <p:cNvPr id="418" name="" descr=""/>
          <p:cNvPicPr/>
          <p:nvPr/>
        </p:nvPicPr>
        <p:blipFill>
          <a:blip r:embed="rId1"/>
          <a:stretch/>
        </p:blipFill>
        <p:spPr>
          <a:xfrm>
            <a:off x="2251440" y="266508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419" name="" descr=""/>
          <p:cNvPicPr/>
          <p:nvPr/>
        </p:nvPicPr>
        <p:blipFill>
          <a:blip r:embed="rId2"/>
          <a:stretch/>
        </p:blipFill>
        <p:spPr>
          <a:xfrm>
            <a:off x="1211400" y="249624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420" name="CustomShape 2"/>
          <p:cNvSpPr/>
          <p:nvPr/>
        </p:nvSpPr>
        <p:spPr>
          <a:xfrm>
            <a:off x="1566000" y="28429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21" name="" descr=""/>
          <p:cNvPicPr/>
          <p:nvPr/>
        </p:nvPicPr>
        <p:blipFill>
          <a:blip r:embed="rId3"/>
          <a:stretch/>
        </p:blipFill>
        <p:spPr>
          <a:xfrm>
            <a:off x="3516120" y="278424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422" name="CustomShape 3"/>
          <p:cNvSpPr/>
          <p:nvPr/>
        </p:nvSpPr>
        <p:spPr>
          <a:xfrm>
            <a:off x="3774600" y="29973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4"/>
          <p:cNvSpPr/>
          <p:nvPr/>
        </p:nvSpPr>
        <p:spPr>
          <a:xfrm>
            <a:off x="253800" y="310356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CustomShape 5"/>
          <p:cNvSpPr/>
          <p:nvPr/>
        </p:nvSpPr>
        <p:spPr>
          <a:xfrm flipH="1">
            <a:off x="4175280" y="342252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6"/>
          <p:cNvSpPr/>
          <p:nvPr/>
        </p:nvSpPr>
        <p:spPr>
          <a:xfrm>
            <a:off x="3402360" y="11246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CustomShape 7"/>
          <p:cNvSpPr/>
          <p:nvPr/>
        </p:nvSpPr>
        <p:spPr>
          <a:xfrm>
            <a:off x="1986120" y="47217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CustomShape 8"/>
          <p:cNvSpPr/>
          <p:nvPr/>
        </p:nvSpPr>
        <p:spPr>
          <a:xfrm>
            <a:off x="1049040" y="22086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28" name="CustomShape 9"/>
          <p:cNvSpPr/>
          <p:nvPr/>
        </p:nvSpPr>
        <p:spPr>
          <a:xfrm>
            <a:off x="3317760" y="433188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29" name="Line 10"/>
          <p:cNvSpPr/>
          <p:nvPr/>
        </p:nvSpPr>
        <p:spPr>
          <a:xfrm>
            <a:off x="1722960" y="296568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Line 11"/>
          <p:cNvSpPr/>
          <p:nvPr/>
        </p:nvSpPr>
        <p:spPr>
          <a:xfrm flipV="1">
            <a:off x="2680200" y="1365480"/>
            <a:ext cx="762480" cy="1599840"/>
          </a:xfrm>
          <a:prstGeom prst="line">
            <a:avLst/>
          </a:prstGeom>
          <a:ln w="38160">
            <a:solidFill>
              <a:srgbClr val="0000ff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Line 12"/>
          <p:cNvSpPr/>
          <p:nvPr/>
        </p:nvSpPr>
        <p:spPr>
          <a:xfrm flipH="1">
            <a:off x="2908440" y="311760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Line 13"/>
          <p:cNvSpPr/>
          <p:nvPr/>
        </p:nvSpPr>
        <p:spPr>
          <a:xfrm flipH="1">
            <a:off x="2146320" y="3117960"/>
            <a:ext cx="762480" cy="1599840"/>
          </a:xfrm>
          <a:prstGeom prst="line">
            <a:avLst/>
          </a:prstGeom>
          <a:ln w="3816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14"/>
          <p:cNvSpPr/>
          <p:nvPr/>
        </p:nvSpPr>
        <p:spPr>
          <a:xfrm>
            <a:off x="2451600" y="273708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34" name="" descr=""/>
          <p:cNvPicPr/>
          <p:nvPr/>
        </p:nvPicPr>
        <p:blipFill>
          <a:blip r:embed="rId4"/>
          <a:stretch/>
        </p:blipFill>
        <p:spPr>
          <a:xfrm>
            <a:off x="5390640" y="1345320"/>
            <a:ext cx="4573440" cy="3683880"/>
          </a:xfrm>
          <a:prstGeom prst="rect">
            <a:avLst/>
          </a:prstGeom>
          <a:ln>
            <a:noFill/>
          </a:ln>
        </p:spPr>
      </p:pic>
      <p:pic>
        <p:nvPicPr>
          <p:cNvPr id="435" name="" descr=""/>
          <p:cNvPicPr/>
          <p:nvPr/>
        </p:nvPicPr>
        <p:blipFill>
          <a:blip r:embed="rId5"/>
          <a:stretch/>
        </p:blipFill>
        <p:spPr>
          <a:xfrm>
            <a:off x="3291840" y="5120640"/>
            <a:ext cx="3200400" cy="2404800"/>
          </a:xfrm>
          <a:prstGeom prst="rect">
            <a:avLst/>
          </a:prstGeom>
          <a:ln>
            <a:noFill/>
          </a:ln>
        </p:spPr>
      </p:pic>
      <p:sp>
        <p:nvSpPr>
          <p:cNvPr id="436" name="TextShape 15"/>
          <p:cNvSpPr txBox="1"/>
          <p:nvPr/>
        </p:nvSpPr>
        <p:spPr>
          <a:xfrm>
            <a:off x="3729240" y="4998960"/>
            <a:ext cx="232236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 spc="-1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  <p:sp>
        <p:nvSpPr>
          <p:cNvPr id="437" name="Freeform 16"/>
          <p:cNvSpPr/>
          <p:nvPr/>
        </p:nvSpPr>
        <p:spPr>
          <a:xfrm>
            <a:off x="4121640" y="5769360"/>
            <a:ext cx="405720" cy="448920"/>
          </a:xfrm>
          <a:custGeom>
            <a:avLst/>
            <a:gdLst/>
            <a:ahLst/>
            <a:rect l="0" t="0" r="r" b="b"/>
            <a:pathLst>
              <a:path w="1127" h="1247">
                <a:moveTo>
                  <a:pt x="0" y="675"/>
                </a:moveTo>
                <a:cubicBezTo>
                  <a:pt x="150" y="570"/>
                  <a:pt x="91" y="150"/>
                  <a:pt x="190" y="114"/>
                </a:cubicBezTo>
                <a:cubicBezTo>
                  <a:pt x="378" y="47"/>
                  <a:pt x="463" y="0"/>
                  <a:pt x="571" y="81"/>
                </a:cubicBezTo>
                <a:cubicBezTo>
                  <a:pt x="708" y="183"/>
                  <a:pt x="956" y="485"/>
                  <a:pt x="1020" y="675"/>
                </a:cubicBezTo>
                <a:cubicBezTo>
                  <a:pt x="1126" y="991"/>
                  <a:pt x="1114" y="1221"/>
                  <a:pt x="1062" y="1246"/>
                </a:cubicBezTo>
              </a:path>
            </a:pathLst>
          </a:cu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438" name="Line 17"/>
          <p:cNvSpPr/>
          <p:nvPr/>
        </p:nvSpPr>
        <p:spPr>
          <a:xfrm flipV="1">
            <a:off x="4604760" y="6711840"/>
            <a:ext cx="1166040" cy="10764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9" name="Line 18"/>
          <p:cNvSpPr/>
          <p:nvPr/>
        </p:nvSpPr>
        <p:spPr>
          <a:xfrm>
            <a:off x="5669280" y="4114800"/>
            <a:ext cx="914400" cy="82296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Line 19"/>
          <p:cNvSpPr/>
          <p:nvPr/>
        </p:nvSpPr>
        <p:spPr>
          <a:xfrm flipV="1">
            <a:off x="8049600" y="4563360"/>
            <a:ext cx="1554480" cy="36576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CustomShape 20"/>
          <p:cNvSpPr/>
          <p:nvPr/>
        </p:nvSpPr>
        <p:spPr>
          <a:xfrm>
            <a:off x="6858000" y="1995120"/>
            <a:ext cx="731520" cy="1920240"/>
          </a:xfrm>
          <a:custGeom>
            <a:avLst/>
            <a:gdLst/>
            <a:ahLst/>
            <a:rect l="0" t="0" r="r" b="b"/>
            <a:pathLst>
              <a:path w="2034" h="5336">
                <a:moveTo>
                  <a:pt x="508" y="5335"/>
                </a:moveTo>
                <a:lnTo>
                  <a:pt x="508" y="1333"/>
                </a:lnTo>
                <a:lnTo>
                  <a:pt x="0" y="1333"/>
                </a:lnTo>
                <a:lnTo>
                  <a:pt x="1016" y="0"/>
                </a:lnTo>
                <a:lnTo>
                  <a:pt x="2033" y="1333"/>
                </a:lnTo>
                <a:lnTo>
                  <a:pt x="1524" y="1333"/>
                </a:lnTo>
                <a:lnTo>
                  <a:pt x="1524" y="5335"/>
                </a:lnTo>
                <a:lnTo>
                  <a:pt x="508" y="5335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21"/>
          <p:cNvSpPr/>
          <p:nvPr/>
        </p:nvSpPr>
        <p:spPr>
          <a:xfrm>
            <a:off x="8126280" y="1900800"/>
            <a:ext cx="731520" cy="2419200"/>
          </a:xfrm>
          <a:custGeom>
            <a:avLst/>
            <a:gdLst/>
            <a:ahLst/>
            <a:rect l="0" t="0" r="r" b="b"/>
            <a:pathLst>
              <a:path w="2034" h="6721">
                <a:moveTo>
                  <a:pt x="508" y="6720"/>
                </a:moveTo>
                <a:lnTo>
                  <a:pt x="508" y="1680"/>
                </a:lnTo>
                <a:lnTo>
                  <a:pt x="0" y="1680"/>
                </a:lnTo>
                <a:lnTo>
                  <a:pt x="1016" y="0"/>
                </a:lnTo>
                <a:lnTo>
                  <a:pt x="2033" y="1680"/>
                </a:lnTo>
                <a:lnTo>
                  <a:pt x="1524" y="1680"/>
                </a:lnTo>
                <a:lnTo>
                  <a:pt x="1524" y="6720"/>
                </a:lnTo>
                <a:lnTo>
                  <a:pt x="508" y="672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TextShape 22"/>
          <p:cNvSpPr txBox="1"/>
          <p:nvPr/>
        </p:nvSpPr>
        <p:spPr>
          <a:xfrm>
            <a:off x="6675120" y="1005840"/>
            <a:ext cx="2096280" cy="23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solidFill>
                  <a:srgbClr val="000000"/>
                </a:solidFill>
                <a:latin typeface="Arial"/>
                <a:hlinkClick r:id="rId6"/>
              </a:rPr>
              <a:t>Phys.Rev.Lett. 105 (2010) 252303</a:t>
            </a: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502560" y="15804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lang="en-US" sz="4400" spc="-1">
                <a:solidFill>
                  <a:srgbClr val="000080"/>
                </a:solidFill>
                <a:latin typeface="Times New Roman"/>
              </a:rPr>
              <a:t>Phase diagram of nuclear matter</a:t>
            </a:r>
            <a:endParaRPr/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420480" y="1542600"/>
            <a:ext cx="9144000" cy="4462200"/>
          </a:xfrm>
          <a:prstGeom prst="rect">
            <a:avLst/>
          </a:prstGeom>
          <a:ln>
            <a:noFill/>
          </a:ln>
        </p:spPr>
      </p:pic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2670840" y="3682440"/>
            <a:ext cx="1371600" cy="1033200"/>
          </a:xfrm>
          <a:prstGeom prst="rect">
            <a:avLst/>
          </a:prstGeom>
          <a:ln>
            <a:noFill/>
          </a:ln>
        </p:spPr>
      </p:pic>
      <p:pic>
        <p:nvPicPr>
          <p:cNvPr id="109" name="" descr=""/>
          <p:cNvPicPr/>
          <p:nvPr/>
        </p:nvPicPr>
        <p:blipFill>
          <a:blip r:embed="rId3"/>
          <a:stretch/>
        </p:blipFill>
        <p:spPr>
          <a:xfrm>
            <a:off x="2788560" y="1396440"/>
            <a:ext cx="1554480" cy="1170360"/>
          </a:xfrm>
          <a:prstGeom prst="rect">
            <a:avLst/>
          </a:prstGeom>
          <a:ln>
            <a:noFill/>
          </a:ln>
        </p:spPr>
      </p:pic>
      <p:sp>
        <p:nvSpPr>
          <p:cNvPr id="110" name="TextShape 2"/>
          <p:cNvSpPr txBox="1"/>
          <p:nvPr/>
        </p:nvSpPr>
        <p:spPr>
          <a:xfrm>
            <a:off x="1855440" y="247824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111" name="" descr=""/>
          <p:cNvPicPr/>
          <p:nvPr/>
        </p:nvPicPr>
        <p:blipFill>
          <a:blip r:embed="rId4"/>
          <a:stretch/>
        </p:blipFill>
        <p:spPr>
          <a:xfrm>
            <a:off x="8732160" y="4139640"/>
            <a:ext cx="640080" cy="585360"/>
          </a:xfrm>
          <a:prstGeom prst="rect">
            <a:avLst/>
          </a:prstGeom>
          <a:ln>
            <a:noFill/>
          </a:ln>
        </p:spPr>
      </p:pic>
      <p:sp>
        <p:nvSpPr>
          <p:cNvPr id="112" name="TextShape 3"/>
          <p:cNvSpPr txBox="1"/>
          <p:nvPr/>
        </p:nvSpPr>
        <p:spPr>
          <a:xfrm>
            <a:off x="7377840" y="4707720"/>
            <a:ext cx="2452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Core of neutron stars?</a:t>
            </a:r>
            <a:endParaRPr/>
          </a:p>
        </p:txBody>
      </p:sp>
      <p:pic>
        <p:nvPicPr>
          <p:cNvPr id="113" name="" descr=""/>
          <p:cNvPicPr/>
          <p:nvPr/>
        </p:nvPicPr>
        <p:blipFill>
          <a:blip r:embed="rId5"/>
          <a:stretch/>
        </p:blipFill>
        <p:spPr>
          <a:xfrm>
            <a:off x="4114440" y="4343040"/>
            <a:ext cx="548640" cy="548640"/>
          </a:xfrm>
          <a:prstGeom prst="rect">
            <a:avLst/>
          </a:prstGeom>
          <a:ln>
            <a:noFill/>
          </a:ln>
        </p:spPr>
      </p:pic>
      <p:sp>
        <p:nvSpPr>
          <p:cNvPr id="114" name="TextShape 4"/>
          <p:cNvSpPr txBox="1"/>
          <p:nvPr/>
        </p:nvSpPr>
        <p:spPr>
          <a:xfrm>
            <a:off x="228240" y="6099840"/>
            <a:ext cx="9601200" cy="103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200" spc="-1">
                <a:solidFill>
                  <a:srgbClr val="800000"/>
                </a:solidFill>
                <a:latin typeface="Arial"/>
              </a:rPr>
              <a:t>Quark Gluon Plasma</a:t>
            </a:r>
            <a:r>
              <a:rPr lang="en-US" sz="2200" spc="-1">
                <a:latin typeface="Arial"/>
              </a:rPr>
              <a:t> – a </a:t>
            </a:r>
            <a:r>
              <a:rPr i="1" lang="en-US" sz="2200" spc="-1">
                <a:latin typeface="Arial"/>
              </a:rPr>
              <a:t>liquid</a:t>
            </a:r>
            <a:r>
              <a:rPr lang="en-US" sz="2200" spc="-1">
                <a:latin typeface="Arial"/>
              </a:rPr>
              <a:t> of quarks and gluons created at temperatures above ~170 MeV (2</a:t>
            </a:r>
            <a:r>
              <a:rPr lang="en-US" sz="2200" spc="-1">
                <a:latin typeface="Arial"/>
                <a:ea typeface="Arial"/>
              </a:rPr>
              <a:t>·</a:t>
            </a:r>
            <a:r>
              <a:rPr lang="en-US" sz="2200" spc="-1">
                <a:latin typeface="Arial"/>
              </a:rPr>
              <a:t>10</a:t>
            </a:r>
            <a:r>
              <a:rPr lang="en-US" sz="2200" spc="-1" baseline="101000">
                <a:latin typeface="Arial"/>
              </a:rPr>
              <a:t>12</a:t>
            </a:r>
            <a:r>
              <a:rPr lang="en-US" sz="2200" spc="-1">
                <a:latin typeface="Arial"/>
              </a:rPr>
              <a:t>K) – over a million times hotter than the core of the sun</a:t>
            </a:r>
            <a:endParaRPr/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extShape 1"/>
          <p:cNvSpPr txBox="1"/>
          <p:nvPr/>
        </p:nvSpPr>
        <p:spPr>
          <a:xfrm>
            <a:off x="503640" y="156960"/>
            <a:ext cx="9071640" cy="979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Quenched jets</a:t>
            </a:r>
            <a:endParaRPr/>
          </a:p>
        </p:txBody>
      </p:sp>
      <p:pic>
        <p:nvPicPr>
          <p:cNvPr id="445" name="" descr=""/>
          <p:cNvPicPr/>
          <p:nvPr/>
        </p:nvPicPr>
        <p:blipFill>
          <a:blip r:embed="rId1"/>
          <a:stretch/>
        </p:blipFill>
        <p:spPr>
          <a:xfrm>
            <a:off x="2454840" y="284004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446" name="" descr=""/>
          <p:cNvPicPr/>
          <p:nvPr/>
        </p:nvPicPr>
        <p:blipFill>
          <a:blip r:embed="rId2"/>
          <a:stretch/>
        </p:blipFill>
        <p:spPr>
          <a:xfrm>
            <a:off x="1414800" y="267120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447" name="CustomShape 2"/>
          <p:cNvSpPr/>
          <p:nvPr/>
        </p:nvSpPr>
        <p:spPr>
          <a:xfrm>
            <a:off x="1769400" y="301788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48" name="" descr=""/>
          <p:cNvPicPr/>
          <p:nvPr/>
        </p:nvPicPr>
        <p:blipFill>
          <a:blip r:embed="rId3"/>
          <a:stretch/>
        </p:blipFill>
        <p:spPr>
          <a:xfrm>
            <a:off x="3719520" y="295920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449" name="CustomShape 3"/>
          <p:cNvSpPr/>
          <p:nvPr/>
        </p:nvSpPr>
        <p:spPr>
          <a:xfrm>
            <a:off x="3978000" y="31723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4"/>
          <p:cNvSpPr/>
          <p:nvPr/>
        </p:nvSpPr>
        <p:spPr>
          <a:xfrm>
            <a:off x="457200" y="327852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5"/>
          <p:cNvSpPr/>
          <p:nvPr/>
        </p:nvSpPr>
        <p:spPr>
          <a:xfrm flipH="1">
            <a:off x="4378680" y="359748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6"/>
          <p:cNvSpPr/>
          <p:nvPr/>
        </p:nvSpPr>
        <p:spPr>
          <a:xfrm>
            <a:off x="3605760" y="1299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CustomShape 7"/>
          <p:cNvSpPr/>
          <p:nvPr/>
        </p:nvSpPr>
        <p:spPr>
          <a:xfrm>
            <a:off x="2809800" y="39524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CustomShape 8"/>
          <p:cNvSpPr/>
          <p:nvPr/>
        </p:nvSpPr>
        <p:spPr>
          <a:xfrm>
            <a:off x="1252440" y="238356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55" name="CustomShape 9"/>
          <p:cNvSpPr/>
          <p:nvPr/>
        </p:nvSpPr>
        <p:spPr>
          <a:xfrm>
            <a:off x="3521160" y="450684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56" name="Line 10"/>
          <p:cNvSpPr/>
          <p:nvPr/>
        </p:nvSpPr>
        <p:spPr>
          <a:xfrm>
            <a:off x="1926360" y="314064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Line 11"/>
          <p:cNvSpPr/>
          <p:nvPr/>
        </p:nvSpPr>
        <p:spPr>
          <a:xfrm flipV="1">
            <a:off x="2883600" y="1540440"/>
            <a:ext cx="762480" cy="1599840"/>
          </a:xfrm>
          <a:prstGeom prst="line">
            <a:avLst/>
          </a:prstGeom>
          <a:ln w="38160">
            <a:solidFill>
              <a:srgbClr val="0000ff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Line 12"/>
          <p:cNvSpPr/>
          <p:nvPr/>
        </p:nvSpPr>
        <p:spPr>
          <a:xfrm flipH="1">
            <a:off x="3111840" y="329256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Freeform 13"/>
          <p:cNvSpPr/>
          <p:nvPr/>
        </p:nvSpPr>
        <p:spPr>
          <a:xfrm>
            <a:off x="2658600" y="329040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80" y="8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9"/>
                  <a:pt x="1624" y="1034"/>
                  <a:pt x="765" y="1266"/>
                </a:cubicBezTo>
                <a:cubicBezTo>
                  <a:pt x="0" y="1476"/>
                  <a:pt x="1016" y="1363"/>
                  <a:pt x="1023" y="1626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800000"/>
            </a:solidFill>
            <a:round/>
          </a:ln>
        </p:spPr>
      </p:sp>
      <p:sp>
        <p:nvSpPr>
          <p:cNvPr id="460" name="CustomShape 14"/>
          <p:cNvSpPr/>
          <p:nvPr/>
        </p:nvSpPr>
        <p:spPr>
          <a:xfrm>
            <a:off x="2655000" y="291204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TextShape 15"/>
          <p:cNvSpPr txBox="1"/>
          <p:nvPr/>
        </p:nvSpPr>
        <p:spPr>
          <a:xfrm>
            <a:off x="9000" y="4856040"/>
            <a:ext cx="6666120" cy="227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One of the jets is absorbed by the medium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The quark or gluon has equilibrated with the medium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000000"/>
                </a:solidFill>
                <a:latin typeface="Times New Roman"/>
                <a:hlinkClick r:id="rId4"/>
              </a:rPr>
              <a:t>Phys. Rev. Lett. 105, 252303 (2010)</a:t>
            </a:r>
            <a:endParaRPr/>
          </a:p>
        </p:txBody>
      </p:sp>
      <p:pic>
        <p:nvPicPr>
          <p:cNvPr id="462" name="" descr=""/>
          <p:cNvPicPr/>
          <p:nvPr/>
        </p:nvPicPr>
        <p:blipFill>
          <a:blip r:embed="rId5"/>
          <a:stretch/>
        </p:blipFill>
        <p:spPr>
          <a:xfrm>
            <a:off x="5356800" y="1095480"/>
            <a:ext cx="4572000" cy="3767400"/>
          </a:xfrm>
          <a:prstGeom prst="rect">
            <a:avLst/>
          </a:prstGeom>
          <a:ln>
            <a:noFill/>
          </a:ln>
        </p:spPr>
      </p:pic>
      <p:pic>
        <p:nvPicPr>
          <p:cNvPr id="463" name="" descr=""/>
          <p:cNvPicPr/>
          <p:nvPr/>
        </p:nvPicPr>
        <p:blipFill>
          <a:blip r:embed="rId6"/>
          <a:stretch/>
        </p:blipFill>
        <p:spPr>
          <a:xfrm>
            <a:off x="6675120" y="4968000"/>
            <a:ext cx="3200400" cy="2404800"/>
          </a:xfrm>
          <a:prstGeom prst="rect">
            <a:avLst/>
          </a:prstGeom>
          <a:ln>
            <a:noFill/>
          </a:ln>
        </p:spPr>
      </p:pic>
      <p:sp>
        <p:nvSpPr>
          <p:cNvPr id="464" name="TextShape 16"/>
          <p:cNvSpPr txBox="1"/>
          <p:nvPr/>
        </p:nvSpPr>
        <p:spPr>
          <a:xfrm>
            <a:off x="7112520" y="4846320"/>
            <a:ext cx="232236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 spc="-1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  <p:sp>
        <p:nvSpPr>
          <p:cNvPr id="465" name="Freeform 17"/>
          <p:cNvSpPr/>
          <p:nvPr/>
        </p:nvSpPr>
        <p:spPr>
          <a:xfrm>
            <a:off x="7504920" y="5616720"/>
            <a:ext cx="405720" cy="448920"/>
          </a:xfrm>
          <a:custGeom>
            <a:avLst/>
            <a:gdLst/>
            <a:ahLst/>
            <a:rect l="0" t="0" r="r" b="b"/>
            <a:pathLst>
              <a:path w="1127" h="1247">
                <a:moveTo>
                  <a:pt x="0" y="675"/>
                </a:moveTo>
                <a:cubicBezTo>
                  <a:pt x="150" y="570"/>
                  <a:pt x="91" y="150"/>
                  <a:pt x="190" y="114"/>
                </a:cubicBezTo>
                <a:cubicBezTo>
                  <a:pt x="378" y="47"/>
                  <a:pt x="463" y="0"/>
                  <a:pt x="571" y="81"/>
                </a:cubicBezTo>
                <a:cubicBezTo>
                  <a:pt x="708" y="183"/>
                  <a:pt x="956" y="485"/>
                  <a:pt x="1020" y="675"/>
                </a:cubicBezTo>
                <a:cubicBezTo>
                  <a:pt x="1126" y="991"/>
                  <a:pt x="1114" y="1221"/>
                  <a:pt x="1062" y="1246"/>
                </a:cubicBezTo>
              </a:path>
            </a:pathLst>
          </a:cu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466" name="Line 18"/>
          <p:cNvSpPr/>
          <p:nvPr/>
        </p:nvSpPr>
        <p:spPr>
          <a:xfrm flipV="1">
            <a:off x="7988040" y="6559200"/>
            <a:ext cx="1166040" cy="10764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Line 19"/>
          <p:cNvSpPr/>
          <p:nvPr/>
        </p:nvSpPr>
        <p:spPr>
          <a:xfrm>
            <a:off x="5749920" y="3871440"/>
            <a:ext cx="914400" cy="82296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Line 20"/>
          <p:cNvSpPr/>
          <p:nvPr/>
        </p:nvSpPr>
        <p:spPr>
          <a:xfrm flipV="1">
            <a:off x="7950240" y="4320000"/>
            <a:ext cx="1554480" cy="36576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21"/>
          <p:cNvSpPr/>
          <p:nvPr/>
        </p:nvSpPr>
        <p:spPr>
          <a:xfrm>
            <a:off x="6686640" y="1095480"/>
            <a:ext cx="731520" cy="2180520"/>
          </a:xfrm>
          <a:custGeom>
            <a:avLst/>
            <a:gdLst/>
            <a:ahLst/>
            <a:rect l="0" t="0" r="r" b="b"/>
            <a:pathLst>
              <a:path w="2034" h="6059">
                <a:moveTo>
                  <a:pt x="508" y="6058"/>
                </a:moveTo>
                <a:lnTo>
                  <a:pt x="508" y="1514"/>
                </a:lnTo>
                <a:lnTo>
                  <a:pt x="0" y="1514"/>
                </a:lnTo>
                <a:lnTo>
                  <a:pt x="1016" y="0"/>
                </a:lnTo>
                <a:lnTo>
                  <a:pt x="2033" y="1514"/>
                </a:lnTo>
                <a:lnTo>
                  <a:pt x="1524" y="1514"/>
                </a:lnTo>
                <a:lnTo>
                  <a:pt x="1524" y="6058"/>
                </a:lnTo>
                <a:lnTo>
                  <a:pt x="508" y="6058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CustomShape 22"/>
          <p:cNvSpPr/>
          <p:nvPr/>
        </p:nvSpPr>
        <p:spPr>
          <a:xfrm>
            <a:off x="7522920" y="2142000"/>
            <a:ext cx="731520" cy="1574640"/>
          </a:xfrm>
          <a:custGeom>
            <a:avLst/>
            <a:gdLst/>
            <a:ahLst/>
            <a:rect l="0" t="0" r="r" b="b"/>
            <a:pathLst>
              <a:path w="2034" h="4376">
                <a:moveTo>
                  <a:pt x="508" y="4375"/>
                </a:moveTo>
                <a:lnTo>
                  <a:pt x="508" y="1093"/>
                </a:lnTo>
                <a:lnTo>
                  <a:pt x="0" y="1093"/>
                </a:lnTo>
                <a:lnTo>
                  <a:pt x="1016" y="0"/>
                </a:lnTo>
                <a:lnTo>
                  <a:pt x="2033" y="1093"/>
                </a:lnTo>
                <a:lnTo>
                  <a:pt x="1524" y="1093"/>
                </a:lnTo>
                <a:lnTo>
                  <a:pt x="1524" y="4375"/>
                </a:lnTo>
                <a:lnTo>
                  <a:pt x="508" y="4375"/>
                </a:lnTo>
              </a:path>
            </a:pathLst>
          </a:custGeom>
          <a:noFill/>
          <a:ln w="54720">
            <a:solidFill>
              <a:srgbClr val="ff0000"/>
            </a:solidFill>
            <a:custDash>
              <a:ds d="300000" sp="300000"/>
              <a:ds d="3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</a:t>
            </a:r>
            <a:endParaRPr/>
          </a:p>
        </p:txBody>
      </p:sp>
      <p:sp>
        <p:nvSpPr>
          <p:cNvPr id="472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Measure spectra of probe (jets) and compare to those in p+p collisions or peripheral A+A collis</a:t>
            </a:r>
            <a:r>
              <a:rPr lang="en-US" sz="3000" spc="-1">
                <a:latin typeface="Times New Roman"/>
              </a:rPr>
              <a:t>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If high-p</a:t>
            </a:r>
            <a:r>
              <a:rPr lang="en-US" sz="3000" spc="-1" baseline="-101000">
                <a:latin typeface="Times New Roman"/>
              </a:rPr>
              <a:t>T</a:t>
            </a:r>
            <a:r>
              <a:rPr lang="en-US" sz="3000" spc="-1">
                <a:latin typeface="Times New Roman"/>
              </a:rPr>
              <a:t> probes (jets) are suppressed, this is evidence of jet quenc</a:t>
            </a:r>
            <a:r>
              <a:rPr lang="en-US" sz="3000" spc="-1">
                <a:latin typeface="Times New Roman"/>
              </a:rPr>
              <a:t>hing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 </a:t>
            </a:r>
            <a:endParaRPr/>
          </a:p>
        </p:txBody>
      </p:sp>
      <p:pic>
        <p:nvPicPr>
          <p:cNvPr id="473" name="" descr=""/>
          <p:cNvPicPr/>
          <p:nvPr/>
        </p:nvPicPr>
        <p:blipFill>
          <a:blip r:embed="rId1"/>
          <a:stretch/>
        </p:blipFill>
        <p:spPr>
          <a:xfrm>
            <a:off x="2548800" y="3214440"/>
            <a:ext cx="5224320" cy="3358080"/>
          </a:xfrm>
          <a:prstGeom prst="rect">
            <a:avLst/>
          </a:prstGeom>
          <a:ln>
            <a:noFill/>
          </a:ln>
        </p:spPr>
      </p:pic>
      <p:pic>
        <p:nvPicPr>
          <p:cNvPr id="474" name="" descr=""/>
          <p:cNvPicPr/>
          <p:nvPr/>
        </p:nvPicPr>
        <p:blipFill>
          <a:blip r:embed="rId2"/>
          <a:stretch/>
        </p:blipFill>
        <p:spPr>
          <a:xfrm>
            <a:off x="3756960" y="662508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475" name="TextShape 3"/>
          <p:cNvSpPr txBox="1"/>
          <p:nvPr/>
        </p:nvSpPr>
        <p:spPr>
          <a:xfrm>
            <a:off x="5074560" y="324648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476" name="TextShape 4"/>
          <p:cNvSpPr txBox="1"/>
          <p:nvPr/>
        </p:nvSpPr>
        <p:spPr>
          <a:xfrm>
            <a:off x="5239080" y="475884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</a:t>
            </a:r>
            <a:endParaRPr/>
          </a:p>
        </p:txBody>
      </p:sp>
      <p:sp>
        <p:nvSpPr>
          <p:cNvPr id="478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Measure spectra of probe (jets) and compare to those in p+p collisions or peripheral A+A collis</a:t>
            </a:r>
            <a:r>
              <a:rPr lang="en-US" sz="3000" spc="-1">
                <a:latin typeface="Times New Roman"/>
              </a:rPr>
              <a:t>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If high-p</a:t>
            </a:r>
            <a:r>
              <a:rPr lang="en-US" sz="3000" spc="-1" baseline="-101000">
                <a:latin typeface="Times New Roman"/>
              </a:rPr>
              <a:t>T</a:t>
            </a:r>
            <a:r>
              <a:rPr lang="en-US" sz="3000" spc="-1">
                <a:latin typeface="Times New Roman"/>
              </a:rPr>
              <a:t> probes (jets) are suppressed, this is evidence of jet quenc</a:t>
            </a:r>
            <a:r>
              <a:rPr lang="en-US" sz="3000" spc="-1">
                <a:latin typeface="Times New Roman"/>
              </a:rPr>
              <a:t>hing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 </a:t>
            </a:r>
            <a:endParaRPr/>
          </a:p>
        </p:txBody>
      </p:sp>
      <p:pic>
        <p:nvPicPr>
          <p:cNvPr id="479" name="" descr=""/>
          <p:cNvPicPr/>
          <p:nvPr/>
        </p:nvPicPr>
        <p:blipFill>
          <a:blip r:embed="rId1"/>
          <a:stretch/>
        </p:blipFill>
        <p:spPr>
          <a:xfrm>
            <a:off x="4708800" y="3214440"/>
            <a:ext cx="5224320" cy="3358080"/>
          </a:xfrm>
          <a:prstGeom prst="rect">
            <a:avLst/>
          </a:prstGeom>
          <a:ln>
            <a:noFill/>
          </a:ln>
        </p:spPr>
      </p:pic>
      <p:pic>
        <p:nvPicPr>
          <p:cNvPr id="480" name="" descr=""/>
          <p:cNvPicPr/>
          <p:nvPr/>
        </p:nvPicPr>
        <p:blipFill>
          <a:blip r:embed="rId2"/>
          <a:stretch/>
        </p:blipFill>
        <p:spPr>
          <a:xfrm>
            <a:off x="5916960" y="662508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481" name="TextShape 3"/>
          <p:cNvSpPr txBox="1"/>
          <p:nvPr/>
        </p:nvSpPr>
        <p:spPr>
          <a:xfrm>
            <a:off x="7234560" y="324648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482" name="TextShape 4"/>
          <p:cNvSpPr txBox="1"/>
          <p:nvPr/>
        </p:nvSpPr>
        <p:spPr>
          <a:xfrm>
            <a:off x="7399080" y="475884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  <p:pic>
        <p:nvPicPr>
          <p:cNvPr id="483" name="" descr=""/>
          <p:cNvPicPr/>
          <p:nvPr/>
        </p:nvPicPr>
        <p:blipFill>
          <a:blip r:embed="rId3"/>
          <a:stretch/>
        </p:blipFill>
        <p:spPr>
          <a:xfrm>
            <a:off x="173880" y="3172680"/>
            <a:ext cx="4276440" cy="305784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 R</a:t>
            </a:r>
            <a:r>
              <a:rPr lang="en-US" sz="4400" spc="-1" baseline="-101000">
                <a:latin typeface="Times New Roman"/>
              </a:rPr>
              <a:t>AA</a:t>
            </a:r>
            <a:endParaRPr/>
          </a:p>
        </p:txBody>
      </p:sp>
      <p:sp>
        <p:nvSpPr>
          <p:cNvPr id="485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486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487" name="TextShape 4"/>
          <p:cNvSpPr txBox="1"/>
          <p:nvPr/>
        </p:nvSpPr>
        <p:spPr>
          <a:xfrm>
            <a:off x="274320" y="5661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Electromagnetic probes</a:t>
            </a:r>
            <a:r>
              <a:rPr lang="en-US" sz="2500" spc="-1">
                <a:latin typeface="Arial"/>
              </a:rPr>
              <a:t> – consistent with no modification – medium is transparent to them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Strong probes</a:t>
            </a:r>
            <a:r>
              <a:rPr lang="en-US" sz="2500" spc="-1">
                <a:latin typeface="Arial"/>
              </a:rPr>
              <a:t> – significant suppression – medium is opaque to them</a:t>
            </a:r>
            <a:endParaRPr/>
          </a:p>
        </p:txBody>
      </p:sp>
      <p:pic>
        <p:nvPicPr>
          <p:cNvPr id="488" name="Picture 5" descr=""/>
          <p:cNvPicPr/>
          <p:nvPr/>
        </p:nvPicPr>
        <p:blipFill>
          <a:blip r:embed="rId1"/>
          <a:stretch/>
        </p:blipFill>
        <p:spPr>
          <a:xfrm>
            <a:off x="5799600" y="1463040"/>
            <a:ext cx="8568000" cy="4114800"/>
          </a:xfrm>
          <a:prstGeom prst="rect">
            <a:avLst/>
          </a:prstGeom>
          <a:ln>
            <a:noFill/>
          </a:ln>
        </p:spPr>
      </p:pic>
      <p:pic>
        <p:nvPicPr>
          <p:cNvPr id="489" name="" descr=""/>
          <p:cNvPicPr/>
          <p:nvPr/>
        </p:nvPicPr>
        <p:blipFill>
          <a:blip r:embed="rId2"/>
          <a:stretch/>
        </p:blipFill>
        <p:spPr>
          <a:xfrm>
            <a:off x="142560" y="1318680"/>
            <a:ext cx="5732280" cy="4134600"/>
          </a:xfrm>
          <a:prstGeom prst="rect">
            <a:avLst/>
          </a:prstGeom>
          <a:ln>
            <a:noFill/>
          </a:ln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Picture 5" descr=""/>
          <p:cNvPicPr/>
          <p:nvPr/>
        </p:nvPicPr>
        <p:blipFill>
          <a:blip r:embed="rId1"/>
          <a:stretch/>
        </p:blipFill>
        <p:spPr>
          <a:xfrm>
            <a:off x="281520" y="1682280"/>
            <a:ext cx="9594000" cy="4604760"/>
          </a:xfrm>
          <a:prstGeom prst="rect">
            <a:avLst/>
          </a:prstGeom>
          <a:ln>
            <a:noFill/>
          </a:ln>
        </p:spPr>
      </p:pic>
      <p:sp>
        <p:nvSpPr>
          <p:cNvPr id="491" name="TextShape 1"/>
          <p:cNvSpPr txBox="1"/>
          <p:nvPr/>
        </p:nvSpPr>
        <p:spPr>
          <a:xfrm>
            <a:off x="0" y="-59400"/>
            <a:ext cx="10080000" cy="87588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000" spc="-1">
                <a:latin typeface="Times New Roman"/>
              </a:rPr>
              <a:t>Nuclear modification factor R</a:t>
            </a:r>
            <a:r>
              <a:rPr lang="en-US" sz="4000" spc="-1" baseline="-101000">
                <a:latin typeface="Times New Roman"/>
              </a:rPr>
              <a:t>AA</a:t>
            </a:r>
            <a:r>
              <a:rPr lang="en-US" sz="4000" spc="-1">
                <a:latin typeface="Times New Roman"/>
              </a:rPr>
              <a:t> at LHC</a:t>
            </a:r>
            <a:endParaRPr/>
          </a:p>
        </p:txBody>
      </p:sp>
      <p:sp>
        <p:nvSpPr>
          <p:cNvPr id="492" name="CustomShape 2"/>
          <p:cNvSpPr/>
          <p:nvPr/>
        </p:nvSpPr>
        <p:spPr>
          <a:xfrm>
            <a:off x="4703760" y="6056640"/>
            <a:ext cx="436824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</a:rPr>
              <a:t>Like for charged particles, high-p</a:t>
            </a:r>
            <a:r>
              <a:rPr lang="en-US" sz="2400" spc="-1" baseline="-25000">
                <a:solidFill>
                  <a:srgbClr val="000000"/>
                </a:solidFill>
                <a:latin typeface="Arial"/>
              </a:rPr>
              <a:t>T</a:t>
            </a:r>
            <a:r>
              <a:rPr lang="en-US" sz="2400" spc="-1">
                <a:solidFill>
                  <a:srgbClr val="000000"/>
                </a:solidFill>
                <a:latin typeface="Arial"/>
              </a:rPr>
              <a:t> jet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</a:rPr>
              <a:t> flat at ≈ 0.5</a:t>
            </a:r>
            <a:endParaRPr/>
          </a:p>
        </p:txBody>
      </p:sp>
      <p:sp>
        <p:nvSpPr>
          <p:cNvPr id="493" name="CustomShape 3"/>
          <p:cNvSpPr/>
          <p:nvPr/>
        </p:nvSpPr>
        <p:spPr>
          <a:xfrm>
            <a:off x="4871880" y="755640"/>
            <a:ext cx="3863520" cy="614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600" spc="-1">
                <a:solidFill>
                  <a:srgbClr val="000000"/>
                </a:solidFill>
                <a:latin typeface="Arial"/>
              </a:rPr>
              <a:t>Fully unfolded inclusive jet R</a:t>
            </a:r>
            <a:r>
              <a:rPr lang="en-US" sz="1600" spc="-1" baseline="-25000">
                <a:solidFill>
                  <a:srgbClr val="000000"/>
                </a:solidFill>
                <a:latin typeface="Arial"/>
              </a:rPr>
              <a:t>AA</a:t>
            </a:r>
            <a:r>
              <a:rPr lang="en-US" sz="1600" spc="-1">
                <a:solidFill>
                  <a:srgbClr val="000000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600" spc="-1">
                <a:solidFill>
                  <a:srgbClr val="000000"/>
                </a:solidFill>
                <a:latin typeface="Arial"/>
              </a:rPr>
              <a:t>pp 2.76 TeV reference</a:t>
            </a:r>
            <a:endParaRPr/>
          </a:p>
        </p:txBody>
      </p:sp>
      <p:sp>
        <p:nvSpPr>
          <p:cNvPr id="494" name="CustomShape 4"/>
          <p:cNvSpPr/>
          <p:nvPr/>
        </p:nvSpPr>
        <p:spPr>
          <a:xfrm>
            <a:off x="6816240" y="1542960"/>
            <a:ext cx="16956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HIN-12-001</a:t>
            </a:r>
            <a:endParaRPr/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91440" y="118440"/>
            <a:ext cx="74980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Take home messages</a:t>
            </a:r>
            <a:endParaRPr/>
          </a:p>
        </p:txBody>
      </p:sp>
      <p:sp>
        <p:nvSpPr>
          <p:cNvPr id="496" name="TextShape 2"/>
          <p:cNvSpPr txBox="1"/>
          <p:nvPr/>
        </p:nvSpPr>
        <p:spPr>
          <a:xfrm>
            <a:off x="300240" y="1353240"/>
            <a:ext cx="674064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If we get nuclear matter dense enough, we make a new phase of matter, which we produce in high energy heavy ion collisions.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This medium is extremely hot and dense...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...and opaque to colored probes and translucent to electromagnetic probes.</a:t>
            </a:r>
            <a:endParaRPr/>
          </a:p>
        </p:txBody>
      </p:sp>
      <p:pic>
        <p:nvPicPr>
          <p:cNvPr id="497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7719840" y="79416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498" name="" descr=""/>
          <p:cNvPicPr/>
          <p:nvPr/>
        </p:nvPicPr>
        <p:blipFill>
          <a:blip r:embed="rId2"/>
          <a:stretch/>
        </p:blipFill>
        <p:spPr>
          <a:xfrm>
            <a:off x="7315200" y="4294080"/>
            <a:ext cx="2743200" cy="2139840"/>
          </a:xfrm>
          <a:prstGeom prst="rect">
            <a:avLst/>
          </a:prstGeom>
          <a:ln>
            <a:noFill/>
          </a:ln>
        </p:spPr>
      </p:pic>
      <p:pic>
        <p:nvPicPr>
          <p:cNvPr id="499" name="" descr=""/>
          <p:cNvPicPr/>
          <p:nvPr/>
        </p:nvPicPr>
        <p:blipFill>
          <a:blip r:embed="rId3"/>
          <a:stretch/>
        </p:blipFill>
        <p:spPr>
          <a:xfrm>
            <a:off x="8196840" y="2437200"/>
            <a:ext cx="914400" cy="1408320"/>
          </a:xfrm>
          <a:prstGeom prst="rect">
            <a:avLst/>
          </a:prstGeom>
          <a:ln>
            <a:noFill/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" descr=""/>
          <p:cNvPicPr/>
          <p:nvPr/>
        </p:nvPicPr>
        <p:blipFill>
          <a:blip r:embed="rId1"/>
          <a:stretch/>
        </p:blipFill>
        <p:spPr>
          <a:xfrm>
            <a:off x="5221080" y="418680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501" name="TextShape 1"/>
          <p:cNvSpPr txBox="1"/>
          <p:nvPr/>
        </p:nvSpPr>
        <p:spPr>
          <a:xfrm>
            <a:off x="504000" y="120240"/>
            <a:ext cx="9071640" cy="62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About me</a:t>
            </a:r>
            <a:endParaRPr/>
          </a:p>
        </p:txBody>
      </p:sp>
      <p:sp>
        <p:nvSpPr>
          <p:cNvPr id="502" name="TextShape 2"/>
          <p:cNvSpPr txBox="1"/>
          <p:nvPr/>
        </p:nvSpPr>
        <p:spPr>
          <a:xfrm>
            <a:off x="91800" y="961200"/>
            <a:ext cx="4972680" cy="1490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BS, Colorado State University, 2003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PhD, Yale University, 2009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Postdoc, University of Tennessee, Knoxville, 2009-2012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Assistant prof, University of Tennessee, Knoxville 2012 –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 </a:t>
            </a:r>
            <a:endParaRPr/>
          </a:p>
        </p:txBody>
      </p:sp>
      <p:pic>
        <p:nvPicPr>
          <p:cNvPr id="503" name="" descr=""/>
          <p:cNvPicPr/>
          <p:nvPr/>
        </p:nvPicPr>
        <p:blipFill>
          <a:blip r:embed="rId2"/>
          <a:stretch/>
        </p:blipFill>
        <p:spPr>
          <a:xfrm>
            <a:off x="5216040" y="761400"/>
            <a:ext cx="4572000" cy="3429000"/>
          </a:xfrm>
          <a:prstGeom prst="rect">
            <a:avLst/>
          </a:prstGeom>
          <a:ln>
            <a:noFill/>
          </a:ln>
        </p:spPr>
      </p:pic>
      <p:pic>
        <p:nvPicPr>
          <p:cNvPr id="504" name="" descr=""/>
          <p:cNvPicPr/>
          <p:nvPr/>
        </p:nvPicPr>
        <p:blipFill>
          <a:blip r:embed="rId3"/>
          <a:stretch/>
        </p:blipFill>
        <p:spPr>
          <a:xfrm>
            <a:off x="7752240" y="4164480"/>
            <a:ext cx="2106000" cy="2808360"/>
          </a:xfrm>
          <a:prstGeom prst="rect">
            <a:avLst/>
          </a:prstGeom>
          <a:ln>
            <a:noFill/>
          </a:ln>
        </p:spPr>
      </p:pic>
      <p:sp>
        <p:nvSpPr>
          <p:cNvPr id="505" name="TextShape 3"/>
          <p:cNvSpPr txBox="1"/>
          <p:nvPr/>
        </p:nvSpPr>
        <p:spPr>
          <a:xfrm>
            <a:off x="92160" y="2401200"/>
            <a:ext cx="4972680" cy="4302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Active on issues related to women in physics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Working on being a more effective ally for people of color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Parent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Brew beer &amp; wine, keep bees, avid cook, cyclist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Talk to me about: strategies for dealing with harassment, careers outside of physics, choosing a mentor, having kids and a career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700" spc="-1">
                <a:latin typeface="Times New Roman"/>
              </a:rPr>
              <a:t>How to make a Quark Gluon Plasma</a:t>
            </a:r>
            <a:endParaRPr/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2106000" y="913680"/>
            <a:ext cx="5945400" cy="601380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The phase transition in the laboratory</a:t>
            </a:r>
            <a:endParaRPr/>
          </a:p>
        </p:txBody>
      </p:sp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8280" y="1678320"/>
            <a:ext cx="10058400" cy="508392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277560" y="734040"/>
            <a:ext cx="4525200" cy="341064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973440" y="2000160"/>
            <a:ext cx="10116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121" name="CustomShape 2"/>
          <p:cNvSpPr/>
          <p:nvPr/>
        </p:nvSpPr>
        <p:spPr>
          <a:xfrm>
            <a:off x="264240" y="1878840"/>
            <a:ext cx="105588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122" name="CustomShape 3"/>
          <p:cNvSpPr/>
          <p:nvPr/>
        </p:nvSpPr>
        <p:spPr>
          <a:xfrm>
            <a:off x="1375200" y="851400"/>
            <a:ext cx="118404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PHOBOS</a:t>
            </a:r>
            <a:endParaRPr/>
          </a:p>
        </p:txBody>
      </p:sp>
      <p:sp>
        <p:nvSpPr>
          <p:cNvPr id="123" name="CustomShape 4"/>
          <p:cNvSpPr/>
          <p:nvPr/>
        </p:nvSpPr>
        <p:spPr>
          <a:xfrm>
            <a:off x="3572640" y="734040"/>
            <a:ext cx="11430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4487400" y="2598480"/>
            <a:ext cx="204840" cy="314640"/>
          </a:xfrm>
          <a:prstGeom prst="rect">
            <a:avLst/>
          </a:prstGeom>
          <a:ln>
            <a:noFill/>
          </a:ln>
        </p:spPr>
      </p:pic>
      <p:pic>
        <p:nvPicPr>
          <p:cNvPr id="125" name="" descr=""/>
          <p:cNvPicPr/>
          <p:nvPr/>
        </p:nvPicPr>
        <p:blipFill>
          <a:blip r:embed="rId3"/>
          <a:stretch/>
        </p:blipFill>
        <p:spPr>
          <a:xfrm>
            <a:off x="1848600" y="3730680"/>
            <a:ext cx="419760" cy="27252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4"/>
          <a:stretch/>
        </p:blipFill>
        <p:spPr>
          <a:xfrm>
            <a:off x="2746440" y="3488760"/>
            <a:ext cx="419760" cy="31500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rId5"/>
          <a:stretch/>
        </p:blipFill>
        <p:spPr>
          <a:xfrm>
            <a:off x="2620800" y="1893960"/>
            <a:ext cx="456480" cy="315000"/>
          </a:xfrm>
          <a:prstGeom prst="rect">
            <a:avLst/>
          </a:prstGeom>
          <a:ln>
            <a:noFill/>
          </a:ln>
        </p:spPr>
      </p:pic>
      <p:pic>
        <p:nvPicPr>
          <p:cNvPr id="128" name="" descr=""/>
          <p:cNvPicPr/>
          <p:nvPr/>
        </p:nvPicPr>
        <p:blipFill>
          <a:blip r:embed="rId6"/>
          <a:stretch/>
        </p:blipFill>
        <p:spPr>
          <a:xfrm>
            <a:off x="937440" y="837000"/>
            <a:ext cx="685800" cy="411480"/>
          </a:xfrm>
          <a:prstGeom prst="rect">
            <a:avLst/>
          </a:prstGeom>
          <a:ln>
            <a:noFill/>
          </a:ln>
        </p:spPr>
      </p:pic>
      <p:pic>
        <p:nvPicPr>
          <p:cNvPr id="129" name="" descr=""/>
          <p:cNvPicPr/>
          <p:nvPr/>
        </p:nvPicPr>
        <p:blipFill>
          <a:blip r:embed="rId7"/>
          <a:stretch/>
        </p:blipFill>
        <p:spPr>
          <a:xfrm>
            <a:off x="600840" y="1349640"/>
            <a:ext cx="685800" cy="548640"/>
          </a:xfrm>
          <a:prstGeom prst="rect">
            <a:avLst/>
          </a:prstGeom>
          <a:ln>
            <a:noFill/>
          </a:ln>
        </p:spPr>
      </p:pic>
      <p:pic>
        <p:nvPicPr>
          <p:cNvPr id="130" name="" descr=""/>
          <p:cNvPicPr/>
          <p:nvPr/>
        </p:nvPicPr>
        <p:blipFill>
          <a:blip r:embed=""/>
          <a:stretch/>
        </p:blipFill>
        <p:spPr>
          <a:xfrm>
            <a:off x="1130040" y="1385640"/>
            <a:ext cx="914400" cy="713160"/>
          </a:xfrm>
          <a:prstGeom prst="rect">
            <a:avLst/>
          </a:prstGeom>
          <a:ln>
            <a:noFill/>
          </a:ln>
        </p:spPr>
      </p:pic>
      <p:sp>
        <p:nvSpPr>
          <p:cNvPr id="131" name="TextShape 5"/>
          <p:cNvSpPr txBox="1"/>
          <p:nvPr/>
        </p:nvSpPr>
        <p:spPr>
          <a:xfrm>
            <a:off x="203400" y="7560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Times New Roman"/>
              </a:rPr>
              <a:t>Relativistic Heavy Ion Collider</a:t>
            </a:r>
            <a:endParaRPr/>
          </a:p>
        </p:txBody>
      </p:sp>
      <p:pic>
        <p:nvPicPr>
          <p:cNvPr id="132" name="" descr=""/>
          <p:cNvPicPr/>
          <p:nvPr/>
        </p:nvPicPr>
        <p:blipFill>
          <a:blip r:embed="rId8"/>
          <a:srcRect l="0" t="10191" r="0" b="0"/>
          <a:stretch/>
        </p:blipFill>
        <p:spPr>
          <a:xfrm>
            <a:off x="5172840" y="765360"/>
            <a:ext cx="4572360" cy="3355560"/>
          </a:xfrm>
          <a:prstGeom prst="rect">
            <a:avLst/>
          </a:prstGeom>
          <a:ln>
            <a:noFill/>
          </a:ln>
        </p:spPr>
      </p:pic>
      <p:pic>
        <p:nvPicPr>
          <p:cNvPr id="133" name="" descr=""/>
          <p:cNvPicPr/>
          <p:nvPr/>
        </p:nvPicPr>
        <p:blipFill>
          <a:blip r:embed="rId9"/>
          <a:stretch/>
        </p:blipFill>
        <p:spPr>
          <a:xfrm>
            <a:off x="6010560" y="2786040"/>
            <a:ext cx="1029600" cy="625680"/>
          </a:xfrm>
          <a:prstGeom prst="rect">
            <a:avLst/>
          </a:prstGeom>
          <a:ln>
            <a:noFill/>
          </a:ln>
        </p:spPr>
      </p:pic>
      <p:sp>
        <p:nvSpPr>
          <p:cNvPr id="134" name="TextShape 6"/>
          <p:cNvSpPr txBox="1"/>
          <p:nvPr/>
        </p:nvSpPr>
        <p:spPr>
          <a:xfrm>
            <a:off x="6109920" y="3333240"/>
            <a:ext cx="1084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135" name="" descr=""/>
          <p:cNvPicPr/>
          <p:nvPr/>
        </p:nvPicPr>
        <p:blipFill>
          <a:blip r:embed="rId10"/>
          <a:stretch/>
        </p:blipFill>
        <p:spPr>
          <a:xfrm>
            <a:off x="6834240" y="822600"/>
            <a:ext cx="1029960" cy="728640"/>
          </a:xfrm>
          <a:prstGeom prst="rect">
            <a:avLst/>
          </a:prstGeom>
          <a:ln>
            <a:noFill/>
          </a:ln>
        </p:spPr>
      </p:pic>
      <p:sp>
        <p:nvSpPr>
          <p:cNvPr id="136" name="TextShape 7"/>
          <p:cNvSpPr txBox="1"/>
          <p:nvPr/>
        </p:nvSpPr>
        <p:spPr>
          <a:xfrm>
            <a:off x="6997320" y="1359360"/>
            <a:ext cx="8467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137" name="" descr=""/>
          <p:cNvPicPr/>
          <p:nvPr/>
        </p:nvPicPr>
        <p:blipFill>
          <a:blip r:embed="rId11"/>
          <a:stretch/>
        </p:blipFill>
        <p:spPr>
          <a:xfrm>
            <a:off x="7554960" y="2645280"/>
            <a:ext cx="1029960" cy="773640"/>
          </a:xfrm>
          <a:prstGeom prst="rect">
            <a:avLst/>
          </a:prstGeom>
          <a:ln>
            <a:noFill/>
          </a:ln>
        </p:spPr>
      </p:pic>
      <p:sp>
        <p:nvSpPr>
          <p:cNvPr id="138" name="TextShape 8"/>
          <p:cNvSpPr txBox="1"/>
          <p:nvPr/>
        </p:nvSpPr>
        <p:spPr>
          <a:xfrm>
            <a:off x="7687440" y="3242160"/>
            <a:ext cx="1103040" cy="56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d700"/>
                </a:solidFill>
                <a:latin typeface="Arial"/>
              </a:rPr>
              <a:t>ATLAS</a:t>
            </a:r>
            <a:r>
              <a:rPr b="1" lang="en-US" sz="1800" spc="-1">
                <a:solidFill>
                  <a:srgbClr val="ffd700"/>
                </a:solidFill>
                <a:latin typeface="Arial"/>
              </a:rPr>
              <a:t>
</a:t>
            </a:r>
            <a:r>
              <a:rPr b="1" lang="en-US" sz="1500" spc="-1">
                <a:solidFill>
                  <a:srgbClr val="ffd700"/>
                </a:solidFill>
                <a:latin typeface="Arial"/>
              </a:rPr>
              <a:t>LHCf</a:t>
            </a:r>
            <a:endParaRPr/>
          </a:p>
        </p:txBody>
      </p:sp>
      <p:pic>
        <p:nvPicPr>
          <p:cNvPr id="139" name="" descr=""/>
          <p:cNvPicPr/>
          <p:nvPr/>
        </p:nvPicPr>
        <p:blipFill>
          <a:blip r:embed="rId12"/>
          <a:stretch/>
        </p:blipFill>
        <p:spPr>
          <a:xfrm>
            <a:off x="8687880" y="1707480"/>
            <a:ext cx="1029600" cy="770040"/>
          </a:xfrm>
          <a:prstGeom prst="rect">
            <a:avLst/>
          </a:prstGeom>
          <a:ln>
            <a:noFill/>
          </a:ln>
        </p:spPr>
      </p:pic>
      <p:sp>
        <p:nvSpPr>
          <p:cNvPr id="140" name="TextShape 9"/>
          <p:cNvSpPr txBox="1"/>
          <p:nvPr/>
        </p:nvSpPr>
        <p:spPr>
          <a:xfrm>
            <a:off x="8893440" y="2374560"/>
            <a:ext cx="851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LHCb</a:t>
            </a:r>
            <a:endParaRPr/>
          </a:p>
        </p:txBody>
      </p:sp>
      <p:sp>
        <p:nvSpPr>
          <p:cNvPr id="141" name="TextShape 10"/>
          <p:cNvSpPr txBox="1"/>
          <p:nvPr/>
        </p:nvSpPr>
        <p:spPr>
          <a:xfrm>
            <a:off x="5172840" y="13284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Times New Roman"/>
              </a:rPr>
              <a:t>Large Hadron Collider</a:t>
            </a:r>
            <a:endParaRPr/>
          </a:p>
        </p:txBody>
      </p:sp>
      <p:sp>
        <p:nvSpPr>
          <p:cNvPr id="142" name="TextShape 11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Upton, NY</a:t>
            </a:r>
            <a:endParaRPr/>
          </a:p>
          <a:p>
            <a:r>
              <a:rPr lang="en-US" sz="1800" spc="-1">
                <a:latin typeface="Times New Roman"/>
              </a:rPr>
              <a:t>1.2km diameter</a:t>
            </a:r>
            <a:endParaRPr/>
          </a:p>
          <a:p>
            <a:r>
              <a:rPr lang="en-US" sz="1800" spc="-1">
                <a:latin typeface="Times New Roman"/>
              </a:rPr>
              <a:t>p+p, d+Au, Cu+Cu, Au+Au, </a:t>
            </a:r>
            <a:r>
              <a:rPr i="1" lang="en-US" sz="1800" spc="-1">
                <a:latin typeface="Times New Roman"/>
              </a:rPr>
              <a:t>U+U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9 - 200 GeV</a:t>
            </a:r>
            <a:endParaRPr/>
          </a:p>
        </p:txBody>
      </p:sp>
      <p:sp>
        <p:nvSpPr>
          <p:cNvPr id="143" name="TextShape 12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Geneva, Switzerland</a:t>
            </a:r>
            <a:endParaRPr/>
          </a:p>
          <a:p>
            <a:r>
              <a:rPr lang="en-US" sz="1800" spc="-1">
                <a:latin typeface="Times New Roman"/>
              </a:rPr>
              <a:t>8.6km diameter</a:t>
            </a:r>
            <a:endParaRPr/>
          </a:p>
          <a:p>
            <a:r>
              <a:rPr lang="en-US" sz="1800" spc="-1">
                <a:latin typeface="Times New Roman"/>
              </a:rPr>
              <a:t>p+p, </a:t>
            </a:r>
            <a:r>
              <a:rPr i="1" lang="en-US" sz="1800" spc="-1">
                <a:latin typeface="Times New Roman"/>
              </a:rPr>
              <a:t>p+Pb</a:t>
            </a:r>
            <a:r>
              <a:rPr lang="en-US" sz="1800" spc="-1">
                <a:latin typeface="Times New Roman"/>
              </a:rPr>
              <a:t>, Pb+Pb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2.76 GeV, </a:t>
            </a:r>
            <a:r>
              <a:rPr i="1" lang="en-US" sz="1800" spc="-1">
                <a:latin typeface="Times New Roman"/>
              </a:rPr>
              <a:t>5.5 TeV</a:t>
            </a:r>
            <a:endParaRPr/>
          </a:p>
        </p:txBody>
      </p:sp>
      <p:sp>
        <p:nvSpPr>
          <p:cNvPr id="144" name="CustomShape 13"/>
          <p:cNvSpPr/>
          <p:nvPr/>
        </p:nvSpPr>
        <p:spPr>
          <a:xfrm>
            <a:off x="7314840" y="2514240"/>
            <a:ext cx="685800" cy="457200"/>
          </a:xfrm>
          <a:prstGeom prst="ellipse">
            <a:avLst/>
          </a:prstGeom>
          <a:noFill/>
          <a:ln w="36720">
            <a:solidFill>
              <a:srgbClr val="47b8b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Line 14"/>
          <p:cNvSpPr/>
          <p:nvPr/>
        </p:nvSpPr>
        <p:spPr>
          <a:xfrm>
            <a:off x="3885840" y="1599840"/>
            <a:ext cx="3429000" cy="1143000"/>
          </a:xfrm>
          <a:prstGeom prst="line">
            <a:avLst/>
          </a:prstGeom>
          <a:ln w="54720">
            <a:solidFill>
              <a:srgbClr val="47b8b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TextShape 15"/>
          <p:cNvSpPr txBox="1"/>
          <p:nvPr/>
        </p:nvSpPr>
        <p:spPr>
          <a:xfrm>
            <a:off x="6857640" y="2057040"/>
            <a:ext cx="114300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pic>
        <p:nvPicPr>
          <p:cNvPr id="147" name="" descr=""/>
          <p:cNvPicPr/>
          <p:nvPr/>
        </p:nvPicPr>
        <p:blipFill>
          <a:blip r:embed="rId13"/>
          <a:stretch/>
        </p:blipFill>
        <p:spPr>
          <a:xfrm>
            <a:off x="2790360" y="5315400"/>
            <a:ext cx="3625560" cy="177084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14"/>
          <a:stretch/>
        </p:blipFill>
        <p:spPr>
          <a:xfrm>
            <a:off x="3682800" y="6164640"/>
            <a:ext cx="457200" cy="347400"/>
          </a:xfrm>
          <a:prstGeom prst="rect">
            <a:avLst/>
          </a:prstGeom>
          <a:ln>
            <a:noFill/>
          </a:ln>
        </p:spPr>
      </p:pic>
      <p:pic>
        <p:nvPicPr>
          <p:cNvPr id="149" name="" descr=""/>
          <p:cNvPicPr/>
          <p:nvPr/>
        </p:nvPicPr>
        <p:blipFill>
          <a:blip r:embed="rId15"/>
          <a:stretch/>
        </p:blipFill>
        <p:spPr>
          <a:xfrm>
            <a:off x="3837240" y="5329440"/>
            <a:ext cx="457200" cy="347400"/>
          </a:xfrm>
          <a:prstGeom prst="rect">
            <a:avLst/>
          </a:prstGeom>
          <a:ln>
            <a:noFill/>
          </a:ln>
        </p:spPr>
      </p:pic>
      <p:sp>
        <p:nvSpPr>
          <p:cNvPr id="150" name="TextShape 16"/>
          <p:cNvSpPr txBox="1"/>
          <p:nvPr/>
        </p:nvSpPr>
        <p:spPr>
          <a:xfrm>
            <a:off x="3359160" y="5686920"/>
            <a:ext cx="1368360" cy="23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000" spc="-1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151" name="" descr=""/>
          <p:cNvPicPr/>
          <p:nvPr/>
        </p:nvPicPr>
        <p:blipFill>
          <a:blip r:embed="rId16"/>
          <a:stretch/>
        </p:blipFill>
        <p:spPr>
          <a:xfrm>
            <a:off x="6085800" y="6346080"/>
            <a:ext cx="253800" cy="232200"/>
          </a:xfrm>
          <a:prstGeom prst="rect">
            <a:avLst/>
          </a:prstGeom>
          <a:ln>
            <a:noFill/>
          </a:ln>
        </p:spPr>
      </p:pic>
      <p:sp>
        <p:nvSpPr>
          <p:cNvPr id="152" name="TextShape 17"/>
          <p:cNvSpPr txBox="1"/>
          <p:nvPr/>
        </p:nvSpPr>
        <p:spPr>
          <a:xfrm>
            <a:off x="5549040" y="6535440"/>
            <a:ext cx="1440360" cy="23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Core of neutron stars?</a:t>
            </a:r>
            <a:endParaRPr/>
          </a:p>
        </p:txBody>
      </p:sp>
      <p:pic>
        <p:nvPicPr>
          <p:cNvPr id="153" name="" descr=""/>
          <p:cNvPicPr/>
          <p:nvPr/>
        </p:nvPicPr>
        <p:blipFill>
          <a:blip r:embed="rId17"/>
          <a:stretch/>
        </p:blipFill>
        <p:spPr>
          <a:xfrm>
            <a:off x="4255200" y="6426720"/>
            <a:ext cx="217440" cy="217800"/>
          </a:xfrm>
          <a:prstGeom prst="rect">
            <a:avLst/>
          </a:prstGeom>
          <a:ln>
            <a:noFill/>
          </a:ln>
        </p:spPr>
      </p:pic>
      <p:sp>
        <p:nvSpPr>
          <p:cNvPr id="154" name="Freeform 18"/>
          <p:cNvSpPr/>
          <p:nvPr/>
        </p:nvSpPr>
        <p:spPr>
          <a:xfrm>
            <a:off x="3200040" y="5486040"/>
            <a:ext cx="686160" cy="914760"/>
          </a:xfrm>
          <a:custGeom>
            <a:avLst/>
            <a:gdLst/>
            <a:ahLst/>
            <a:rect l="0" t="0" r="r" b="b"/>
            <a:pathLst>
              <a:path w="1906" h="2541">
                <a:moveTo>
                  <a:pt x="0" y="0"/>
                </a:moveTo>
                <a:cubicBezTo>
                  <a:pt x="1905" y="1271"/>
                  <a:pt x="1905" y="2540"/>
                  <a:pt x="1905" y="2540"/>
                </a:cubicBezTo>
              </a:path>
            </a:pathLst>
          </a:custGeom>
          <a:ln w="27360">
            <a:solidFill>
              <a:srgbClr val="47b8b8"/>
            </a:solidFill>
            <a:round/>
          </a:ln>
        </p:spPr>
      </p:sp>
      <p:sp>
        <p:nvSpPr>
          <p:cNvPr id="155" name="TextShape 19"/>
          <p:cNvSpPr txBox="1"/>
          <p:nvPr/>
        </p:nvSpPr>
        <p:spPr>
          <a:xfrm>
            <a:off x="3813840" y="5871240"/>
            <a:ext cx="914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156" name="CustomShape 20"/>
          <p:cNvSpPr/>
          <p:nvPr/>
        </p:nvSpPr>
        <p:spPr>
          <a:xfrm>
            <a:off x="3151440" y="4967640"/>
            <a:ext cx="109800" cy="320040"/>
          </a:xfrm>
          <a:prstGeom prst="ellipse">
            <a:avLst/>
          </a:prstGeom>
          <a:solidFill>
            <a:srgbClr val="e6e64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TextShape 21"/>
          <p:cNvSpPr txBox="1"/>
          <p:nvPr/>
        </p:nvSpPr>
        <p:spPr>
          <a:xfrm>
            <a:off x="3428640" y="5028840"/>
            <a:ext cx="13716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e6e64c"/>
                </a:solidFill>
                <a:latin typeface="Arial"/>
              </a:rPr>
              <a:t>LHC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freeze">
                      <p:stCondLst>
                        <p:cond delay="indefinite"/>
                      </p:stCondLst>
                      <p:childTnLst>
                        <p:par>
                          <p:cTn id="8" fill="freeze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6309360" y="4052880"/>
            <a:ext cx="3200400" cy="2560320"/>
          </a:xfrm>
          <a:prstGeom prst="rect">
            <a:avLst/>
          </a:prstGeom>
          <a:ln>
            <a:noFill/>
          </a:ln>
        </p:spPr>
      </p:pic>
      <p:pic>
        <p:nvPicPr>
          <p:cNvPr id="159" name="" descr=""/>
          <p:cNvPicPr/>
          <p:nvPr/>
        </p:nvPicPr>
        <p:blipFill>
          <a:blip r:embed="rId2"/>
          <a:stretch/>
        </p:blipFill>
        <p:spPr>
          <a:xfrm>
            <a:off x="91440" y="3668760"/>
            <a:ext cx="3657600" cy="285300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1280160" y="6430320"/>
            <a:ext cx="1743120" cy="66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 spc="-1">
                <a:solidFill>
                  <a:srgbClr val="ff0000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161" name="CustomShape 2"/>
          <p:cNvSpPr/>
          <p:nvPr/>
        </p:nvSpPr>
        <p:spPr>
          <a:xfrm>
            <a:off x="6949440" y="6436080"/>
            <a:ext cx="2286000" cy="66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 spc="-1">
                <a:solidFill>
                  <a:srgbClr val="ff0000"/>
                </a:solidFill>
                <a:latin typeface="Arial"/>
              </a:rPr>
              <a:t>PHENIX</a:t>
            </a:r>
            <a:endParaRPr/>
          </a:p>
        </p:txBody>
      </p:sp>
      <p:pic>
        <p:nvPicPr>
          <p:cNvPr id="162" name="" descr=""/>
          <p:cNvPicPr/>
          <p:nvPr/>
        </p:nvPicPr>
        <p:blipFill>
          <a:blip r:embed="rId3"/>
          <a:stretch/>
        </p:blipFill>
        <p:spPr>
          <a:xfrm>
            <a:off x="457200" y="225720"/>
            <a:ext cx="3181320" cy="1933920"/>
          </a:xfrm>
          <a:prstGeom prst="rect">
            <a:avLst/>
          </a:prstGeom>
          <a:ln>
            <a:noFill/>
          </a:ln>
        </p:spPr>
      </p:pic>
      <p:sp>
        <p:nvSpPr>
          <p:cNvPr id="163" name="TextShape 3"/>
          <p:cNvSpPr txBox="1"/>
          <p:nvPr/>
        </p:nvSpPr>
        <p:spPr>
          <a:xfrm>
            <a:off x="764280" y="1917000"/>
            <a:ext cx="3350520" cy="1070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 spc="-1">
                <a:solidFill>
                  <a:srgbClr val="ff00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164" name="" descr=""/>
          <p:cNvPicPr/>
          <p:nvPr/>
        </p:nvPicPr>
        <p:blipFill>
          <a:blip r:embed="rId4"/>
          <a:stretch/>
        </p:blipFill>
        <p:spPr>
          <a:xfrm>
            <a:off x="3383280" y="1765440"/>
            <a:ext cx="3657600" cy="2587680"/>
          </a:xfrm>
          <a:prstGeom prst="rect">
            <a:avLst/>
          </a:prstGeom>
          <a:ln>
            <a:noFill/>
          </a:ln>
        </p:spPr>
      </p:pic>
      <p:sp>
        <p:nvSpPr>
          <p:cNvPr id="165" name="TextShape 4"/>
          <p:cNvSpPr txBox="1"/>
          <p:nvPr/>
        </p:nvSpPr>
        <p:spPr>
          <a:xfrm>
            <a:off x="4389120" y="4061520"/>
            <a:ext cx="2305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 spc="-1">
                <a:solidFill>
                  <a:srgbClr val="ff00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166" name="" descr=""/>
          <p:cNvPicPr/>
          <p:nvPr/>
        </p:nvPicPr>
        <p:blipFill>
          <a:blip r:embed="rId5"/>
          <a:stretch/>
        </p:blipFill>
        <p:spPr>
          <a:xfrm>
            <a:off x="6217920" y="-30456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167" name="TextShape 5"/>
          <p:cNvSpPr txBox="1"/>
          <p:nvPr/>
        </p:nvSpPr>
        <p:spPr>
          <a:xfrm>
            <a:off x="7085520" y="1986480"/>
            <a:ext cx="214992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 spc="-1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7223040" y="688356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fld id="{16F857C2-C0D6-4E63-985C-C80377258737}" type="slidenum">
              <a:rPr lang="en-US" sz="1400" spc="-1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169" name="Picture 4" descr=""/>
          <p:cNvPicPr/>
          <p:nvPr/>
        </p:nvPicPr>
        <p:blipFill>
          <a:blip r:embed="rId1"/>
          <a:srcRect l="0" t="0" r="4428" b="0"/>
          <a:stretch/>
        </p:blipFill>
        <p:spPr>
          <a:xfrm>
            <a:off x="0" y="387360"/>
            <a:ext cx="10080000" cy="7167960"/>
          </a:xfrm>
          <a:prstGeom prst="rect">
            <a:avLst/>
          </a:prstGeom>
          <a:ln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6786360" y="651600"/>
            <a:ext cx="3293640" cy="2239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1" name="Picture 15" descr=""/>
          <p:cNvPicPr/>
          <p:nvPr/>
        </p:nvPicPr>
        <p:blipFill>
          <a:blip r:embed="rId2"/>
          <a:srcRect l="69835" t="6053" r="8465" b="71510"/>
          <a:stretch/>
        </p:blipFill>
        <p:spPr>
          <a:xfrm>
            <a:off x="6683400" y="224280"/>
            <a:ext cx="3396600" cy="2387160"/>
          </a:xfrm>
          <a:prstGeom prst="rect">
            <a:avLst/>
          </a:prstGeom>
          <a:ln>
            <a:noFill/>
          </a:ln>
        </p:spPr>
      </p:pic>
      <p:pic>
        <p:nvPicPr>
          <p:cNvPr id="172" name="Picture 16" descr=""/>
          <p:cNvPicPr/>
          <p:nvPr/>
        </p:nvPicPr>
        <p:blipFill>
          <a:blip r:embed="rId3"/>
          <a:srcRect l="94849" t="18722" r="0" b="70410"/>
          <a:stretch/>
        </p:blipFill>
        <p:spPr>
          <a:xfrm>
            <a:off x="9483120" y="1372320"/>
            <a:ext cx="589680" cy="845280"/>
          </a:xfrm>
          <a:prstGeom prst="rect">
            <a:avLst/>
          </a:prstGeom>
          <a:ln>
            <a:noFill/>
          </a:ln>
        </p:spPr>
      </p:pic>
      <p:pic>
        <p:nvPicPr>
          <p:cNvPr id="173" name="Picture 17" descr=""/>
          <p:cNvPicPr/>
          <p:nvPr/>
        </p:nvPicPr>
        <p:blipFill>
          <a:blip r:embed="rId4"/>
          <a:srcRect l="68113" t="0" r="13776" b="97307"/>
          <a:stretch/>
        </p:blipFill>
        <p:spPr>
          <a:xfrm>
            <a:off x="6534360" y="-4680"/>
            <a:ext cx="2600640" cy="262440"/>
          </a:xfrm>
          <a:prstGeom prst="rect">
            <a:avLst/>
          </a:prstGeom>
          <a:ln>
            <a:noFill/>
          </a:ln>
        </p:spPr>
      </p:pic>
      <p:pic>
        <p:nvPicPr>
          <p:cNvPr id="174" name="Picture 23" descr=""/>
          <p:cNvPicPr/>
          <p:nvPr/>
        </p:nvPicPr>
        <p:blipFill>
          <a:blip r:embed="rId5"/>
          <a:srcRect l="57578" t="26001" r="33317" b="68190"/>
          <a:stretch/>
        </p:blipFill>
        <p:spPr>
          <a:xfrm>
            <a:off x="6095160" y="2263320"/>
            <a:ext cx="960840" cy="416520"/>
          </a:xfrm>
          <a:prstGeom prst="rect">
            <a:avLst/>
          </a:prstGeom>
          <a:ln>
            <a:noFill/>
          </a:ln>
        </p:spPr>
      </p:pic>
      <p:sp>
        <p:nvSpPr>
          <p:cNvPr id="175" name="CustomShape 3"/>
          <p:cNvSpPr/>
          <p:nvPr/>
        </p:nvSpPr>
        <p:spPr>
          <a:xfrm>
            <a:off x="27720" y="20880"/>
            <a:ext cx="2245680" cy="100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/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Size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16 x 26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meters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Weight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10,000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tons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Detectors: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1760" spc="-1">
                <a:solidFill>
                  <a:srgbClr val="ff0000"/>
                </a:solidFill>
                <a:latin typeface="Arial"/>
              </a:rPr>
              <a:t>18</a:t>
            </a:r>
            <a:endParaRPr/>
          </a:p>
        </p:txBody>
      </p:sp>
      <p:sp>
        <p:nvSpPr>
          <p:cNvPr id="176" name="CustomShape 4"/>
          <p:cNvSpPr/>
          <p:nvPr/>
        </p:nvSpPr>
        <p:spPr>
          <a:xfrm>
            <a:off x="5737320" y="110628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5"/>
          <p:cNvSpPr/>
          <p:nvPr/>
        </p:nvSpPr>
        <p:spPr>
          <a:xfrm>
            <a:off x="3271680" y="43689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6"/>
          <p:cNvSpPr/>
          <p:nvPr/>
        </p:nvSpPr>
        <p:spPr>
          <a:xfrm>
            <a:off x="6135480" y="2285280"/>
            <a:ext cx="905040" cy="411480"/>
          </a:xfrm>
          <a:custGeom>
            <a:avLst/>
            <a:gdLst/>
            <a:ahLst/>
            <a:rect l="0" t="0" r="r" b="b"/>
            <a:pathLst>
              <a:path w="2515" h="1145">
                <a:moveTo>
                  <a:pt x="190" y="0"/>
                </a:moveTo>
                <a:cubicBezTo>
                  <a:pt x="95" y="0"/>
                  <a:pt x="0" y="95"/>
                  <a:pt x="0" y="190"/>
                </a:cubicBezTo>
                <a:lnTo>
                  <a:pt x="0" y="953"/>
                </a:lnTo>
                <a:cubicBezTo>
                  <a:pt x="0" y="1048"/>
                  <a:pt x="95" y="1144"/>
                  <a:pt x="190" y="1144"/>
                </a:cubicBezTo>
                <a:lnTo>
                  <a:pt x="2324" y="1144"/>
                </a:lnTo>
                <a:cubicBezTo>
                  <a:pt x="2419" y="1144"/>
                  <a:pt x="2514" y="1048"/>
                  <a:pt x="2514" y="953"/>
                </a:cubicBezTo>
                <a:lnTo>
                  <a:pt x="2514" y="190"/>
                </a:lnTo>
                <a:cubicBezTo>
                  <a:pt x="2514" y="95"/>
                  <a:pt x="2419" y="0"/>
                  <a:pt x="2324" y="0"/>
                </a:cubicBezTo>
                <a:lnTo>
                  <a:pt x="190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7"/>
          <p:cNvSpPr/>
          <p:nvPr/>
        </p:nvSpPr>
        <p:spPr>
          <a:xfrm>
            <a:off x="83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8"/>
          <p:cNvSpPr/>
          <p:nvPr/>
        </p:nvSpPr>
        <p:spPr>
          <a:xfrm>
            <a:off x="74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9"/>
          <p:cNvSpPr/>
          <p:nvPr/>
        </p:nvSpPr>
        <p:spPr>
          <a:xfrm>
            <a:off x="6523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10"/>
          <p:cNvSpPr/>
          <p:nvPr/>
        </p:nvSpPr>
        <p:spPr>
          <a:xfrm>
            <a:off x="1900080" y="639036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11"/>
          <p:cNvSpPr/>
          <p:nvPr/>
        </p:nvSpPr>
        <p:spPr>
          <a:xfrm>
            <a:off x="574200" y="2046960"/>
            <a:ext cx="640080" cy="228600"/>
          </a:xfrm>
          <a:custGeom>
            <a:avLst/>
            <a:gdLst/>
            <a:ahLst/>
            <a:rect l="0" t="0" r="r" b="b"/>
            <a:pathLst>
              <a:path w="1780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673" y="636"/>
                </a:lnTo>
                <a:cubicBezTo>
                  <a:pt x="1726" y="636"/>
                  <a:pt x="1779" y="583"/>
                  <a:pt x="1779" y="530"/>
                </a:cubicBezTo>
                <a:lnTo>
                  <a:pt x="1779" y="106"/>
                </a:lnTo>
                <a:cubicBezTo>
                  <a:pt x="1779" y="53"/>
                  <a:pt x="1726" y="0"/>
                  <a:pt x="1673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12"/>
          <p:cNvSpPr/>
          <p:nvPr/>
        </p:nvSpPr>
        <p:spPr>
          <a:xfrm>
            <a:off x="1189080" y="1823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13"/>
          <p:cNvSpPr/>
          <p:nvPr/>
        </p:nvSpPr>
        <p:spPr>
          <a:xfrm>
            <a:off x="19440" y="2894760"/>
            <a:ext cx="822960" cy="365760"/>
          </a:xfrm>
          <a:custGeom>
            <a:avLst/>
            <a:gdLst/>
            <a:ahLst/>
            <a:rect l="0" t="0" r="r" b="b"/>
            <a:pathLst>
              <a:path w="2288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2117" y="1017"/>
                </a:lnTo>
                <a:cubicBezTo>
                  <a:pt x="2202" y="1017"/>
                  <a:pt x="2287" y="932"/>
                  <a:pt x="2287" y="847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14"/>
          <p:cNvSpPr/>
          <p:nvPr/>
        </p:nvSpPr>
        <p:spPr>
          <a:xfrm>
            <a:off x="9273600" y="4571280"/>
            <a:ext cx="822960" cy="365400"/>
          </a:xfrm>
          <a:custGeom>
            <a:avLst/>
            <a:gdLst/>
            <a:ahLst/>
            <a:rect l="0" t="0" r="r" b="b"/>
            <a:pathLst>
              <a:path w="2288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7" y="1016"/>
                </a:lnTo>
                <a:cubicBezTo>
                  <a:pt x="2202" y="1016"/>
                  <a:pt x="2287" y="931"/>
                  <a:pt x="2287" y="846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15"/>
          <p:cNvSpPr/>
          <p:nvPr/>
        </p:nvSpPr>
        <p:spPr>
          <a:xfrm>
            <a:off x="1982160" y="1499760"/>
            <a:ext cx="548280" cy="182880"/>
          </a:xfrm>
          <a:custGeom>
            <a:avLst/>
            <a:gdLst/>
            <a:ahLst/>
            <a:rect l="0" t="0" r="r" b="b"/>
            <a:pathLst>
              <a:path w="1525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439" y="509"/>
                </a:lnTo>
                <a:cubicBezTo>
                  <a:pt x="1481" y="509"/>
                  <a:pt x="1524" y="466"/>
                  <a:pt x="1524" y="424"/>
                </a:cubicBezTo>
                <a:lnTo>
                  <a:pt x="1524" y="84"/>
                </a:lnTo>
                <a:cubicBezTo>
                  <a:pt x="1524" y="42"/>
                  <a:pt x="1481" y="0"/>
                  <a:pt x="1439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16"/>
          <p:cNvSpPr/>
          <p:nvPr/>
        </p:nvSpPr>
        <p:spPr>
          <a:xfrm>
            <a:off x="793080" y="380340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17"/>
          <p:cNvSpPr/>
          <p:nvPr/>
        </p:nvSpPr>
        <p:spPr>
          <a:xfrm>
            <a:off x="793080" y="4091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18"/>
          <p:cNvSpPr/>
          <p:nvPr/>
        </p:nvSpPr>
        <p:spPr>
          <a:xfrm>
            <a:off x="8309880" y="4258080"/>
            <a:ext cx="822600" cy="365400"/>
          </a:xfrm>
          <a:custGeom>
            <a:avLst/>
            <a:gdLst/>
            <a:ahLst/>
            <a:rect l="0" t="0" r="r" b="b"/>
            <a:pathLst>
              <a:path w="2287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6" y="1016"/>
                </a:lnTo>
                <a:cubicBezTo>
                  <a:pt x="2201" y="1016"/>
                  <a:pt x="2286" y="931"/>
                  <a:pt x="2286" y="846"/>
                </a:cubicBezTo>
                <a:lnTo>
                  <a:pt x="2286" y="169"/>
                </a:lnTo>
                <a:cubicBezTo>
                  <a:pt x="2286" y="84"/>
                  <a:pt x="2201" y="0"/>
                  <a:pt x="2116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19"/>
          <p:cNvSpPr/>
          <p:nvPr/>
        </p:nvSpPr>
        <p:spPr>
          <a:xfrm>
            <a:off x="5811840" y="1385280"/>
            <a:ext cx="731160" cy="365760"/>
          </a:xfrm>
          <a:custGeom>
            <a:avLst/>
            <a:gdLst/>
            <a:ahLst/>
            <a:rect l="0" t="0" r="r" b="b"/>
            <a:pathLst>
              <a:path w="2032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1862" y="1017"/>
                </a:lnTo>
                <a:cubicBezTo>
                  <a:pt x="1946" y="1017"/>
                  <a:pt x="2031" y="932"/>
                  <a:pt x="2031" y="847"/>
                </a:cubicBezTo>
                <a:lnTo>
                  <a:pt x="2031" y="169"/>
                </a:lnTo>
                <a:cubicBezTo>
                  <a:pt x="2031" y="84"/>
                  <a:pt x="1946" y="0"/>
                  <a:pt x="1862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20"/>
          <p:cNvSpPr/>
          <p:nvPr/>
        </p:nvSpPr>
        <p:spPr>
          <a:xfrm>
            <a:off x="9475560" y="1397160"/>
            <a:ext cx="548280" cy="228600"/>
          </a:xfrm>
          <a:custGeom>
            <a:avLst/>
            <a:gdLst/>
            <a:ahLst/>
            <a:rect l="0" t="0" r="r" b="b"/>
            <a:pathLst>
              <a:path w="1525" h="637">
                <a:moveTo>
                  <a:pt x="105" y="0"/>
                </a:moveTo>
                <a:cubicBezTo>
                  <a:pt x="52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2" y="636"/>
                  <a:pt x="105" y="636"/>
                </a:cubicBezTo>
                <a:lnTo>
                  <a:pt x="1418" y="636"/>
                </a:lnTo>
                <a:cubicBezTo>
                  <a:pt x="1471" y="636"/>
                  <a:pt x="1524" y="583"/>
                  <a:pt x="1524" y="530"/>
                </a:cubicBezTo>
                <a:lnTo>
                  <a:pt x="1524" y="106"/>
                </a:lnTo>
                <a:cubicBezTo>
                  <a:pt x="1524" y="53"/>
                  <a:pt x="1471" y="0"/>
                  <a:pt x="1418" y="0"/>
                </a:cubicBezTo>
                <a:lnTo>
                  <a:pt x="105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21"/>
          <p:cNvSpPr/>
          <p:nvPr/>
        </p:nvSpPr>
        <p:spPr>
          <a:xfrm>
            <a:off x="9475560" y="1685160"/>
            <a:ext cx="548280" cy="274320"/>
          </a:xfrm>
          <a:custGeom>
            <a:avLst/>
            <a:gdLst/>
            <a:ahLst/>
            <a:rect l="0" t="0" r="r" b="b"/>
            <a:pathLst>
              <a:path w="1525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396" y="763"/>
                </a:lnTo>
                <a:cubicBezTo>
                  <a:pt x="1460" y="763"/>
                  <a:pt x="1524" y="699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6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22"/>
          <p:cNvSpPr/>
          <p:nvPr/>
        </p:nvSpPr>
        <p:spPr>
          <a:xfrm>
            <a:off x="9475560" y="1937160"/>
            <a:ext cx="548280" cy="273960"/>
          </a:xfrm>
          <a:custGeom>
            <a:avLst/>
            <a:gdLst/>
            <a:ahLst/>
            <a:rect l="0" t="0" r="r" b="b"/>
            <a:pathLst>
              <a:path w="1525" h="763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8"/>
                  <a:pt x="63" y="762"/>
                  <a:pt x="127" y="762"/>
                </a:cubicBezTo>
                <a:lnTo>
                  <a:pt x="1397" y="762"/>
                </a:lnTo>
                <a:cubicBezTo>
                  <a:pt x="1460" y="762"/>
                  <a:pt x="1524" y="698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7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23"/>
          <p:cNvSpPr/>
          <p:nvPr/>
        </p:nvSpPr>
        <p:spPr>
          <a:xfrm>
            <a:off x="3007080" y="6975000"/>
            <a:ext cx="457200" cy="182520"/>
          </a:xfrm>
          <a:custGeom>
            <a:avLst/>
            <a:gdLst/>
            <a:ahLst/>
            <a:rect l="0" t="0" r="r" b="b"/>
            <a:pathLst>
              <a:path w="1272" h="509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3"/>
                </a:lnTo>
                <a:cubicBezTo>
                  <a:pt x="0" y="465"/>
                  <a:pt x="42" y="508"/>
                  <a:pt x="84" y="508"/>
                </a:cubicBezTo>
                <a:lnTo>
                  <a:pt x="1186" y="508"/>
                </a:lnTo>
                <a:cubicBezTo>
                  <a:pt x="1228" y="508"/>
                  <a:pt x="1271" y="465"/>
                  <a:pt x="1271" y="423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TextShape 24"/>
          <p:cNvSpPr txBox="1"/>
          <p:nvPr/>
        </p:nvSpPr>
        <p:spPr>
          <a:xfrm>
            <a:off x="48240" y="463140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 spc="-1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When do we have a collision?</a:t>
            </a:r>
            <a:endParaRPr/>
          </a:p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 spc="-1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Where did the particle go?</a:t>
            </a:r>
            <a:endParaRPr/>
          </a:p>
          <a:p>
            <a:r>
              <a:rPr b="1" lang="en-US" sz="3000" spc="-1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 spc="-1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What kind of particle is it?</a:t>
            </a:r>
            <a:endParaRPr/>
          </a:p>
          <a:p>
            <a:r>
              <a:rPr b="1" lang="en-US" sz="3000" spc="-1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 spc="-1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>
                <p:childTnLst>
                  <p:par>
                    <p:cTn id="13" fill="freeze">
                      <p:stCondLst>
                        <p:cond delay="indefinite"/>
                      </p:stCondLst>
                      <p:childTnLst>
                        <p:par>
                          <p:cTn id="14" fill="freeze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freeze">
                      <p:stCondLst>
                        <p:cond delay="indefinite"/>
                      </p:stCondLst>
                      <p:childTnLst>
                        <p:par>
                          <p:cTn id="20" fill="freeze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48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freeze">
                      <p:stCondLst>
                        <p:cond delay="indefinite"/>
                      </p:stCondLst>
                      <p:childTnLst>
                        <p:par>
                          <p:cTn id="28" fill="freeze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95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freeze">
                      <p:stCondLst>
                        <p:cond delay="indefinite"/>
                      </p:stCondLst>
                      <p:childTnLst>
                        <p:par>
                          <p:cTn id="34" fill="freeze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150" end="2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p+p collisions</a:t>
            </a:r>
            <a:endParaRPr/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1355040" y="970560"/>
            <a:ext cx="7315200" cy="5486400"/>
          </a:xfrm>
          <a:prstGeom prst="rect">
            <a:avLst/>
          </a:prstGeom>
          <a:ln>
            <a:noFill/>
          </a:ln>
        </p:spPr>
      </p:pic>
      <p:sp>
        <p:nvSpPr>
          <p:cNvPr id="199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Times New Roman"/>
              </a:rPr>
              <a:t>3D image of each collision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14508</TotalTime>
  <Application>LibreOffice/5.0.3.2$Linux_X86_64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2015-12-29T11:49:04Z</dcterms:created>
  <dc:creator>Christine Nattrass</dc:creator>
  <dc:language>en-US</dc:language>
  <cp:lastModifiedBy>Christine Nattrass</cp:lastModifiedBy>
  <dcterms:modified xsi:type="dcterms:W3CDTF">2017-07-26T14:50:39Z</dcterms:modified>
  <cp:revision>246</cp:revision>
</cp:coreProperties>
</file>