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62.xml" ContentType="application/vnd.openxmlformats-officedocument.presentationml.notesSlide+xml"/>
  <Override PartName="/ppt/notesSlides/_rels/notesSlide48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notesSlide47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131.jpeg" ContentType="image/jpeg"/>
  <Override PartName="/ppt/media/image130.jpeg" ContentType="image/jpeg"/>
  <Override PartName="/ppt/media/image128.png" ContentType="image/png"/>
  <Override PartName="/ppt/media/image127.png" ContentType="image/png"/>
  <Override PartName="/ppt/media/image126.png" ContentType="image/png"/>
  <Override PartName="/ppt/media/image125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20.png" ContentType="image/png"/>
  <Override PartName="/ppt/media/image118.png" ContentType="image/png"/>
  <Override PartName="/ppt/media/image117.png" ContentType="image/png"/>
  <Override PartName="/ppt/media/image116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10.png" ContentType="image/png"/>
  <Override PartName="/ppt/media/image108.png" ContentType="image/png"/>
  <Override PartName="/ppt/media/image107.png" ContentType="image/png"/>
  <Override PartName="/ppt/media/image106.png" ContentType="image/png"/>
  <Override PartName="/ppt/media/image105.png" ContentType="image/png"/>
  <Override PartName="/ppt/media/image104.png" ContentType="image/png"/>
  <Override PartName="/ppt/media/image99.png" ContentType="image/png"/>
  <Override PartName="/ppt/media/image103.png" ContentType="image/png"/>
  <Override PartName="/ppt/media/image98.png" ContentType="image/png"/>
  <Override PartName="/ppt/media/image102.png" ContentType="image/png"/>
  <Override PartName="/ppt/media/image97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109.png" ContentType="image/png"/>
  <Override PartName="/ppt/media/image40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89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132.gif" ContentType="image/gif"/>
  <Override PartName="/ppt/media/image26.png" ContentType="image/png"/>
  <Override PartName="/ppt/media/image25.png" ContentType="image/png"/>
  <Override PartName="/ppt/media/image24.png" ContentType="image/png"/>
  <Override PartName="/ppt/media/image59.png" ContentType="image/png"/>
  <Override PartName="/ppt/media/image10.png" ContentType="image/png"/>
  <Override PartName="/ppt/media/image69.png" ContentType="image/png"/>
  <Override PartName="/ppt/media/image23.png" ContentType="image/png"/>
  <Override PartName="/ppt/media/image58.png" ContentType="image/png"/>
  <Override PartName="/ppt/media/image37.png" ContentType="image/png"/>
  <Override PartName="/ppt/media/image2.png" ContentType="image/png"/>
  <Override PartName="/ppt/media/image52.png" ContentType="image/png"/>
  <Override PartName="/ppt/media/image22.png" ContentType="image/png"/>
  <Override PartName="/ppt/media/image39.png" ContentType="image/png"/>
  <Override PartName="/ppt/media/image4.png" ContentType="image/png"/>
  <Override PartName="/ppt/media/image54.png" ContentType="image/png"/>
  <Override PartName="/ppt/media/image38.png" ContentType="image/png"/>
  <Override PartName="/ppt/media/image3.png" ContentType="image/png"/>
  <Override PartName="/ppt/media/image53.png" ContentType="image/png"/>
  <Override PartName="/ppt/media/image36.png" ContentType="image/png"/>
  <Override PartName="/ppt/media/image1.png" ContentType="image/png"/>
  <Override PartName="/ppt/media/image51.png" ContentType="image/png"/>
  <Override PartName="/ppt/media/image56.png" ContentType="image/png"/>
  <Override PartName="/ppt/media/image21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68.png" ContentType="image/png"/>
  <Override PartName="/ppt/media/image15.png" ContentType="image/png"/>
  <Override PartName="/ppt/media/image16.png" ContentType="image/png"/>
  <Override PartName="/ppt/media/image6.png" ContentType="image/png"/>
  <Override PartName="/ppt/media/image91.png" ContentType="image/png"/>
  <Override PartName="/ppt/media/image17.png" ContentType="image/png"/>
  <Override PartName="/ppt/media/image92.png" ContentType="image/png"/>
  <Override PartName="/ppt/media/image18.png" ContentType="image/png"/>
  <Override PartName="/ppt/media/image8.png" ContentType="image/png"/>
  <Override PartName="/ppt/media/image93.png" ContentType="image/png"/>
  <Override PartName="/ppt/media/image19.png" ContentType="image/png"/>
  <Override PartName="/ppt/media/image9.png" ContentType="image/png"/>
  <Override PartName="/ppt/media/image94.png" ContentType="image/png"/>
  <Override PartName="/ppt/media/image90.png" ContentType="image/png"/>
  <Override PartName="/ppt/media/image5.png" ContentType="image/png"/>
  <Override PartName="/ppt/media/image55.png" ContentType="image/png"/>
  <Override PartName="/ppt/media/image20.png" ContentType="image/png"/>
  <Override PartName="/ppt/media/image79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119.png" ContentType="image/png"/>
  <Override PartName="/ppt/media/image50.png" ContentType="image/png"/>
  <Override PartName="/ppt/media/image57.png" ContentType="image/png"/>
  <Override PartName="/ppt/media/image129.png" ContentType="image/png"/>
  <Override PartName="/ppt/media/image60.png" ContentType="image/png"/>
  <Override PartName="/ppt/media/image7.jpeg" ContentType="image/jpe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100.png" ContentType="image/png"/>
  <Override PartName="/ppt/media/image95.png" ContentType="image/png"/>
  <Override PartName="/ppt/media/image101.png" ContentType="image/png"/>
  <Override PartName="/ppt/media/image96.png" ContentType="image/png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9235637-6364-4723-BE63-FADF961D0FCD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777960" y="4776840"/>
            <a:ext cx="6113520" cy="442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777960" y="4776840"/>
            <a:ext cx="6113520" cy="442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777960" y="4776840"/>
            <a:ext cx="6113520" cy="442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777960" y="4776840"/>
            <a:ext cx="6113520" cy="442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777960" y="4776840"/>
            <a:ext cx="6113520" cy="442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777960" y="4776840"/>
            <a:ext cx="6113520" cy="442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777960" y="4776840"/>
            <a:ext cx="6113520" cy="442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777960" y="4776840"/>
            <a:ext cx="6113520" cy="442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Times New Roman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>
                <a:latin typeface="Times New Roman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Times New Roman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Times New Roman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Times New Roman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88034FDC-318A-4C97-B321-AF974BD399FF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  <p:sp>
        <p:nvSpPr>
          <p:cNvPr id="5" name="TextShape 6"/>
          <p:cNvSpPr txBox="1"/>
          <p:nvPr/>
        </p:nvSpPr>
        <p:spPr>
          <a:xfrm>
            <a:off x="8883720" y="7237440"/>
            <a:ext cx="121392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fld id="{EE4BC7C3-4AEA-4E4A-841B-335C0CE76382}" type="slidenum">
              <a:rPr b="1" lang="en-US" sz="1800" spc="-1">
                <a:latin typeface="Times New Roman"/>
              </a:rPr>
              <a:t>&lt;number&gt;</a:t>
            </a:fld>
            <a:endParaRPr/>
          </a:p>
        </p:txBody>
      </p:sp>
      <p:sp>
        <p:nvSpPr>
          <p:cNvPr id="6" name="TextShape 7"/>
          <p:cNvSpPr txBox="1"/>
          <p:nvPr/>
        </p:nvSpPr>
        <p:spPr>
          <a:xfrm>
            <a:off x="15840" y="7265160"/>
            <a:ext cx="855936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i="1" lang="en-US" sz="2000" spc="-1">
                <a:solidFill>
                  <a:srgbClr val="000000"/>
                </a:solidFill>
                <a:latin typeface="Times New Roman"/>
              </a:rPr>
              <a:t>Christine Nattrass (UTK), Winter Workshop on Nuclear Dynamics, January 2017</a:t>
            </a:r>
            <a:endParaRPr/>
          </a:p>
        </p:txBody>
      </p:sp>
      <p:sp>
        <p:nvSpPr>
          <p:cNvPr id="7" name="Line 8"/>
          <p:cNvSpPr/>
          <p:nvPr/>
        </p:nvSpPr>
        <p:spPr>
          <a:xfrm>
            <a:off x="-45720" y="7214400"/>
            <a:ext cx="8686800" cy="0"/>
          </a:xfrm>
          <a:prstGeom prst="line">
            <a:avLst/>
          </a:prstGeom>
          <a:ln w="54720">
            <a:solidFill>
              <a:srgbClr val="f77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9"/>
          <p:cNvSpPr/>
          <p:nvPr/>
        </p:nvSpPr>
        <p:spPr>
          <a:xfrm>
            <a:off x="-55080" y="7277040"/>
            <a:ext cx="8412480" cy="0"/>
          </a:xfrm>
          <a:prstGeom prst="line">
            <a:avLst/>
          </a:prstGeom>
          <a:ln w="54720">
            <a:solidFill>
              <a:srgbClr val="4c4c4c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22195040-413D-498D-AEF5-2DB7BD397717}" type="slidenum">
              <a:rPr lang="en-US" sz="1400" spc="-1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883000" y="7237440"/>
            <a:ext cx="1213560" cy="42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fld id="{4E74B4BD-A01A-400E-A4CF-62DFF37C11A0}" type="slidenum">
              <a:rPr b="1" lang="en-US" sz="18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15480" y="7265160"/>
            <a:ext cx="8558280" cy="37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Christine Nattrass (UTK), </a:t>
            </a:r>
            <a:r>
              <a:rPr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Winter Workshop on Nuclear Dynamics, January 2017</a:t>
            </a:r>
            <a:endParaRPr/>
          </a:p>
        </p:txBody>
      </p:sp>
      <p:sp>
        <p:nvSpPr>
          <p:cNvPr id="84" name="Line 3"/>
          <p:cNvSpPr/>
          <p:nvPr/>
        </p:nvSpPr>
        <p:spPr>
          <a:xfrm>
            <a:off x="-45360" y="7214400"/>
            <a:ext cx="8686080" cy="0"/>
          </a:xfrm>
          <a:prstGeom prst="line">
            <a:avLst/>
          </a:prstGeom>
          <a:ln w="54720">
            <a:solidFill>
              <a:srgbClr val="f77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Line 4"/>
          <p:cNvSpPr/>
          <p:nvPr/>
        </p:nvSpPr>
        <p:spPr>
          <a:xfrm>
            <a:off x="-54720" y="7277040"/>
            <a:ext cx="8411760" cy="0"/>
          </a:xfrm>
          <a:prstGeom prst="line">
            <a:avLst/>
          </a:prstGeom>
          <a:ln w="54720">
            <a:solidFill>
              <a:srgbClr val="4c4c4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PlaceHolder 5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056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hyperlink" Target="http://arxiv.org/abs/nucl-ex/0311007" TargetMode="External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29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29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slideLayout" Target="../slideLayouts/slideLayout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image" Target="../media/image9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7.png"/><Relationship Id="rId3" Type="http://schemas.openxmlformats.org/officeDocument/2006/relationships/slideLayout" Target="../slideLayouts/slideLayout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slideLayout" Target="../slideLayouts/slideLayout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slideLayout" Target="../slideLayouts/slideLayout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01.png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slideLayout" Target="../slideLayouts/slideLayout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04.png"/><Relationship Id="rId2" Type="http://schemas.openxmlformats.org/officeDocument/2006/relationships/slideLayout" Target="../slideLayouts/slideLayout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image" Target="../media/image106.png"/><Relationship Id="rId3" Type="http://schemas.openxmlformats.org/officeDocument/2006/relationships/slideLayout" Target="../slideLayouts/slideLayout29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slideLayout" Target="../slideLayouts/slideLayout29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116.png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slideLayout" Target="../slideLayouts/slideLayout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128.png"/><Relationship Id="rId2" Type="http://schemas.openxmlformats.org/officeDocument/2006/relationships/image" Target="../media/image129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130.jpeg"/><Relationship Id="rId2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131.jpeg"/><Relationship Id="rId2" Type="http://schemas.openxmlformats.org/officeDocument/2006/relationships/image" Target="../media/image132.gif"/><Relationship Id="rId3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654840" y="548640"/>
            <a:ext cx="8766000" cy="6487200"/>
          </a:xfrm>
          <a:prstGeom prst="rect">
            <a:avLst/>
          </a:prstGeom>
          <a:ln>
            <a:noFill/>
          </a:ln>
        </p:spPr>
      </p:pic>
      <p:sp>
        <p:nvSpPr>
          <p:cNvPr id="128" name="TextShape 1"/>
          <p:cNvSpPr txBox="1"/>
          <p:nvPr/>
        </p:nvSpPr>
        <p:spPr>
          <a:xfrm>
            <a:off x="0" y="-335160"/>
            <a:ext cx="10080000" cy="162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3800" spc="-1">
                <a:latin typeface="Arial"/>
              </a:rPr>
              <a:t>Precision measurements of jet-like correlations</a:t>
            </a:r>
            <a:r>
              <a:rPr lang="en-US" sz="4400" spc="-1">
                <a:latin typeface="Arial"/>
              </a:rPr>
              <a:t>
</a:t>
            </a:r>
            <a:r>
              <a:rPr lang="en-US" sz="3000" spc="-1">
                <a:latin typeface="Arial"/>
              </a:rPr>
              <a:t>And what they teach us about flow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274320" y="6808680"/>
            <a:ext cx="9601200" cy="86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2000" spc="-1">
                <a:latin typeface="Arial"/>
              </a:rPr>
              <a:t>Based on Phys. Rev. C 93, 044915(2016) &amp; Phys.Rev. C94 011901(2016)</a:t>
            </a:r>
            <a:r>
              <a:rPr lang="en-US" sz="2000" spc="-1">
                <a:latin typeface="Arial"/>
              </a:rPr>
              <a:t>
</a:t>
            </a:r>
            <a:r>
              <a:rPr lang="en-US" sz="2000" spc="-1">
                <a:latin typeface="Arial"/>
              </a:rPr>
              <a:t>Contributions from Natasha Sharma, Joel Mazer, Meg Stuart, Aram Bejnood</a:t>
            </a:r>
            <a:endParaRPr/>
          </a:p>
        </p:txBody>
      </p:sp>
      <p:sp>
        <p:nvSpPr>
          <p:cNvPr id="130" name="TextShape 3"/>
          <p:cNvSpPr txBox="1"/>
          <p:nvPr/>
        </p:nvSpPr>
        <p:spPr>
          <a:xfrm>
            <a:off x="3291840" y="6363720"/>
            <a:ext cx="5304600" cy="58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500" spc="-1">
                <a:latin typeface="Times New Roman"/>
              </a:rPr>
              <a:t>Christine Nattrass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Signal vs background</a:t>
            </a:r>
            <a:endParaRPr/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49680" y="2432880"/>
            <a:ext cx="5029200" cy="3154680"/>
          </a:xfrm>
          <a:prstGeom prst="rect">
            <a:avLst/>
          </a:prstGeom>
          <a:ln>
            <a:noFill/>
          </a:ln>
        </p:spPr>
      </p:pic>
      <p:sp>
        <p:nvSpPr>
          <p:cNvPr id="196" name="TextShape 2"/>
          <p:cNvSpPr txBox="1"/>
          <p:nvPr/>
        </p:nvSpPr>
        <p:spPr>
          <a:xfrm>
            <a:off x="1244160" y="2209320"/>
            <a:ext cx="301752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solidFill>
                  <a:srgbClr val="ff0000"/>
                </a:solidFill>
                <a:latin typeface="Times New Roman"/>
              </a:rPr>
              <a:t>Signal+background</a:t>
            </a:r>
            <a:endParaRPr/>
          </a:p>
        </p:txBody>
      </p:sp>
      <p:sp>
        <p:nvSpPr>
          <p:cNvPr id="197" name="TextShape 3"/>
          <p:cNvSpPr txBox="1"/>
          <p:nvPr/>
        </p:nvSpPr>
        <p:spPr>
          <a:xfrm>
            <a:off x="1956240" y="5394960"/>
            <a:ext cx="2843280" cy="442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500" spc="-1">
                <a:solidFill>
                  <a:srgbClr val="ff0000"/>
                </a:solidFill>
                <a:latin typeface="Times New Roman"/>
              </a:rPr>
              <a:t>Background dominated region</a:t>
            </a:r>
            <a:endParaRPr/>
          </a:p>
        </p:txBody>
      </p:sp>
      <p:pic>
        <p:nvPicPr>
          <p:cNvPr id="198" name="" descr=""/>
          <p:cNvPicPr/>
          <p:nvPr/>
        </p:nvPicPr>
        <p:blipFill>
          <a:blip r:embed="rId2"/>
          <a:stretch/>
        </p:blipFill>
        <p:spPr>
          <a:xfrm>
            <a:off x="3023280" y="2468880"/>
            <a:ext cx="7123320" cy="5029200"/>
          </a:xfrm>
          <a:prstGeom prst="rect">
            <a:avLst/>
          </a:prstGeom>
          <a:ln>
            <a:noFill/>
          </a:ln>
        </p:spPr>
      </p:pic>
      <p:sp>
        <p:nvSpPr>
          <p:cNvPr id="199" name="TextShape 4"/>
          <p:cNvSpPr txBox="1"/>
          <p:nvPr/>
        </p:nvSpPr>
        <p:spPr>
          <a:xfrm>
            <a:off x="6176160" y="2209680"/>
            <a:ext cx="301752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 spc="-1">
                <a:solidFill>
                  <a:srgbClr val="ff0000"/>
                </a:solidFill>
                <a:latin typeface="Times New Roman"/>
              </a:rPr>
              <a:t>Signal only</a:t>
            </a:r>
            <a:endParaRPr/>
          </a:p>
        </p:txBody>
      </p:sp>
      <p:sp>
        <p:nvSpPr>
          <p:cNvPr id="200" name="TextShape 5"/>
          <p:cNvSpPr txBox="1"/>
          <p:nvPr/>
        </p:nvSpPr>
        <p:spPr>
          <a:xfrm>
            <a:off x="3474720" y="2634480"/>
            <a:ext cx="1463040" cy="1103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lang="en-US" sz="1200" spc="-1">
                <a:latin typeface="Times New Roman"/>
              </a:rPr>
              <a:t>h-h</a:t>
            </a:r>
            <a:r>
              <a:rPr lang="en-US" sz="1200" spc="-1">
                <a:latin typeface="Times New Roman"/>
              </a:rPr>
              <a:t>
</a:t>
            </a:r>
            <a:r>
              <a:rPr lang="en-US" sz="1200" spc="-1">
                <a:latin typeface="Times New Roman"/>
                <a:ea typeface="Arial"/>
              </a:rPr>
              <a:t>√</a:t>
            </a:r>
            <a:r>
              <a:rPr lang="en-US" sz="1200" spc="-1">
                <a:latin typeface="Times New Roman"/>
              </a:rPr>
              <a:t>s</a:t>
            </a:r>
            <a:r>
              <a:rPr lang="en-US" sz="1200" spc="-1" baseline="-101000">
                <a:latin typeface="Times New Roman"/>
              </a:rPr>
              <a:t>NN</a:t>
            </a:r>
            <a:r>
              <a:rPr lang="en-US" sz="1200" spc="-1">
                <a:latin typeface="Times New Roman"/>
              </a:rPr>
              <a:t> = 2.76 TeV</a:t>
            </a:r>
            <a:endParaRPr/>
          </a:p>
          <a:p>
            <a:r>
              <a:rPr lang="en-US" sz="1200" spc="-1">
                <a:latin typeface="Times New Roman"/>
              </a:rPr>
              <a:t>30-40% PbPb</a:t>
            </a:r>
            <a:endParaRPr/>
          </a:p>
          <a:p>
            <a:r>
              <a:rPr lang="en-US" sz="1200" spc="-1">
                <a:latin typeface="Times New Roman"/>
              </a:rPr>
              <a:t>8&lt;p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trigger</a:t>
            </a:r>
            <a:r>
              <a:rPr lang="en-US" sz="1200" spc="-1">
                <a:latin typeface="Times New Roman"/>
              </a:rPr>
              <a:t>&lt;10 GeV/c</a:t>
            </a:r>
            <a:endParaRPr/>
          </a:p>
          <a:p>
            <a:r>
              <a:rPr lang="en-US" sz="1200" spc="-1">
                <a:latin typeface="Times New Roman"/>
              </a:rPr>
              <a:t>1&lt;p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&lt;2 GeV/c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Near-Side Fit (NSF) method </a:t>
            </a:r>
            <a:r>
              <a:rPr lang="en-US" sz="4400" spc="-1">
                <a:latin typeface="Times New Roman"/>
              </a:rPr>
              <a:t>
</a:t>
            </a:r>
            <a:r>
              <a:rPr lang="en-US" sz="2500" spc="-1">
                <a:solidFill>
                  <a:srgbClr val="ff0000"/>
                </a:solidFill>
                <a:latin typeface="Times New Roman"/>
              </a:rPr>
              <a:t>No reaction plane dependence</a:t>
            </a:r>
            <a:endParaRPr/>
          </a:p>
        </p:txBody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2817360" y="1684800"/>
            <a:ext cx="7113960" cy="502920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2"/>
          <a:stretch/>
        </p:blipFill>
        <p:spPr>
          <a:xfrm>
            <a:off x="-2074320" y="2385000"/>
            <a:ext cx="7123320" cy="5029200"/>
          </a:xfrm>
          <a:prstGeom prst="rect">
            <a:avLst/>
          </a:prstGeom>
          <a:ln>
            <a:noFill/>
          </a:ln>
        </p:spPr>
      </p:pic>
      <p:sp>
        <p:nvSpPr>
          <p:cNvPr id="204" name="TextShape 2"/>
          <p:cNvSpPr txBox="1"/>
          <p:nvPr/>
        </p:nvSpPr>
        <p:spPr>
          <a:xfrm>
            <a:off x="1208520" y="2194560"/>
            <a:ext cx="301752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solidFill>
                  <a:srgbClr val="ff0000"/>
                </a:solidFill>
                <a:latin typeface="Times New Roman"/>
              </a:rPr>
              <a:t>Signal+background</a:t>
            </a:r>
            <a:endParaRPr/>
          </a:p>
        </p:txBody>
      </p:sp>
      <p:sp>
        <p:nvSpPr>
          <p:cNvPr id="205" name="TextShape 3"/>
          <p:cNvSpPr txBox="1"/>
          <p:nvPr/>
        </p:nvSpPr>
        <p:spPr>
          <a:xfrm>
            <a:off x="1920600" y="5380200"/>
            <a:ext cx="2843280" cy="442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500" spc="-1">
                <a:solidFill>
                  <a:srgbClr val="ff0000"/>
                </a:solidFill>
                <a:latin typeface="Times New Roman"/>
              </a:rPr>
              <a:t>Background dominated region</a:t>
            </a:r>
            <a:endParaRPr/>
          </a:p>
        </p:txBody>
      </p:sp>
      <p:sp>
        <p:nvSpPr>
          <p:cNvPr id="206" name="CustomShape 4"/>
          <p:cNvSpPr/>
          <p:nvPr/>
        </p:nvSpPr>
        <p:spPr>
          <a:xfrm>
            <a:off x="5613840" y="2926080"/>
            <a:ext cx="2011680" cy="29260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TextShape 5"/>
          <p:cNvSpPr txBox="1"/>
          <p:nvPr/>
        </p:nvSpPr>
        <p:spPr>
          <a:xfrm>
            <a:off x="6217920" y="4480560"/>
            <a:ext cx="822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>
                <a:latin typeface="Arial"/>
              </a:rPr>
              <a:t>Fit</a:t>
            </a:r>
            <a:endParaRPr/>
          </a:p>
        </p:txBody>
      </p:sp>
      <p:sp>
        <p:nvSpPr>
          <p:cNvPr id="208" name="TextShape 6"/>
          <p:cNvSpPr txBox="1"/>
          <p:nvPr/>
        </p:nvSpPr>
        <p:spPr>
          <a:xfrm>
            <a:off x="7763040" y="4500000"/>
            <a:ext cx="2054160" cy="71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>
                <a:latin typeface="Arial"/>
              </a:rPr>
              <a:t>extrapolation</a:t>
            </a:r>
            <a:endParaRPr/>
          </a:p>
        </p:txBody>
      </p:sp>
      <p:sp>
        <p:nvSpPr>
          <p:cNvPr id="209" name="TextShape 7"/>
          <p:cNvSpPr txBox="1"/>
          <p:nvPr/>
        </p:nvSpPr>
        <p:spPr>
          <a:xfrm>
            <a:off x="3474720" y="2634480"/>
            <a:ext cx="1463040" cy="1103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lang="en-US" sz="1200" spc="-1">
                <a:latin typeface="Times New Roman"/>
              </a:rPr>
              <a:t>h-h</a:t>
            </a:r>
            <a:r>
              <a:rPr lang="en-US" sz="1200" spc="-1">
                <a:latin typeface="Times New Roman"/>
              </a:rPr>
              <a:t>
</a:t>
            </a:r>
            <a:r>
              <a:rPr lang="en-US" sz="1200" spc="-1">
                <a:latin typeface="Times New Roman"/>
                <a:ea typeface="Arial"/>
              </a:rPr>
              <a:t>√</a:t>
            </a:r>
            <a:r>
              <a:rPr lang="en-US" sz="1200" spc="-1">
                <a:latin typeface="Times New Roman"/>
              </a:rPr>
              <a:t>s</a:t>
            </a:r>
            <a:r>
              <a:rPr lang="en-US" sz="1200" spc="-1" baseline="-101000">
                <a:latin typeface="Times New Roman"/>
              </a:rPr>
              <a:t>NN</a:t>
            </a:r>
            <a:r>
              <a:rPr lang="en-US" sz="1200" spc="-1">
                <a:latin typeface="Times New Roman"/>
              </a:rPr>
              <a:t> = 2.76 TeV</a:t>
            </a:r>
            <a:endParaRPr/>
          </a:p>
          <a:p>
            <a:r>
              <a:rPr lang="en-US" sz="1200" spc="-1">
                <a:latin typeface="Times New Roman"/>
              </a:rPr>
              <a:t>30-40% PbPb</a:t>
            </a:r>
            <a:endParaRPr/>
          </a:p>
          <a:p>
            <a:r>
              <a:rPr lang="en-US" sz="1200" spc="-1">
                <a:latin typeface="Times New Roman"/>
              </a:rPr>
              <a:t>8&lt;p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trigger</a:t>
            </a:r>
            <a:r>
              <a:rPr lang="en-US" sz="1200" spc="-1">
                <a:latin typeface="Times New Roman"/>
              </a:rPr>
              <a:t>&lt;10 GeV/c</a:t>
            </a:r>
            <a:endParaRPr/>
          </a:p>
          <a:p>
            <a:r>
              <a:rPr lang="en-US" sz="1200" spc="-1">
                <a:latin typeface="Times New Roman"/>
              </a:rPr>
              <a:t>1&lt;p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&lt;2 GeV/c</a:t>
            </a:r>
            <a:endParaRPr/>
          </a:p>
        </p:txBody>
      </p:sp>
      <p:sp>
        <p:nvSpPr>
          <p:cNvPr id="210" name="TextShape 8"/>
          <p:cNvSpPr txBox="1"/>
          <p:nvPr/>
        </p:nvSpPr>
        <p:spPr>
          <a:xfrm>
            <a:off x="548640" y="6194520"/>
            <a:ext cx="9382680" cy="106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solidFill>
                  <a:srgbClr val="000000"/>
                </a:solidFill>
                <a:latin typeface="Times New Roman"/>
              </a:rPr>
              <a:t>Project signal+background over 1.0&lt;|</a:t>
            </a: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Δη|&lt;1.4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Fit background in |Δφ|&lt;π/2 with v</a:t>
            </a:r>
            <a:r>
              <a:rPr lang="en-US" sz="3000" spc="-1" baseline="-101000">
                <a:solidFill>
                  <a:srgbClr val="000000"/>
                </a:solidFill>
                <a:latin typeface="Times New Roman"/>
                <a:ea typeface="Arial"/>
              </a:rPr>
              <a:t>n</a:t>
            </a: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 up to n=4</a:t>
            </a:r>
            <a:endParaRPr/>
          </a:p>
        </p:txBody>
      </p:sp>
      <p:sp>
        <p:nvSpPr>
          <p:cNvPr id="211" name="Line 9"/>
          <p:cNvSpPr/>
          <p:nvPr/>
        </p:nvSpPr>
        <p:spPr>
          <a:xfrm flipV="1">
            <a:off x="2743200" y="4846320"/>
            <a:ext cx="2870640" cy="91440"/>
          </a:xfrm>
          <a:prstGeom prst="line">
            <a:avLst/>
          </a:prstGeom>
          <a:ln w="73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Line 10"/>
          <p:cNvSpPr/>
          <p:nvPr/>
        </p:nvSpPr>
        <p:spPr>
          <a:xfrm flipV="1">
            <a:off x="1188720" y="4114800"/>
            <a:ext cx="4425120" cy="182880"/>
          </a:xfrm>
          <a:prstGeom prst="line">
            <a:avLst/>
          </a:prstGeom>
          <a:ln w="73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1"/>
          <p:cNvSpPr/>
          <p:nvPr/>
        </p:nvSpPr>
        <p:spPr>
          <a:xfrm>
            <a:off x="5597280" y="1920240"/>
            <a:ext cx="4023360" cy="39319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Near-Side Fit (NSF) method </a:t>
            </a:r>
            <a:r>
              <a:rPr lang="en-US" sz="4400" spc="-1">
                <a:latin typeface="Times New Roman"/>
              </a:rPr>
              <a:t>
</a:t>
            </a:r>
            <a:r>
              <a:rPr lang="en-US" sz="2500" spc="-1">
                <a:solidFill>
                  <a:srgbClr val="ff0000"/>
                </a:solidFill>
                <a:latin typeface="Times New Roman"/>
              </a:rPr>
              <a:t>No reaction plane dependence</a:t>
            </a:r>
            <a:endParaRPr/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2286000" y="1557360"/>
            <a:ext cx="7763400" cy="5486400"/>
          </a:xfrm>
          <a:prstGeom prst="rect">
            <a:avLst/>
          </a:prstGeom>
          <a:ln>
            <a:noFill/>
          </a:ln>
        </p:spPr>
      </p:pic>
      <p:sp>
        <p:nvSpPr>
          <p:cNvPr id="216" name="TextShape 2"/>
          <p:cNvSpPr txBox="1"/>
          <p:nvPr/>
        </p:nvSpPr>
        <p:spPr>
          <a:xfrm>
            <a:off x="145080" y="1388880"/>
            <a:ext cx="4426920" cy="3566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Reconstructs signal with less bias and smaller errors than ZYA1 method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Extract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consistent with input</a:t>
            </a:r>
            <a:endParaRPr/>
          </a:p>
        </p:txBody>
      </p:sp>
      <p:sp>
        <p:nvSpPr>
          <p:cNvPr id="217" name="TextShape 3"/>
          <p:cNvSpPr txBox="1"/>
          <p:nvPr/>
        </p:nvSpPr>
        <p:spPr>
          <a:xfrm>
            <a:off x="4754880" y="6400800"/>
            <a:ext cx="6400800" cy="85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>
                <a:latin typeface="Times New Roman"/>
              </a:rPr>
              <a:t>Standard ZYA1 = Zero Yield at </a:t>
            </a:r>
            <a:r>
              <a:rPr lang="en-US" sz="1800" spc="-1">
                <a:latin typeface="Times New Roman"/>
                <a:ea typeface="Arial"/>
              </a:rPr>
              <a:t>ΔΦ=1</a:t>
            </a:r>
            <a:endParaRPr/>
          </a:p>
          <a:p>
            <a:r>
              <a:rPr lang="en-US" sz="1800" spc="-1">
                <a:latin typeface="Times New Roman"/>
                <a:ea typeface="Arial"/>
              </a:rPr>
              <a:t>Modified ZYA1 = Zero Yield at ΔΦ=1 for 1.0&lt;|</a:t>
            </a:r>
            <a:r>
              <a:rPr lang="en-US" sz="1800" spc="-1">
                <a:latin typeface="Times New Roman"/>
                <a:ea typeface="Times New Roman"/>
              </a:rPr>
              <a:t>Δη</a:t>
            </a:r>
            <a:r>
              <a:rPr lang="en-US" sz="1800" spc="-1">
                <a:latin typeface="Times New Roman"/>
                <a:ea typeface="Times New Roman"/>
              </a:rPr>
              <a:t>|&lt;1.4</a:t>
            </a:r>
            <a:endParaRPr/>
          </a:p>
        </p:txBody>
      </p:sp>
      <p:sp>
        <p:nvSpPr>
          <p:cNvPr id="218" name="TextShape 4"/>
          <p:cNvSpPr txBox="1"/>
          <p:nvPr/>
        </p:nvSpPr>
        <p:spPr>
          <a:xfrm>
            <a:off x="274320" y="5834880"/>
            <a:ext cx="2011680" cy="1359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lang="en-US" sz="1500" spc="-1">
                <a:latin typeface="Times New Roman"/>
              </a:rPr>
              <a:t>h-h</a:t>
            </a:r>
            <a:r>
              <a:rPr lang="en-US" sz="1500" spc="-1">
                <a:latin typeface="Times New Roman"/>
              </a:rPr>
              <a:t>
</a:t>
            </a:r>
            <a:r>
              <a:rPr lang="en-US" sz="1500" spc="-1">
                <a:latin typeface="Times New Roman"/>
                <a:ea typeface="Arial"/>
              </a:rPr>
              <a:t>√</a:t>
            </a:r>
            <a:r>
              <a:rPr lang="en-US" sz="1500" spc="-1">
                <a:latin typeface="Times New Roman"/>
              </a:rPr>
              <a:t>s</a:t>
            </a:r>
            <a:r>
              <a:rPr lang="en-US" sz="1500" spc="-1" baseline="-101000">
                <a:latin typeface="Times New Roman"/>
              </a:rPr>
              <a:t>NN</a:t>
            </a:r>
            <a:r>
              <a:rPr lang="en-US" sz="1500" spc="-1">
                <a:latin typeface="Times New Roman"/>
              </a:rPr>
              <a:t> = 2.76 TeV</a:t>
            </a:r>
            <a:endParaRPr/>
          </a:p>
          <a:p>
            <a:r>
              <a:rPr lang="en-US" sz="1500" spc="-1">
                <a:latin typeface="Times New Roman"/>
              </a:rPr>
              <a:t>30-40% PbPb</a:t>
            </a:r>
            <a:endParaRPr/>
          </a:p>
          <a:p>
            <a:r>
              <a:rPr lang="en-US" sz="1500" spc="-1">
                <a:latin typeface="Times New Roman"/>
              </a:rPr>
              <a:t>8&lt;p</a:t>
            </a:r>
            <a:r>
              <a:rPr lang="en-US" sz="1500" spc="-1" baseline="-101000">
                <a:latin typeface="Times New Roman"/>
              </a:rPr>
              <a:t>T</a:t>
            </a:r>
            <a:r>
              <a:rPr lang="en-US" sz="1500" spc="-1" baseline="101000">
                <a:latin typeface="Times New Roman"/>
              </a:rPr>
              <a:t>trigger</a:t>
            </a:r>
            <a:r>
              <a:rPr lang="en-US" sz="1500" spc="-1">
                <a:latin typeface="Times New Roman"/>
              </a:rPr>
              <a:t>&lt;10 GeV/c</a:t>
            </a:r>
            <a:endParaRPr/>
          </a:p>
          <a:p>
            <a:r>
              <a:rPr lang="en-US" sz="1500" spc="-1">
                <a:latin typeface="Times New Roman"/>
              </a:rPr>
              <a:t>1&lt;p</a:t>
            </a:r>
            <a:r>
              <a:rPr lang="en-US" sz="1500" spc="-1" baseline="-101000">
                <a:latin typeface="Times New Roman"/>
              </a:rPr>
              <a:t>T</a:t>
            </a:r>
            <a:r>
              <a:rPr lang="en-US" sz="1500" spc="-1" baseline="101000">
                <a:latin typeface="Times New Roman"/>
              </a:rPr>
              <a:t>assoc</a:t>
            </a:r>
            <a:r>
              <a:rPr lang="en-US" sz="1500" spc="-1">
                <a:latin typeface="Times New Roman"/>
              </a:rPr>
              <a:t>&lt;2 GeV/c</a:t>
            </a:r>
            <a:endParaRPr/>
          </a:p>
        </p:txBody>
      </p:sp>
      <p:pic>
        <p:nvPicPr>
          <p:cNvPr id="219" name="" descr=""/>
          <p:cNvPicPr/>
          <p:nvPr/>
        </p:nvPicPr>
        <p:blipFill>
          <a:blip r:embed="rId2"/>
          <a:stretch/>
        </p:blipFill>
        <p:spPr>
          <a:xfrm>
            <a:off x="145080" y="4557240"/>
            <a:ext cx="4426920" cy="114048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2815560" y="1675080"/>
            <a:ext cx="7113960" cy="5029200"/>
          </a:xfrm>
          <a:prstGeom prst="rect">
            <a:avLst/>
          </a:prstGeom>
          <a:ln>
            <a:noFill/>
          </a:ln>
        </p:spPr>
      </p:pic>
      <p:sp>
        <p:nvSpPr>
          <p:cNvPr id="22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Near-Side Fit (NSF) method </a:t>
            </a:r>
            <a:r>
              <a:rPr lang="en-US" sz="4400" spc="-1">
                <a:latin typeface="Times New Roman"/>
              </a:rPr>
              <a:t>
</a:t>
            </a:r>
            <a:r>
              <a:rPr lang="en-US" sz="2500" spc="-1">
                <a:solidFill>
                  <a:srgbClr val="ff0000"/>
                </a:solidFill>
                <a:latin typeface="Times New Roman"/>
              </a:rPr>
              <a:t>No reaction plane dependence</a:t>
            </a:r>
            <a:endParaRPr/>
          </a:p>
        </p:txBody>
      </p:sp>
      <p:pic>
        <p:nvPicPr>
          <p:cNvPr id="222" name="" descr=""/>
          <p:cNvPicPr/>
          <p:nvPr/>
        </p:nvPicPr>
        <p:blipFill>
          <a:blip r:embed="rId2"/>
          <a:stretch/>
        </p:blipFill>
        <p:spPr>
          <a:xfrm>
            <a:off x="-2074320" y="2400120"/>
            <a:ext cx="7123320" cy="5029200"/>
          </a:xfrm>
          <a:prstGeom prst="rect">
            <a:avLst/>
          </a:prstGeom>
          <a:ln>
            <a:noFill/>
          </a:ln>
        </p:spPr>
      </p:pic>
      <p:sp>
        <p:nvSpPr>
          <p:cNvPr id="223" name="TextShape 2"/>
          <p:cNvSpPr txBox="1"/>
          <p:nvPr/>
        </p:nvSpPr>
        <p:spPr>
          <a:xfrm>
            <a:off x="1208520" y="2209680"/>
            <a:ext cx="301752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solidFill>
                  <a:srgbClr val="ff0000"/>
                </a:solidFill>
                <a:latin typeface="Times New Roman"/>
              </a:rPr>
              <a:t>Signal+background</a:t>
            </a:r>
            <a:endParaRPr/>
          </a:p>
        </p:txBody>
      </p:sp>
      <p:sp>
        <p:nvSpPr>
          <p:cNvPr id="224" name="TextShape 3"/>
          <p:cNvSpPr txBox="1"/>
          <p:nvPr/>
        </p:nvSpPr>
        <p:spPr>
          <a:xfrm>
            <a:off x="1920600" y="5395320"/>
            <a:ext cx="2843280" cy="442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500" spc="-1">
                <a:solidFill>
                  <a:srgbClr val="ff0000"/>
                </a:solidFill>
                <a:latin typeface="Times New Roman"/>
              </a:rPr>
              <a:t>Background dominated region</a:t>
            </a:r>
            <a:endParaRPr/>
          </a:p>
        </p:txBody>
      </p:sp>
      <p:sp>
        <p:nvSpPr>
          <p:cNvPr id="225" name="CustomShape 4"/>
          <p:cNvSpPr/>
          <p:nvPr/>
        </p:nvSpPr>
        <p:spPr>
          <a:xfrm>
            <a:off x="5999040" y="2926080"/>
            <a:ext cx="1280160" cy="29260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TextShape 5"/>
          <p:cNvSpPr txBox="1"/>
          <p:nvPr/>
        </p:nvSpPr>
        <p:spPr>
          <a:xfrm>
            <a:off x="6217920" y="4480560"/>
            <a:ext cx="822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>
                <a:latin typeface="Arial"/>
              </a:rPr>
              <a:t>Fit</a:t>
            </a:r>
            <a:endParaRPr/>
          </a:p>
        </p:txBody>
      </p:sp>
      <p:sp>
        <p:nvSpPr>
          <p:cNvPr id="227" name="TextShape 6"/>
          <p:cNvSpPr txBox="1"/>
          <p:nvPr/>
        </p:nvSpPr>
        <p:spPr>
          <a:xfrm>
            <a:off x="7763040" y="4500000"/>
            <a:ext cx="2054160" cy="71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>
                <a:latin typeface="Arial"/>
              </a:rPr>
              <a:t>extrapolation</a:t>
            </a:r>
            <a:endParaRPr/>
          </a:p>
        </p:txBody>
      </p:sp>
      <p:sp>
        <p:nvSpPr>
          <p:cNvPr id="228" name="TextShape 7"/>
          <p:cNvSpPr txBox="1"/>
          <p:nvPr/>
        </p:nvSpPr>
        <p:spPr>
          <a:xfrm>
            <a:off x="3474720" y="2634480"/>
            <a:ext cx="1574280" cy="1114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lang="en-US" sz="1200" spc="-1">
                <a:latin typeface="Times New Roman"/>
              </a:rPr>
              <a:t>h-h</a:t>
            </a:r>
            <a:r>
              <a:rPr lang="en-US" sz="1200" spc="-1">
                <a:latin typeface="Times New Roman"/>
              </a:rPr>
              <a:t>
</a:t>
            </a:r>
            <a:r>
              <a:rPr lang="en-US" sz="1200" spc="-1">
                <a:latin typeface="Times New Roman"/>
                <a:ea typeface="Arial"/>
              </a:rPr>
              <a:t>√</a:t>
            </a:r>
            <a:r>
              <a:rPr lang="en-US" sz="1200" spc="-1">
                <a:latin typeface="Times New Roman"/>
              </a:rPr>
              <a:t>s</a:t>
            </a:r>
            <a:r>
              <a:rPr lang="en-US" sz="1200" spc="-1" baseline="-101000">
                <a:latin typeface="Times New Roman"/>
              </a:rPr>
              <a:t>NN</a:t>
            </a:r>
            <a:r>
              <a:rPr lang="en-US" sz="1200" spc="-1">
                <a:latin typeface="Times New Roman"/>
              </a:rPr>
              <a:t> = 2.76 TeV</a:t>
            </a:r>
            <a:endParaRPr/>
          </a:p>
          <a:p>
            <a:r>
              <a:rPr lang="en-US" sz="1200" spc="-1">
                <a:latin typeface="Times New Roman"/>
              </a:rPr>
              <a:t>30-40% PbPb</a:t>
            </a:r>
            <a:endParaRPr/>
          </a:p>
          <a:p>
            <a:r>
              <a:rPr lang="en-US" sz="1200" spc="-1">
                <a:latin typeface="Times New Roman"/>
              </a:rPr>
              <a:t>8&lt;p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trigger</a:t>
            </a:r>
            <a:r>
              <a:rPr lang="en-US" sz="1200" spc="-1">
                <a:latin typeface="Times New Roman"/>
              </a:rPr>
              <a:t>&lt;10 GeV/c</a:t>
            </a:r>
            <a:endParaRPr/>
          </a:p>
          <a:p>
            <a:r>
              <a:rPr lang="en-US" sz="1200" spc="-1">
                <a:latin typeface="Times New Roman"/>
              </a:rPr>
              <a:t>1&lt;p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&lt;2 GeV/c</a:t>
            </a:r>
            <a:endParaRPr/>
          </a:p>
        </p:txBody>
      </p:sp>
      <p:sp>
        <p:nvSpPr>
          <p:cNvPr id="229" name="Line 8"/>
          <p:cNvSpPr/>
          <p:nvPr/>
        </p:nvSpPr>
        <p:spPr>
          <a:xfrm flipV="1">
            <a:off x="2738520" y="4846680"/>
            <a:ext cx="2870640" cy="91440"/>
          </a:xfrm>
          <a:prstGeom prst="line">
            <a:avLst/>
          </a:prstGeom>
          <a:ln w="73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Line 9"/>
          <p:cNvSpPr/>
          <p:nvPr/>
        </p:nvSpPr>
        <p:spPr>
          <a:xfrm flipV="1">
            <a:off x="1184040" y="4115160"/>
            <a:ext cx="4425120" cy="182880"/>
          </a:xfrm>
          <a:prstGeom prst="line">
            <a:avLst/>
          </a:prstGeom>
          <a:ln w="73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0"/>
          <p:cNvSpPr/>
          <p:nvPr/>
        </p:nvSpPr>
        <p:spPr>
          <a:xfrm>
            <a:off x="5597280" y="1920240"/>
            <a:ext cx="4023360" cy="39319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TextShape 11"/>
          <p:cNvSpPr txBox="1"/>
          <p:nvPr/>
        </p:nvSpPr>
        <p:spPr>
          <a:xfrm>
            <a:off x="1554480" y="6054480"/>
            <a:ext cx="7947720" cy="114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500" spc="-1">
                <a:solidFill>
                  <a:srgbClr val="000000"/>
                </a:solidFill>
                <a:latin typeface="Times New Roman"/>
              </a:rPr>
              <a:t>Project signal+background over 1.0&lt;|</a:t>
            </a:r>
            <a:r>
              <a:rPr lang="en-US" sz="2500" spc="-1">
                <a:solidFill>
                  <a:srgbClr val="000000"/>
                </a:solidFill>
                <a:latin typeface="Times New Roman"/>
                <a:ea typeface="Arial"/>
              </a:rPr>
              <a:t>Δη|&lt;1.4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500" spc="-1">
                <a:solidFill>
                  <a:srgbClr val="000000"/>
                </a:solidFill>
                <a:latin typeface="Times New Roman"/>
                <a:ea typeface="Arial"/>
              </a:rPr>
              <a:t>Fit background in</a:t>
            </a:r>
            <a:r>
              <a:rPr lang="en-US" sz="2500" spc="-1">
                <a:solidFill>
                  <a:srgbClr val="0000ff"/>
                </a:solidFill>
                <a:latin typeface="Times New Roman"/>
                <a:ea typeface="Arial"/>
              </a:rPr>
              <a:t> </a:t>
            </a:r>
            <a:r>
              <a:rPr b="1" lang="en-US" sz="2500" spc="-1">
                <a:solidFill>
                  <a:srgbClr val="ff0000"/>
                </a:solidFill>
                <a:latin typeface="Times New Roman"/>
                <a:ea typeface="Arial"/>
              </a:rPr>
              <a:t>|Δφ|&lt;1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2500" spc="-1">
                <a:solidFill>
                  <a:srgbClr val="ff0000"/>
                </a:solidFill>
                <a:latin typeface="Times New Roman"/>
                <a:ea typeface="Arial"/>
              </a:rPr>
              <a:t>Not reliable over narrower Δφ region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Background Subtraction Methods</a:t>
            </a:r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182880" y="1188720"/>
            <a:ext cx="9784080" cy="57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  <a:ea typeface="Times New Roman"/>
              </a:rPr>
              <a:t>Δη</a:t>
            </a:r>
            <a:r>
              <a:rPr b="1" lang="en-US" sz="3200" spc="-1">
                <a:latin typeface="Times New Roman"/>
                <a:ea typeface="Times New Roman"/>
              </a:rPr>
              <a:t> </a:t>
            </a:r>
            <a:r>
              <a:rPr b="1" lang="en-US" sz="3200" spc="-1">
                <a:latin typeface="Times New Roman"/>
              </a:rPr>
              <a:t>Method: </a:t>
            </a:r>
            <a:r>
              <a:rPr lang="en-US" sz="3200" spc="-1">
                <a:latin typeface="Times New Roman"/>
              </a:rPr>
              <a:t>Project near-side signal onto </a:t>
            </a:r>
            <a:r>
              <a:rPr lang="en-US" sz="3200" spc="-1">
                <a:latin typeface="Times New Roman"/>
                <a:ea typeface="Times New Roman"/>
              </a:rPr>
              <a:t>Δη and subtract constant background.</a:t>
            </a:r>
            <a:r>
              <a:rPr lang="en-US" sz="3200" spc="-1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en-US" sz="3200" spc="-1">
                <a:solidFill>
                  <a:srgbClr val="000080"/>
                </a:solidFill>
                <a:latin typeface="Times New Roman"/>
                <a:ea typeface="Times New Roman"/>
              </a:rPr>
              <a:t>Near-side only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  <a:ea typeface="Times New Roman"/>
              </a:rPr>
              <a:t>Δη</a:t>
            </a:r>
            <a:r>
              <a:rPr b="1" lang="en-US" sz="3200" spc="-1">
                <a:latin typeface="Times New Roman"/>
                <a:ea typeface="Times New Roman"/>
              </a:rPr>
              <a:t> Gap </a:t>
            </a:r>
            <a:r>
              <a:rPr b="1" lang="en-US" sz="3200" spc="-1">
                <a:latin typeface="Times New Roman"/>
                <a:ea typeface="Times New Roman"/>
              </a:rPr>
              <a:t>Method: </a:t>
            </a:r>
            <a:r>
              <a:rPr lang="en-US" sz="3200" spc="-1">
                <a:latin typeface="Times New Roman"/>
                <a:ea typeface="Times New Roman"/>
              </a:rPr>
              <a:t>Use signal at large</a:t>
            </a:r>
            <a:r>
              <a:rPr b="1" lang="en-US" sz="3200" spc="-1">
                <a:latin typeface="Times New Roman"/>
                <a:ea typeface="Times New Roman"/>
              </a:rPr>
              <a:t> </a:t>
            </a:r>
            <a:r>
              <a:rPr lang="en-US" sz="3200" spc="-1">
                <a:latin typeface="Times New Roman"/>
                <a:ea typeface="Times New Roman"/>
              </a:rPr>
              <a:t>Δη to determine background, assuming constant background in Δη.</a:t>
            </a:r>
            <a:r>
              <a:rPr lang="en-US" sz="3200" spc="-1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en-US" sz="3200" spc="-1">
                <a:solidFill>
                  <a:srgbClr val="000080"/>
                </a:solidFill>
                <a:latin typeface="Times New Roman"/>
                <a:ea typeface="Times New Roman"/>
              </a:rPr>
              <a:t>Near-side only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Zero-Yield at Minimum (ZYAM):</a:t>
            </a:r>
            <a:r>
              <a:rPr lang="en-US" sz="3200" spc="-1">
                <a:latin typeface="Times New Roman"/>
              </a:rPr>
              <a:t> Assumes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from other studies, assumes region around </a:t>
            </a:r>
            <a:r>
              <a:rPr lang="en-US" sz="3200" spc="-1">
                <a:latin typeface="Times New Roman"/>
                <a:ea typeface="Times New Roman"/>
              </a:rPr>
              <a:t>Δφ≈</a:t>
            </a:r>
            <a:r>
              <a:rPr lang="en-US" sz="3200" spc="-1">
                <a:latin typeface="Times New Roman"/>
              </a:rPr>
              <a:t>1 is background dominated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Near-Side Fit (NSF):</a:t>
            </a:r>
            <a:r>
              <a:rPr lang="en-US" sz="3200" spc="-1">
                <a:latin typeface="Times New Roman"/>
              </a:rPr>
              <a:t> assumes small </a:t>
            </a:r>
            <a:r>
              <a:rPr lang="en-US" sz="3200" spc="-1">
                <a:latin typeface="Times New Roman"/>
                <a:ea typeface="Times New Roman"/>
              </a:rPr>
              <a:t>Δφ</a:t>
            </a:r>
            <a:r>
              <a:rPr lang="en-US" sz="3200" spc="-1">
                <a:latin typeface="Times New Roman"/>
              </a:rPr>
              <a:t>/large </a:t>
            </a:r>
            <a:r>
              <a:rPr lang="en-US" sz="3200" spc="-1">
                <a:latin typeface="Times New Roman"/>
                <a:ea typeface="Times New Roman"/>
              </a:rPr>
              <a:t>Δ</a:t>
            </a:r>
            <a:r>
              <a:rPr lang="en-US" sz="3200" spc="-1">
                <a:latin typeface="Times New Roman"/>
                <a:ea typeface="Noto Sans"/>
              </a:rPr>
              <a:t>η</a:t>
            </a:r>
            <a:r>
              <a:rPr lang="en-US" sz="3200" spc="-1">
                <a:latin typeface="Times New Roman"/>
              </a:rPr>
              <a:t> region background dominated,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Reaction Plane Fit (RPF):</a:t>
            </a:r>
            <a:r>
              <a:rPr lang="en-US" sz="3200" spc="-1">
                <a:latin typeface="Times New Roman"/>
              </a:rPr>
              <a:t> assumes small </a:t>
            </a:r>
            <a:r>
              <a:rPr lang="en-US" sz="3200" spc="-1">
                <a:latin typeface="Times New Roman"/>
                <a:ea typeface="Times New Roman"/>
              </a:rPr>
              <a:t>Δφ</a:t>
            </a:r>
            <a:r>
              <a:rPr lang="en-US" sz="3200" spc="-1">
                <a:latin typeface="Times New Roman"/>
              </a:rPr>
              <a:t>/large </a:t>
            </a:r>
            <a:r>
              <a:rPr lang="en-US" sz="3200" spc="-1">
                <a:latin typeface="Times New Roman"/>
                <a:ea typeface="Times New Roman"/>
              </a:rPr>
              <a:t>Δ</a:t>
            </a:r>
            <a:r>
              <a:rPr lang="en-US" sz="3200" spc="-1">
                <a:latin typeface="Times New Roman"/>
                <a:ea typeface="Noto Sans"/>
              </a:rPr>
              <a:t>η</a:t>
            </a:r>
            <a:r>
              <a:rPr lang="en-US" sz="3200" spc="-1">
                <a:latin typeface="Times New Roman"/>
              </a:rPr>
              <a:t> region background dominated,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 </a:t>
            </a:r>
            <a:r>
              <a:rPr lang="en-US" sz="3200" spc="-1">
                <a:solidFill>
                  <a:srgbClr val="000080"/>
                </a:solidFill>
                <a:latin typeface="Times New Roman"/>
              </a:rPr>
              <a:t>using reaction plane dependence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Near-Side Subtracted NSF/RPF (NSS NSF/RPF):</a:t>
            </a:r>
            <a:r>
              <a:rPr lang="en-US" sz="3200" spc="-1">
                <a:latin typeface="Times New Roman"/>
              </a:rPr>
              <a:t>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 at small small </a:t>
            </a:r>
            <a:r>
              <a:rPr lang="en-US" sz="3200" spc="-1">
                <a:latin typeface="Times New Roman"/>
                <a:ea typeface="Times New Roman"/>
              </a:rPr>
              <a:t>Δφ </a:t>
            </a:r>
            <a:r>
              <a:rPr lang="en-US" sz="3200" spc="-1">
                <a:latin typeface="Times New Roman"/>
              </a:rPr>
              <a:t>using reaction plane dependence </a:t>
            </a:r>
            <a:r>
              <a:rPr lang="en-US" sz="3200" spc="-1">
                <a:solidFill>
                  <a:srgbClr val="000080"/>
                </a:solidFill>
                <a:latin typeface="Times New Roman"/>
              </a:rPr>
              <a:t>after subtracting the near-side with a fit</a:t>
            </a:r>
            <a:endParaRPr/>
          </a:p>
        </p:txBody>
      </p:sp>
      <p:sp>
        <p:nvSpPr>
          <p:cNvPr id="235" name="CustomShape 3"/>
          <p:cNvSpPr/>
          <p:nvPr/>
        </p:nvSpPr>
        <p:spPr>
          <a:xfrm>
            <a:off x="-640080" y="4754880"/>
            <a:ext cx="11521440" cy="22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1352160" y="2690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solidFill>
                  <a:srgbClr val="000000"/>
                </a:solidFill>
                <a:latin typeface="Times New Roman"/>
              </a:rPr>
              <a:t>Adding reaction plane dependence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504000" y="49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Background in correlations</a:t>
            </a:r>
            <a:endParaRPr/>
          </a:p>
        </p:txBody>
      </p:sp>
      <p:sp>
        <p:nvSpPr>
          <p:cNvPr id="238" name="TextShape 2"/>
          <p:cNvSpPr txBox="1"/>
          <p:nvPr/>
        </p:nvSpPr>
        <p:spPr>
          <a:xfrm>
            <a:off x="0" y="822960"/>
            <a:ext cx="6858000" cy="533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All reaction plane angles</a:t>
            </a:r>
            <a:r>
              <a:rPr lang="en-US" sz="3200" spc="-1">
                <a:latin typeface="Times New Roman"/>
              </a:rPr>
              <a:t>
</a:t>
            </a:r>
            <a:r>
              <a:rPr lang="en-US" sz="3200" spc="-1">
                <a:latin typeface="Times New Roman"/>
              </a:rPr>
              <a:t> 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i="1" lang="en-US" sz="3200" spc="-1">
                <a:solidFill>
                  <a:srgbClr val="0000ff"/>
                </a:solidFill>
                <a:latin typeface="Times New Roman"/>
              </a:rPr>
              <a:t>When trigger is restricted relative to reaction plane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2800" spc="-1">
                <a:solidFill>
                  <a:srgbClr val="0000ff"/>
                </a:solidFill>
                <a:latin typeface="Times New Roman"/>
              </a:rPr>
              <a:t>Background level modified</a:t>
            </a:r>
            <a:r>
              <a:rPr lang="en-US" sz="2800" spc="-1">
                <a:latin typeface="Times New Roman"/>
              </a:rPr>
              <a:t>
</a:t>
            </a:r>
            <a:r>
              <a:rPr lang="en-US" sz="2800" spc="-1">
                <a:latin typeface="Times New Roman"/>
              </a:rPr>
              <a:t>
</a:t>
            </a:r>
            <a:r>
              <a:rPr lang="en-US" sz="2800" spc="-1">
                <a:latin typeface="Times New Roman"/>
              </a:rPr>
              <a:t> 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2800" spc="-1">
                <a:solidFill>
                  <a:srgbClr val="0000ff"/>
                </a:solidFill>
                <a:latin typeface="Times New Roman"/>
              </a:rPr>
              <a:t>Effective v</a:t>
            </a:r>
            <a:r>
              <a:rPr b="1" lang="en-US" sz="2800" spc="-1" baseline="-101000">
                <a:solidFill>
                  <a:srgbClr val="0000ff"/>
                </a:solidFill>
                <a:latin typeface="Times New Roman"/>
              </a:rPr>
              <a:t>n</a:t>
            </a:r>
            <a:r>
              <a:rPr b="1" lang="en-US" sz="2800" spc="-1">
                <a:solidFill>
                  <a:srgbClr val="0000ff"/>
                </a:solidFill>
                <a:latin typeface="Times New Roman"/>
              </a:rPr>
              <a:t> modified</a:t>
            </a:r>
            <a:endParaRPr/>
          </a:p>
        </p:txBody>
      </p:sp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6583680" y="4114800"/>
            <a:ext cx="3657600" cy="2743200"/>
          </a:xfrm>
          <a:prstGeom prst="rect">
            <a:avLst/>
          </a:prstGeom>
          <a:ln>
            <a:noFill/>
          </a:ln>
        </p:spPr>
      </p:pic>
      <p:sp>
        <p:nvSpPr>
          <p:cNvPr id="240" name="TextShape 3"/>
          <p:cNvSpPr txBox="1"/>
          <p:nvPr/>
        </p:nvSpPr>
        <p:spPr>
          <a:xfrm>
            <a:off x="74880" y="6877440"/>
            <a:ext cx="5367240" cy="66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 spc="-1">
                <a:solidFill>
                  <a:srgbClr val="000000"/>
                </a:solidFill>
                <a:latin typeface="Times New Roman"/>
              </a:rPr>
              <a:t>Phys.Rev. C69 (2004) 021901  </a:t>
            </a:r>
            <a:r>
              <a:rPr lang="en-US" sz="1500" spc="-1">
                <a:solidFill>
                  <a:srgbClr val="000000"/>
                </a:solidFill>
                <a:latin typeface="Times New Roman"/>
                <a:hlinkClick r:id="rId2"/>
              </a:rPr>
              <a:t>arXiv:nucl-ex/0311007</a:t>
            </a:r>
            <a:endParaRPr/>
          </a:p>
          <a:p>
            <a:endParaRPr/>
          </a:p>
        </p:txBody>
      </p:sp>
      <p:sp>
        <p:nvSpPr>
          <p:cNvPr id="241" name="TextShape 4"/>
          <p:cNvSpPr txBox="1"/>
          <p:nvPr/>
        </p:nvSpPr>
        <p:spPr>
          <a:xfrm>
            <a:off x="822960" y="5834880"/>
            <a:ext cx="4206240" cy="89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500" spc="-1">
                <a:latin typeface="Times New Roman"/>
                <a:ea typeface="Arial"/>
              </a:rPr>
              <a:t>φ</a:t>
            </a:r>
            <a:r>
              <a:rPr lang="en-US" sz="2500" spc="-1" baseline="-101000">
                <a:latin typeface="Times New Roman"/>
                <a:ea typeface="Arial"/>
              </a:rPr>
              <a:t>S</a:t>
            </a:r>
            <a:r>
              <a:rPr lang="en-US" sz="2500" spc="-1">
                <a:latin typeface="Times New Roman"/>
                <a:ea typeface="Arial"/>
              </a:rPr>
              <a:t> </a:t>
            </a:r>
            <a:r>
              <a:rPr lang="en-US" sz="2500" spc="-1">
                <a:latin typeface="Times New Roman"/>
              </a:rPr>
              <a:t>is the angular threshold</a:t>
            </a:r>
            <a:r>
              <a:rPr lang="en-US" sz="2500" spc="-1">
                <a:latin typeface="Times New Roman"/>
              </a:rPr>
              <a:t>
</a:t>
            </a:r>
            <a:endParaRPr/>
          </a:p>
        </p:txBody>
      </p:sp>
      <p:pic>
        <p:nvPicPr>
          <p:cNvPr id="242" name="" descr=""/>
          <p:cNvPicPr/>
          <p:nvPr/>
        </p:nvPicPr>
        <p:blipFill>
          <a:blip r:embed="rId3"/>
          <a:stretch/>
        </p:blipFill>
        <p:spPr>
          <a:xfrm>
            <a:off x="6309360" y="905400"/>
            <a:ext cx="3657600" cy="302652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-19440" y="1794240"/>
            <a:ext cx="10079640" cy="4191480"/>
          </a:xfrm>
          <a:prstGeom prst="rect">
            <a:avLst/>
          </a:prstGeom>
          <a:ln>
            <a:noFill/>
          </a:ln>
        </p:spPr>
      </p:pic>
      <p:pic>
        <p:nvPicPr>
          <p:cNvPr id="244" name="" descr=""/>
          <p:cNvPicPr/>
          <p:nvPr/>
        </p:nvPicPr>
        <p:blipFill>
          <a:blip r:embed="rId2"/>
          <a:stretch/>
        </p:blipFill>
        <p:spPr>
          <a:xfrm>
            <a:off x="7722000" y="91440"/>
            <a:ext cx="2441520" cy="1828800"/>
          </a:xfrm>
          <a:prstGeom prst="rect">
            <a:avLst/>
          </a:prstGeom>
          <a:ln>
            <a:noFill/>
          </a:ln>
        </p:spPr>
      </p:pic>
      <p:sp>
        <p:nvSpPr>
          <p:cNvPr id="245" name="TextShape 1"/>
          <p:cNvSpPr txBox="1"/>
          <p:nvPr/>
        </p:nvSpPr>
        <p:spPr>
          <a:xfrm>
            <a:off x="216000" y="301320"/>
            <a:ext cx="754272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Reaction Plane Fit (RPF) method</a:t>
            </a:r>
            <a:r>
              <a:rPr lang="en-US" sz="4400" spc="-1">
                <a:latin typeface="Times New Roman"/>
              </a:rPr>
              <a:t>
</a:t>
            </a:r>
            <a:r>
              <a:rPr lang="en-US" sz="2500" spc="-1">
                <a:latin typeface="Times New Roman"/>
              </a:rPr>
              <a:t>30-40% central</a:t>
            </a:r>
            <a:endParaRPr/>
          </a:p>
        </p:txBody>
      </p:sp>
      <p:sp>
        <p:nvSpPr>
          <p:cNvPr id="246" name="CustomShape 2"/>
          <p:cNvSpPr/>
          <p:nvPr/>
        </p:nvSpPr>
        <p:spPr>
          <a:xfrm>
            <a:off x="102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TextShape 3"/>
          <p:cNvSpPr txBox="1"/>
          <p:nvPr/>
        </p:nvSpPr>
        <p:spPr>
          <a:xfrm>
            <a:off x="1008720" y="4237920"/>
            <a:ext cx="822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>
                <a:latin typeface="Arial"/>
              </a:rPr>
              <a:t>Fit</a:t>
            </a: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318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5"/>
          <p:cNvSpPr/>
          <p:nvPr/>
        </p:nvSpPr>
        <p:spPr>
          <a:xfrm>
            <a:off x="5488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6"/>
          <p:cNvSpPr/>
          <p:nvPr/>
        </p:nvSpPr>
        <p:spPr>
          <a:xfrm>
            <a:off x="786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4361760" y="2103120"/>
            <a:ext cx="1776240" cy="1285560"/>
          </a:xfrm>
          <a:prstGeom prst="rect">
            <a:avLst/>
          </a:prstGeom>
          <a:ln>
            <a:noFill/>
          </a:ln>
        </p:spPr>
      </p:pic>
      <p:sp>
        <p:nvSpPr>
          <p:cNvPr id="252" name="Line 7"/>
          <p:cNvSpPr/>
          <p:nvPr/>
        </p:nvSpPr>
        <p:spPr>
          <a:xfrm flipH="1">
            <a:off x="3474720" y="3108960"/>
            <a:ext cx="1792800" cy="18288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Line 8"/>
          <p:cNvSpPr/>
          <p:nvPr/>
        </p:nvSpPr>
        <p:spPr>
          <a:xfrm flipH="1">
            <a:off x="3383280" y="2876040"/>
            <a:ext cx="1353600" cy="18288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TextShape 9"/>
          <p:cNvSpPr txBox="1"/>
          <p:nvPr/>
        </p:nvSpPr>
        <p:spPr>
          <a:xfrm>
            <a:off x="36000" y="5798880"/>
            <a:ext cx="9967680" cy="190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solidFill>
                  <a:srgbClr val="000000"/>
                </a:solidFill>
                <a:latin typeface="Times New Roman"/>
              </a:rPr>
              <a:t>Project signal+background over 1.0&lt;|</a:t>
            </a: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Δη|&lt;1.4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Fit background in |Δφ|&lt;1 including reaction plane dependence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v</a:t>
            </a:r>
            <a:r>
              <a:rPr lang="en-US" sz="3000" spc="-1" baseline="-101000">
                <a:solidFill>
                  <a:srgbClr val="000000"/>
                </a:solidFill>
                <a:latin typeface="Times New Roman"/>
                <a:ea typeface="Arial"/>
              </a:rPr>
              <a:t>n</a:t>
            </a: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 and B extracted with v</a:t>
            </a:r>
            <a:r>
              <a:rPr lang="en-US" sz="3000" spc="-1" baseline="-101000">
                <a:solidFill>
                  <a:srgbClr val="000000"/>
                </a:solidFill>
                <a:latin typeface="Times New Roman"/>
                <a:ea typeface="Arial"/>
              </a:rPr>
              <a:t>n</a:t>
            </a: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 up to n=4</a:t>
            </a:r>
            <a:endParaRPr/>
          </a:p>
        </p:txBody>
      </p:sp>
      <p:sp>
        <p:nvSpPr>
          <p:cNvPr id="255" name="TextShape 10"/>
          <p:cNvSpPr txBox="1"/>
          <p:nvPr/>
        </p:nvSpPr>
        <p:spPr>
          <a:xfrm>
            <a:off x="8498160" y="3693600"/>
            <a:ext cx="1645920" cy="111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 spc="-1">
                <a:latin typeface="Times New Roman"/>
              </a:rPr>
              <a:t>h-h</a:t>
            </a:r>
            <a:r>
              <a:rPr lang="en-US" sz="1200" spc="-1">
                <a:latin typeface="Times New Roman"/>
              </a:rPr>
              <a:t>
</a:t>
            </a:r>
            <a:r>
              <a:rPr lang="en-US" sz="1200" spc="-1">
                <a:latin typeface="Times New Roman"/>
                <a:ea typeface="Arial"/>
              </a:rPr>
              <a:t>√</a:t>
            </a:r>
            <a:r>
              <a:rPr lang="en-US" sz="1200" spc="-1">
                <a:latin typeface="Times New Roman"/>
              </a:rPr>
              <a:t>s</a:t>
            </a:r>
            <a:r>
              <a:rPr lang="en-US" sz="1200" spc="-1" baseline="-101000">
                <a:latin typeface="Times New Roman"/>
              </a:rPr>
              <a:t>NN</a:t>
            </a:r>
            <a:r>
              <a:rPr lang="en-US" sz="1200" spc="-1">
                <a:latin typeface="Times New Roman"/>
              </a:rPr>
              <a:t> = 2.76 TeV</a:t>
            </a:r>
            <a:endParaRPr/>
          </a:p>
          <a:p>
            <a:r>
              <a:rPr lang="en-US" sz="1200" spc="-1">
                <a:latin typeface="Times New Roman"/>
              </a:rPr>
              <a:t>30-40% PbPb</a:t>
            </a:r>
            <a:endParaRPr/>
          </a:p>
          <a:p>
            <a:r>
              <a:rPr lang="en-US" sz="1200" spc="-1">
                <a:latin typeface="Times New Roman"/>
              </a:rPr>
              <a:t>8&lt;p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trigger</a:t>
            </a:r>
            <a:r>
              <a:rPr lang="en-US" sz="1200" spc="-1">
                <a:latin typeface="Times New Roman"/>
              </a:rPr>
              <a:t>&lt;10 GeV/c</a:t>
            </a:r>
            <a:endParaRPr/>
          </a:p>
          <a:p>
            <a:r>
              <a:rPr lang="en-US" sz="1200" spc="-1">
                <a:latin typeface="Times New Roman"/>
              </a:rPr>
              <a:t>1&lt;p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&lt;2 GeV/c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144000" y="301320"/>
            <a:ext cx="754272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Reaction Plane Fit (RPF) method</a:t>
            </a:r>
            <a:r>
              <a:rPr lang="en-US" sz="4400" spc="-1">
                <a:latin typeface="Times New Roman"/>
              </a:rPr>
              <a:t>
</a:t>
            </a:r>
            <a:r>
              <a:rPr lang="en-US" sz="2500" spc="-1">
                <a:latin typeface="Times New Roman"/>
              </a:rPr>
              <a:t>30-40% central</a:t>
            </a:r>
            <a:endParaRPr/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7721640" y="91080"/>
            <a:ext cx="2441520" cy="1828800"/>
          </a:xfrm>
          <a:prstGeom prst="rect">
            <a:avLst/>
          </a:prstGeom>
          <a:ln>
            <a:noFill/>
          </a:ln>
        </p:spPr>
      </p:pic>
      <p:pic>
        <p:nvPicPr>
          <p:cNvPr id="258" name="" descr=""/>
          <p:cNvPicPr/>
          <p:nvPr/>
        </p:nvPicPr>
        <p:blipFill>
          <a:blip r:embed="rId2"/>
          <a:stretch/>
        </p:blipFill>
        <p:spPr>
          <a:xfrm>
            <a:off x="16560" y="1811880"/>
            <a:ext cx="10079640" cy="4191480"/>
          </a:xfrm>
          <a:prstGeom prst="rect">
            <a:avLst/>
          </a:prstGeom>
          <a:ln>
            <a:noFill/>
          </a:ln>
        </p:spPr>
      </p:pic>
      <p:sp>
        <p:nvSpPr>
          <p:cNvPr id="259" name="TextShape 2"/>
          <p:cNvSpPr txBox="1"/>
          <p:nvPr/>
        </p:nvSpPr>
        <p:spPr>
          <a:xfrm>
            <a:off x="8498160" y="2073600"/>
            <a:ext cx="1645920" cy="111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 spc="-1">
                <a:latin typeface="Times New Roman"/>
              </a:rPr>
              <a:t>h-h</a:t>
            </a:r>
            <a:r>
              <a:rPr lang="en-US" sz="1200" spc="-1">
                <a:latin typeface="Times New Roman"/>
              </a:rPr>
              <a:t>
</a:t>
            </a:r>
            <a:r>
              <a:rPr lang="en-US" sz="1200" spc="-1">
                <a:latin typeface="Times New Roman"/>
                <a:ea typeface="Arial"/>
              </a:rPr>
              <a:t>√</a:t>
            </a:r>
            <a:r>
              <a:rPr lang="en-US" sz="1200" spc="-1">
                <a:latin typeface="Times New Roman"/>
              </a:rPr>
              <a:t>s</a:t>
            </a:r>
            <a:r>
              <a:rPr lang="en-US" sz="1200" spc="-1" baseline="-101000">
                <a:latin typeface="Times New Roman"/>
              </a:rPr>
              <a:t>NN</a:t>
            </a:r>
            <a:r>
              <a:rPr lang="en-US" sz="1200" spc="-1">
                <a:latin typeface="Times New Roman"/>
              </a:rPr>
              <a:t> = 2.76 TeV</a:t>
            </a:r>
            <a:endParaRPr/>
          </a:p>
          <a:p>
            <a:r>
              <a:rPr lang="en-US" sz="1200" spc="-1">
                <a:latin typeface="Times New Roman"/>
              </a:rPr>
              <a:t>30-40% PbPb</a:t>
            </a:r>
            <a:endParaRPr/>
          </a:p>
          <a:p>
            <a:r>
              <a:rPr lang="en-US" sz="1200" spc="-1">
                <a:latin typeface="Times New Roman"/>
              </a:rPr>
              <a:t>8&lt;p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trigger</a:t>
            </a:r>
            <a:r>
              <a:rPr lang="en-US" sz="1200" spc="-1">
                <a:latin typeface="Times New Roman"/>
              </a:rPr>
              <a:t>&lt;10 GeV/c</a:t>
            </a:r>
            <a:endParaRPr/>
          </a:p>
          <a:p>
            <a:r>
              <a:rPr lang="en-US" sz="1200" spc="-1">
                <a:latin typeface="Times New Roman"/>
              </a:rPr>
              <a:t>1&lt;p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&lt;2 GeV/c</a:t>
            </a:r>
            <a:endParaRPr/>
          </a:p>
        </p:txBody>
      </p:sp>
      <p:pic>
        <p:nvPicPr>
          <p:cNvPr id="260" name="" descr=""/>
          <p:cNvPicPr/>
          <p:nvPr/>
        </p:nvPicPr>
        <p:blipFill>
          <a:blip r:embed="rId3"/>
          <a:stretch/>
        </p:blipFill>
        <p:spPr>
          <a:xfrm>
            <a:off x="16560" y="6023520"/>
            <a:ext cx="10079640" cy="11253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Background Subtraction Methods</a:t>
            </a:r>
            <a:endParaRPr/>
          </a:p>
        </p:txBody>
      </p:sp>
      <p:sp>
        <p:nvSpPr>
          <p:cNvPr id="262" name="TextShape 2"/>
          <p:cNvSpPr txBox="1"/>
          <p:nvPr/>
        </p:nvSpPr>
        <p:spPr>
          <a:xfrm>
            <a:off x="182880" y="1188720"/>
            <a:ext cx="9784080" cy="57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  <a:ea typeface="Times New Roman"/>
              </a:rPr>
              <a:t>Δη</a:t>
            </a:r>
            <a:r>
              <a:rPr b="1" lang="en-US" sz="3200" spc="-1">
                <a:latin typeface="Times New Roman"/>
                <a:ea typeface="Times New Roman"/>
              </a:rPr>
              <a:t> </a:t>
            </a:r>
            <a:r>
              <a:rPr b="1" lang="en-US" sz="3200" spc="-1">
                <a:latin typeface="Times New Roman"/>
              </a:rPr>
              <a:t>Method: </a:t>
            </a:r>
            <a:r>
              <a:rPr lang="en-US" sz="3200" spc="-1">
                <a:latin typeface="Times New Roman"/>
              </a:rPr>
              <a:t>Project near-side signal onto </a:t>
            </a:r>
            <a:r>
              <a:rPr lang="en-US" sz="3200" spc="-1">
                <a:latin typeface="Times New Roman"/>
                <a:ea typeface="Times New Roman"/>
              </a:rPr>
              <a:t>Δη and subtract constant background.</a:t>
            </a:r>
            <a:r>
              <a:rPr lang="en-US" sz="3200" spc="-1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en-US" sz="3200" spc="-1">
                <a:solidFill>
                  <a:srgbClr val="000080"/>
                </a:solidFill>
                <a:latin typeface="Times New Roman"/>
                <a:ea typeface="Times New Roman"/>
              </a:rPr>
              <a:t>Near-side only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  <a:ea typeface="Times New Roman"/>
              </a:rPr>
              <a:t>Δη</a:t>
            </a:r>
            <a:r>
              <a:rPr b="1" lang="en-US" sz="3200" spc="-1">
                <a:latin typeface="Times New Roman"/>
                <a:ea typeface="Times New Roman"/>
              </a:rPr>
              <a:t> Gap </a:t>
            </a:r>
            <a:r>
              <a:rPr b="1" lang="en-US" sz="3200" spc="-1">
                <a:latin typeface="Times New Roman"/>
                <a:ea typeface="Times New Roman"/>
              </a:rPr>
              <a:t>Method: </a:t>
            </a:r>
            <a:r>
              <a:rPr lang="en-US" sz="3200" spc="-1">
                <a:latin typeface="Times New Roman"/>
                <a:ea typeface="Times New Roman"/>
              </a:rPr>
              <a:t>Use signal at large</a:t>
            </a:r>
            <a:r>
              <a:rPr b="1" lang="en-US" sz="3200" spc="-1">
                <a:latin typeface="Times New Roman"/>
                <a:ea typeface="Times New Roman"/>
              </a:rPr>
              <a:t> </a:t>
            </a:r>
            <a:r>
              <a:rPr lang="en-US" sz="3200" spc="-1">
                <a:latin typeface="Times New Roman"/>
                <a:ea typeface="Times New Roman"/>
              </a:rPr>
              <a:t>Δη to determine background, assuming constant background in Δη.</a:t>
            </a:r>
            <a:r>
              <a:rPr lang="en-US" sz="3200" spc="-1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en-US" sz="3200" spc="-1">
                <a:solidFill>
                  <a:srgbClr val="000080"/>
                </a:solidFill>
                <a:latin typeface="Times New Roman"/>
                <a:ea typeface="Times New Roman"/>
              </a:rPr>
              <a:t>Near-side only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Zero-Yield at Minimum (ZYAM):</a:t>
            </a:r>
            <a:r>
              <a:rPr lang="en-US" sz="3200" spc="-1">
                <a:latin typeface="Times New Roman"/>
              </a:rPr>
              <a:t> Assumes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from other studies, assumes region around </a:t>
            </a:r>
            <a:r>
              <a:rPr lang="en-US" sz="3200" spc="-1">
                <a:latin typeface="Times New Roman"/>
                <a:ea typeface="Times New Roman"/>
              </a:rPr>
              <a:t>Δφ≈</a:t>
            </a:r>
            <a:r>
              <a:rPr lang="en-US" sz="3200" spc="-1">
                <a:latin typeface="Times New Roman"/>
              </a:rPr>
              <a:t>1 is background dominated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Near-Side Fit (NSF):</a:t>
            </a:r>
            <a:r>
              <a:rPr lang="en-US" sz="3200" spc="-1">
                <a:latin typeface="Times New Roman"/>
              </a:rPr>
              <a:t> assumes small </a:t>
            </a:r>
            <a:r>
              <a:rPr lang="en-US" sz="3200" spc="-1">
                <a:latin typeface="Times New Roman"/>
                <a:ea typeface="Times New Roman"/>
              </a:rPr>
              <a:t>Δφ</a:t>
            </a:r>
            <a:r>
              <a:rPr lang="en-US" sz="3200" spc="-1">
                <a:latin typeface="Times New Roman"/>
              </a:rPr>
              <a:t>/large </a:t>
            </a:r>
            <a:r>
              <a:rPr lang="en-US" sz="3200" spc="-1">
                <a:latin typeface="Times New Roman"/>
                <a:ea typeface="Times New Roman"/>
              </a:rPr>
              <a:t>Δ</a:t>
            </a:r>
            <a:r>
              <a:rPr lang="en-US" sz="3200" spc="-1">
                <a:latin typeface="Times New Roman"/>
                <a:ea typeface="Noto Sans"/>
              </a:rPr>
              <a:t>η</a:t>
            </a:r>
            <a:r>
              <a:rPr lang="en-US" sz="3200" spc="-1">
                <a:latin typeface="Times New Roman"/>
              </a:rPr>
              <a:t> region background dominated,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Reaction Plane Fit (RPF):</a:t>
            </a:r>
            <a:r>
              <a:rPr lang="en-US" sz="3200" spc="-1">
                <a:latin typeface="Times New Roman"/>
              </a:rPr>
              <a:t> assumes small </a:t>
            </a:r>
            <a:r>
              <a:rPr lang="en-US" sz="3200" spc="-1">
                <a:latin typeface="Times New Roman"/>
                <a:ea typeface="Times New Roman"/>
              </a:rPr>
              <a:t>Δφ</a:t>
            </a:r>
            <a:r>
              <a:rPr lang="en-US" sz="3200" spc="-1">
                <a:latin typeface="Times New Roman"/>
              </a:rPr>
              <a:t>/large </a:t>
            </a:r>
            <a:r>
              <a:rPr lang="en-US" sz="3200" spc="-1">
                <a:latin typeface="Times New Roman"/>
                <a:ea typeface="Times New Roman"/>
              </a:rPr>
              <a:t>Δ</a:t>
            </a:r>
            <a:r>
              <a:rPr lang="en-US" sz="3200" spc="-1">
                <a:latin typeface="Times New Roman"/>
                <a:ea typeface="Noto Sans"/>
              </a:rPr>
              <a:t>η</a:t>
            </a:r>
            <a:r>
              <a:rPr lang="en-US" sz="3200" spc="-1">
                <a:latin typeface="Times New Roman"/>
              </a:rPr>
              <a:t> region background dominated,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 </a:t>
            </a:r>
            <a:r>
              <a:rPr lang="en-US" sz="3200" spc="-1">
                <a:solidFill>
                  <a:srgbClr val="000080"/>
                </a:solidFill>
                <a:latin typeface="Times New Roman"/>
              </a:rPr>
              <a:t>using reaction plane dependence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Near-Side Subtracted NSF/RPF (NSS NSF/RPF):</a:t>
            </a:r>
            <a:r>
              <a:rPr lang="en-US" sz="3200" spc="-1">
                <a:latin typeface="Times New Roman"/>
              </a:rPr>
              <a:t>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 at small small </a:t>
            </a:r>
            <a:r>
              <a:rPr lang="en-US" sz="3200" spc="-1">
                <a:latin typeface="Times New Roman"/>
                <a:ea typeface="Times New Roman"/>
              </a:rPr>
              <a:t>Δφ </a:t>
            </a:r>
            <a:r>
              <a:rPr lang="en-US" sz="3200" spc="-1">
                <a:latin typeface="Times New Roman"/>
              </a:rPr>
              <a:t>using reaction plane dependence </a:t>
            </a:r>
            <a:r>
              <a:rPr lang="en-US" sz="3200" spc="-1">
                <a:solidFill>
                  <a:srgbClr val="000080"/>
                </a:solidFill>
                <a:latin typeface="Times New Roman"/>
              </a:rPr>
              <a:t>after subtracting the near-side with a fit</a:t>
            </a:r>
            <a:endParaRPr/>
          </a:p>
        </p:txBody>
      </p:sp>
      <p:sp>
        <p:nvSpPr>
          <p:cNvPr id="263" name="CustomShape 3"/>
          <p:cNvSpPr/>
          <p:nvPr/>
        </p:nvSpPr>
        <p:spPr>
          <a:xfrm>
            <a:off x="-640080" y="5760720"/>
            <a:ext cx="11521440" cy="1280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Jets and flow</a:t>
            </a:r>
            <a:endParaRPr/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50760" y="1663200"/>
            <a:ext cx="4795560" cy="2629440"/>
          </a:xfrm>
          <a:prstGeom prst="rect">
            <a:avLst/>
          </a:prstGeom>
          <a:ln>
            <a:noFill/>
          </a:ln>
        </p:spPr>
      </p:pic>
      <p:sp>
        <p:nvSpPr>
          <p:cNvPr id="133" name="TextShape 2"/>
          <p:cNvSpPr txBox="1"/>
          <p:nvPr/>
        </p:nvSpPr>
        <p:spPr>
          <a:xfrm>
            <a:off x="-731520" y="4386960"/>
            <a:ext cx="6162840" cy="26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 marL="742680" indent="-285480">
              <a:lnSpc>
                <a:spcPct val="100000"/>
              </a:lnSpc>
              <a:buClr>
                <a:srgbClr val="ffff99"/>
              </a:buClr>
              <a:buFont typeface="Comic Sans MS"/>
              <a:buChar char="–"/>
            </a:pPr>
            <a:r>
              <a:rPr lang="en-US" sz="1000" spc="-1">
                <a:solidFill>
                  <a:srgbClr val="000000"/>
                </a:solidFill>
                <a:latin typeface="Times New Roman"/>
              </a:rPr>
              <a:t>K, O’Hara, S. Hemmer, M. Gehm, S. Granade, J. Thomas    </a:t>
            </a:r>
            <a:r>
              <a:rPr b="1" lang="en-US" sz="1000" spc="-1">
                <a:solidFill>
                  <a:srgbClr val="000000"/>
                </a:solidFill>
                <a:latin typeface="Times New Roman"/>
              </a:rPr>
              <a:t>Science </a:t>
            </a:r>
            <a:r>
              <a:rPr lang="en-US" sz="1000" spc="-1">
                <a:solidFill>
                  <a:srgbClr val="000000"/>
                </a:solidFill>
                <a:latin typeface="Times New Roman"/>
              </a:rPr>
              <a:t>298</a:t>
            </a:r>
            <a:r>
              <a:rPr b="1" lang="en-US" sz="1000" spc="-1">
                <a:solidFill>
                  <a:srgbClr val="000000"/>
                </a:solidFill>
                <a:latin typeface="Times New Roman"/>
              </a:rPr>
              <a:t> 2179 (2002) </a:t>
            </a:r>
            <a:endParaRPr/>
          </a:p>
        </p:txBody>
      </p:sp>
      <p:cxnSp>
        <p:nvCxnSpPr>
          <p:cNvPr id="134" name="Line 3"/>
          <p:cNvCxnSpPr/>
          <p:nvPr/>
        </p:nvCxnSpPr>
        <p:spPr>
          <a:xfrm flipV="1">
            <a:off x="13266720" y="1611720"/>
            <a:ext cx="741600" cy="894600"/>
          </a:xfrm>
          <a:prstGeom prst="straightConnector1">
            <a:avLst/>
          </a:prstGeom>
          <a:ln w="12600">
            <a:solidFill>
              <a:srgbClr val="4d7bcf"/>
            </a:solidFill>
            <a:miter/>
            <a:tailEnd len="med" type="triangle" w="med"/>
          </a:ln>
        </p:spPr>
      </p:cxnSp>
      <p:cxnSp>
        <p:nvCxnSpPr>
          <p:cNvPr id="135" name="Line 4"/>
          <p:cNvCxnSpPr/>
          <p:nvPr/>
        </p:nvCxnSpPr>
        <p:spPr>
          <a:xfrm flipH="1">
            <a:off x="12238920" y="2831760"/>
            <a:ext cx="744840" cy="915120"/>
          </a:xfrm>
          <a:prstGeom prst="straightConnector1">
            <a:avLst/>
          </a:prstGeom>
          <a:ln w="12600">
            <a:solidFill>
              <a:srgbClr val="4d7bcf"/>
            </a:solidFill>
            <a:miter/>
            <a:tailEnd len="med" type="triangle" w="med"/>
          </a:ln>
        </p:spPr>
      </p:cxnSp>
      <p:sp>
        <p:nvSpPr>
          <p:cNvPr id="136" name="CustomShape 5"/>
          <p:cNvSpPr/>
          <p:nvPr/>
        </p:nvSpPr>
        <p:spPr>
          <a:xfrm>
            <a:off x="13953600" y="1231560"/>
            <a:ext cx="380880" cy="380880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dist="74769" dir="938534">
              <a:srgbClr val="808080">
                <a:alpha val="42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7" name="CustomShape 6"/>
          <p:cNvSpPr/>
          <p:nvPr/>
        </p:nvSpPr>
        <p:spPr>
          <a:xfrm>
            <a:off x="11972160" y="3746160"/>
            <a:ext cx="381240" cy="380880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dist="74769" dir="938534">
              <a:srgbClr val="808080">
                <a:alpha val="42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cxnSp>
        <p:nvCxnSpPr>
          <p:cNvPr id="138" name="Line 7"/>
          <p:cNvCxnSpPr/>
          <p:nvPr/>
        </p:nvCxnSpPr>
        <p:spPr>
          <a:xfrm flipV="1">
            <a:off x="14180400" y="698040"/>
            <a:ext cx="154440" cy="53388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139" name="Line 8"/>
          <p:cNvCxnSpPr/>
          <p:nvPr/>
        </p:nvCxnSpPr>
        <p:spPr>
          <a:xfrm flipV="1">
            <a:off x="14258160" y="545040"/>
            <a:ext cx="457560" cy="68652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140" name="Line 9"/>
          <p:cNvCxnSpPr/>
          <p:nvPr/>
        </p:nvCxnSpPr>
        <p:spPr>
          <a:xfrm flipV="1">
            <a:off x="14257800" y="850680"/>
            <a:ext cx="459720" cy="45756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141" name="Line 10"/>
          <p:cNvCxnSpPr/>
          <p:nvPr/>
        </p:nvCxnSpPr>
        <p:spPr>
          <a:xfrm flipV="1">
            <a:off x="14333040" y="1117080"/>
            <a:ext cx="383040" cy="22896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142" name="Line 11"/>
          <p:cNvCxnSpPr/>
          <p:nvPr/>
        </p:nvCxnSpPr>
        <p:spPr>
          <a:xfrm flipV="1">
            <a:off x="14333040" y="1345680"/>
            <a:ext cx="459000" cy="7632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143" name="Line 12"/>
          <p:cNvCxnSpPr>
            <a:stCxn id="137" idx="3"/>
          </p:cNvCxnSpPr>
          <p:nvPr/>
        </p:nvCxnSpPr>
        <p:spPr>
          <a:xfrm flipH="1">
            <a:off x="11514600" y="4071240"/>
            <a:ext cx="513720" cy="59004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144" name="Line 13"/>
          <p:cNvCxnSpPr/>
          <p:nvPr/>
        </p:nvCxnSpPr>
        <p:spPr>
          <a:xfrm flipH="1">
            <a:off x="11514960" y="3939840"/>
            <a:ext cx="457560" cy="18792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145" name="Line 14"/>
          <p:cNvCxnSpPr/>
          <p:nvPr/>
        </p:nvCxnSpPr>
        <p:spPr>
          <a:xfrm flipH="1">
            <a:off x="11819520" y="4127040"/>
            <a:ext cx="305280" cy="53388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146" name="Line 15"/>
          <p:cNvCxnSpPr/>
          <p:nvPr/>
        </p:nvCxnSpPr>
        <p:spPr>
          <a:xfrm flipH="1">
            <a:off x="12124440" y="4127040"/>
            <a:ext cx="114480" cy="37836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147" name="Line 16"/>
          <p:cNvCxnSpPr/>
          <p:nvPr/>
        </p:nvCxnSpPr>
        <p:spPr>
          <a:xfrm flipH="1">
            <a:off x="11514960" y="3990600"/>
            <a:ext cx="457560" cy="29556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sp>
        <p:nvSpPr>
          <p:cNvPr id="148" name="CustomShape 17"/>
          <p:cNvSpPr/>
          <p:nvPr/>
        </p:nvSpPr>
        <p:spPr>
          <a:xfrm>
            <a:off x="14717160" y="2369880"/>
            <a:ext cx="3808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p</a:t>
            </a:r>
            <a:endParaRPr/>
          </a:p>
        </p:txBody>
      </p:sp>
      <p:pic>
        <p:nvPicPr>
          <p:cNvPr id="149" name="Oval 5" descr=""/>
          <p:cNvPicPr/>
          <p:nvPr/>
        </p:nvPicPr>
        <p:blipFill>
          <a:blip r:embed="rId2"/>
          <a:stretch/>
        </p:blipFill>
        <p:spPr>
          <a:xfrm>
            <a:off x="11064240" y="2176200"/>
            <a:ext cx="517680" cy="969840"/>
          </a:xfrm>
          <a:prstGeom prst="rect">
            <a:avLst/>
          </a:prstGeom>
          <a:ln>
            <a:noFill/>
          </a:ln>
        </p:spPr>
      </p:pic>
      <p:sp>
        <p:nvSpPr>
          <p:cNvPr id="150" name="CustomShape 18"/>
          <p:cNvSpPr/>
          <p:nvPr/>
        </p:nvSpPr>
        <p:spPr>
          <a:xfrm>
            <a:off x="11189520" y="2344320"/>
            <a:ext cx="270000" cy="59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cxnSp>
        <p:nvCxnSpPr>
          <p:cNvPr id="151" name="Line 19"/>
          <p:cNvCxnSpPr/>
          <p:nvPr/>
        </p:nvCxnSpPr>
        <p:spPr>
          <a:xfrm>
            <a:off x="11514600" y="2640960"/>
            <a:ext cx="1220040" cy="3960"/>
          </a:xfrm>
          <a:prstGeom prst="straightConnector1">
            <a:avLst/>
          </a:prstGeom>
          <a:ln w="25560">
            <a:solidFill>
              <a:srgbClr val="fe8637"/>
            </a:solidFill>
            <a:miter/>
            <a:tailEnd len="med" type="triangle" w="med"/>
          </a:ln>
        </p:spPr>
      </p:cxnSp>
      <p:sp>
        <p:nvSpPr>
          <p:cNvPr id="152" name="CustomShape 20"/>
          <p:cNvSpPr/>
          <p:nvPr/>
        </p:nvSpPr>
        <p:spPr>
          <a:xfrm>
            <a:off x="11134080" y="2369880"/>
            <a:ext cx="3808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>
                <a:latin typeface="Arial"/>
              </a:rPr>
              <a:t>p</a:t>
            </a:r>
            <a:endParaRPr/>
          </a:p>
        </p:txBody>
      </p:sp>
      <p:sp>
        <p:nvSpPr>
          <p:cNvPr id="153" name="CustomShape 21"/>
          <p:cNvSpPr/>
          <p:nvPr/>
        </p:nvSpPr>
        <p:spPr>
          <a:xfrm>
            <a:off x="11667600" y="2222280"/>
            <a:ext cx="838080" cy="40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en-US" sz="1800" spc="-1">
                <a:solidFill>
                  <a:srgbClr val="ff0000"/>
                </a:solidFill>
                <a:latin typeface="Arial"/>
              </a:rPr>
              <a:t>a, x</a:t>
            </a:r>
            <a:r>
              <a:rPr lang="en-US" sz="1800" spc="-1" baseline="-25000">
                <a:solidFill>
                  <a:srgbClr val="ff0000"/>
                </a:solidFill>
                <a:latin typeface="Arial"/>
              </a:rPr>
              <a:t>a</a:t>
            </a:r>
            <a:endParaRPr/>
          </a:p>
        </p:txBody>
      </p:sp>
      <p:cxnSp>
        <p:nvCxnSpPr>
          <p:cNvPr id="154" name="Line 22"/>
          <p:cNvCxnSpPr/>
          <p:nvPr/>
        </p:nvCxnSpPr>
        <p:spPr>
          <a:xfrm flipH="1" flipV="1">
            <a:off x="13420080" y="2640600"/>
            <a:ext cx="1295640" cy="3960"/>
          </a:xfrm>
          <a:prstGeom prst="straightConnector1">
            <a:avLst/>
          </a:prstGeom>
          <a:ln w="25560">
            <a:solidFill>
              <a:srgbClr val="fe8637"/>
            </a:solidFill>
            <a:miter/>
            <a:tailEnd len="med" type="triangle" w="med"/>
          </a:ln>
        </p:spPr>
      </p:cxnSp>
      <p:pic>
        <p:nvPicPr>
          <p:cNvPr id="155" name="Oval 6" descr=""/>
          <p:cNvPicPr/>
          <p:nvPr/>
        </p:nvPicPr>
        <p:blipFill>
          <a:blip r:embed="rId3"/>
          <a:stretch/>
        </p:blipFill>
        <p:spPr>
          <a:xfrm>
            <a:off x="14648760" y="2176200"/>
            <a:ext cx="517680" cy="969840"/>
          </a:xfrm>
          <a:prstGeom prst="rect">
            <a:avLst/>
          </a:prstGeom>
          <a:ln>
            <a:noFill/>
          </a:ln>
        </p:spPr>
      </p:pic>
      <p:sp>
        <p:nvSpPr>
          <p:cNvPr id="156" name="CustomShape 23"/>
          <p:cNvSpPr/>
          <p:nvPr/>
        </p:nvSpPr>
        <p:spPr>
          <a:xfrm>
            <a:off x="14771160" y="2344320"/>
            <a:ext cx="269640" cy="59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4"/>
          <p:cNvSpPr/>
          <p:nvPr/>
        </p:nvSpPr>
        <p:spPr>
          <a:xfrm>
            <a:off x="13953600" y="2222280"/>
            <a:ext cx="838080" cy="40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en-US" sz="1800" spc="-1">
                <a:solidFill>
                  <a:srgbClr val="ff0000"/>
                </a:solidFill>
                <a:latin typeface="Arial"/>
              </a:rPr>
              <a:t>b, x</a:t>
            </a:r>
            <a:r>
              <a:rPr lang="en-US" sz="1800" spc="-1" baseline="-25000">
                <a:solidFill>
                  <a:srgbClr val="ff0000"/>
                </a:solidFill>
                <a:latin typeface="Arial"/>
              </a:rPr>
              <a:t>b</a:t>
            </a:r>
            <a:endParaRPr/>
          </a:p>
        </p:txBody>
      </p:sp>
      <p:sp>
        <p:nvSpPr>
          <p:cNvPr id="158" name="CustomShape 25"/>
          <p:cNvSpPr/>
          <p:nvPr/>
        </p:nvSpPr>
        <p:spPr>
          <a:xfrm>
            <a:off x="12886560" y="2450880"/>
            <a:ext cx="381240" cy="380880"/>
          </a:xfrm>
          <a:prstGeom prst="ellipse">
            <a:avLst/>
          </a:prstGeom>
          <a:solidFill>
            <a:srgbClr val="c8d6f0"/>
          </a:solidFill>
          <a:ln>
            <a:noFill/>
          </a:ln>
          <a:effectLst>
            <a:outerShdw dist="74769" dir="938534">
              <a:srgbClr val="808080">
                <a:alpha val="42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9" name="CustomShape 26"/>
          <p:cNvSpPr/>
          <p:nvPr/>
        </p:nvSpPr>
        <p:spPr>
          <a:xfrm>
            <a:off x="12810600" y="2374560"/>
            <a:ext cx="838080" cy="44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en-US" sz="2000" spc="-1">
                <a:solidFill>
                  <a:srgbClr val="000090"/>
                </a:solidFill>
                <a:latin typeface="Arial"/>
              </a:rPr>
              <a:t>σ</a:t>
            </a:r>
            <a:r>
              <a:rPr b="1" lang="en-US" sz="2000" spc="-1" baseline="-25000">
                <a:solidFill>
                  <a:srgbClr val="000090"/>
                </a:solidFill>
                <a:latin typeface="Arial"/>
              </a:rPr>
              <a:t>ab</a:t>
            </a:r>
            <a:endParaRPr/>
          </a:p>
        </p:txBody>
      </p:sp>
      <p:sp>
        <p:nvSpPr>
          <p:cNvPr id="160" name="CustomShape 27"/>
          <p:cNvSpPr/>
          <p:nvPr/>
        </p:nvSpPr>
        <p:spPr>
          <a:xfrm rot="18668400">
            <a:off x="13062960" y="1705320"/>
            <a:ext cx="838440" cy="40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c, x</a:t>
            </a:r>
            <a:r>
              <a:rPr lang="en-US" sz="1800" spc="-1" baseline="-25000">
                <a:solidFill>
                  <a:srgbClr val="0000ff"/>
                </a:solidFill>
                <a:latin typeface="Arial"/>
              </a:rPr>
              <a:t>c</a:t>
            </a:r>
            <a:endParaRPr/>
          </a:p>
        </p:txBody>
      </p:sp>
      <p:sp>
        <p:nvSpPr>
          <p:cNvPr id="161" name="CustomShape 28"/>
          <p:cNvSpPr/>
          <p:nvPr/>
        </p:nvSpPr>
        <p:spPr>
          <a:xfrm rot="18668400">
            <a:off x="12134160" y="2929320"/>
            <a:ext cx="838440" cy="405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d, x</a:t>
            </a:r>
            <a:r>
              <a:rPr lang="en-US" sz="1800" spc="-1" baseline="-25000">
                <a:solidFill>
                  <a:srgbClr val="0000ff"/>
                </a:solidFill>
                <a:latin typeface="Arial"/>
              </a:rPr>
              <a:t>d</a:t>
            </a:r>
            <a:endParaRPr/>
          </a:p>
        </p:txBody>
      </p:sp>
      <p:sp>
        <p:nvSpPr>
          <p:cNvPr id="162" name="CustomShape 29"/>
          <p:cNvSpPr/>
          <p:nvPr/>
        </p:nvSpPr>
        <p:spPr>
          <a:xfrm>
            <a:off x="13953600" y="1230120"/>
            <a:ext cx="53316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en-US" sz="2000" spc="-1">
                <a:solidFill>
                  <a:srgbClr val="ffe636"/>
                </a:solidFill>
                <a:latin typeface="Arial"/>
              </a:rPr>
              <a:t>D</a:t>
            </a:r>
            <a:endParaRPr/>
          </a:p>
        </p:txBody>
      </p:sp>
      <p:sp>
        <p:nvSpPr>
          <p:cNvPr id="163" name="CustomShape 30"/>
          <p:cNvSpPr/>
          <p:nvPr/>
        </p:nvSpPr>
        <p:spPr>
          <a:xfrm>
            <a:off x="11972160" y="3739680"/>
            <a:ext cx="53352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en-US" sz="2000" spc="-1">
                <a:solidFill>
                  <a:srgbClr val="ffe636"/>
                </a:solidFill>
                <a:latin typeface="Arial"/>
              </a:rPr>
              <a:t>D</a:t>
            </a:r>
            <a:endParaRPr/>
          </a:p>
        </p:txBody>
      </p:sp>
      <p:pic>
        <p:nvPicPr>
          <p:cNvPr id="164" name="TextBox 71" descr=""/>
          <p:cNvPicPr/>
          <p:nvPr/>
        </p:nvPicPr>
        <p:blipFill>
          <a:blip r:embed="rId4"/>
          <a:stretch/>
        </p:blipFill>
        <p:spPr>
          <a:xfrm>
            <a:off x="14391720" y="463320"/>
            <a:ext cx="695160" cy="1030320"/>
          </a:xfrm>
          <a:prstGeom prst="rect">
            <a:avLst/>
          </a:prstGeom>
          <a:ln>
            <a:noFill/>
          </a:ln>
        </p:spPr>
      </p:pic>
      <p:pic>
        <p:nvPicPr>
          <p:cNvPr id="165" name="TextBox 72" descr=""/>
          <p:cNvPicPr/>
          <p:nvPr/>
        </p:nvPicPr>
        <p:blipFill>
          <a:blip r:embed="rId5"/>
          <a:stretch/>
        </p:blipFill>
        <p:spPr>
          <a:xfrm>
            <a:off x="11113560" y="3835080"/>
            <a:ext cx="627120" cy="1011240"/>
          </a:xfrm>
          <a:prstGeom prst="rect">
            <a:avLst/>
          </a:prstGeom>
          <a:ln>
            <a:noFill/>
          </a:ln>
        </p:spPr>
      </p:pic>
      <p:sp>
        <p:nvSpPr>
          <p:cNvPr id="166" name="TextShape 31"/>
          <p:cNvSpPr txBox="1"/>
          <p:nvPr/>
        </p:nvSpPr>
        <p:spPr>
          <a:xfrm>
            <a:off x="457200" y="5212080"/>
            <a:ext cx="9071640" cy="1920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Both lead to azimuthal correlations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Jets </a:t>
            </a:r>
            <a:r>
              <a:rPr lang="en-US" sz="3200" spc="-1">
                <a:latin typeface="Times New Roman"/>
                <a:ea typeface="Times New Roman"/>
              </a:rPr>
              <a:t>→</a:t>
            </a:r>
            <a:r>
              <a:rPr lang="en-US" sz="3200" spc="-1">
                <a:latin typeface="Times New Roman"/>
              </a:rPr>
              <a:t> background for flow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Flow </a:t>
            </a:r>
            <a:r>
              <a:rPr lang="en-US" sz="3200" spc="-1">
                <a:latin typeface="Times New Roman"/>
                <a:ea typeface="Times New Roman"/>
              </a:rPr>
              <a:t>→</a:t>
            </a:r>
            <a:r>
              <a:rPr lang="en-US" sz="3200" spc="-1">
                <a:latin typeface="Times New Roman"/>
              </a:rPr>
              <a:t> background for jets</a:t>
            </a:r>
            <a:endParaRPr/>
          </a:p>
        </p:txBody>
      </p:sp>
      <p:pic>
        <p:nvPicPr>
          <p:cNvPr id="167" name="" descr=""/>
          <p:cNvPicPr/>
          <p:nvPr/>
        </p:nvPicPr>
        <p:blipFill>
          <a:blip r:embed="rId6"/>
          <a:stretch/>
        </p:blipFill>
        <p:spPr>
          <a:xfrm>
            <a:off x="5669280" y="1371600"/>
            <a:ext cx="3657600" cy="3657600"/>
          </a:xfrm>
          <a:prstGeom prst="rect">
            <a:avLst/>
          </a:prstGeom>
          <a:ln>
            <a:noFill/>
          </a:ln>
        </p:spPr>
      </p:pic>
      <p:sp>
        <p:nvSpPr>
          <p:cNvPr id="168" name="TextShape 32"/>
          <p:cNvSpPr txBox="1"/>
          <p:nvPr/>
        </p:nvSpPr>
        <p:spPr>
          <a:xfrm>
            <a:off x="5669280" y="4567680"/>
            <a:ext cx="3657600" cy="44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700" spc="-1">
                <a:solidFill>
                  <a:srgbClr val="ffffff"/>
                </a:solidFill>
                <a:latin typeface="Arial"/>
              </a:rPr>
              <a:t>p+p di-jet event in STAR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Background Subtraction Methods</a:t>
            </a:r>
            <a:endParaRPr/>
          </a:p>
        </p:txBody>
      </p:sp>
      <p:sp>
        <p:nvSpPr>
          <p:cNvPr id="265" name="TextShape 2"/>
          <p:cNvSpPr txBox="1"/>
          <p:nvPr/>
        </p:nvSpPr>
        <p:spPr>
          <a:xfrm>
            <a:off x="182880" y="1188720"/>
            <a:ext cx="9784080" cy="57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  <a:ea typeface="Times New Roman"/>
              </a:rPr>
              <a:t>Δη</a:t>
            </a:r>
            <a:r>
              <a:rPr b="1" lang="en-US" sz="3200" spc="-1">
                <a:latin typeface="Times New Roman"/>
                <a:ea typeface="Times New Roman"/>
              </a:rPr>
              <a:t> </a:t>
            </a:r>
            <a:r>
              <a:rPr b="1" lang="en-US" sz="3200" spc="-1">
                <a:latin typeface="Times New Roman"/>
              </a:rPr>
              <a:t>Method: </a:t>
            </a:r>
            <a:r>
              <a:rPr lang="en-US" sz="3200" spc="-1">
                <a:latin typeface="Times New Roman"/>
              </a:rPr>
              <a:t>Project near-side signal onto </a:t>
            </a:r>
            <a:r>
              <a:rPr lang="en-US" sz="3200" spc="-1">
                <a:latin typeface="Times New Roman"/>
                <a:ea typeface="Times New Roman"/>
              </a:rPr>
              <a:t>Δη and subtract constant background.</a:t>
            </a:r>
            <a:r>
              <a:rPr lang="en-US" sz="3200" spc="-1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en-US" sz="3200" spc="-1">
                <a:solidFill>
                  <a:srgbClr val="000080"/>
                </a:solidFill>
                <a:latin typeface="Times New Roman"/>
                <a:ea typeface="Times New Roman"/>
              </a:rPr>
              <a:t>Near-side only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  <a:ea typeface="Times New Roman"/>
              </a:rPr>
              <a:t>Δη</a:t>
            </a:r>
            <a:r>
              <a:rPr b="1" lang="en-US" sz="3200" spc="-1">
                <a:latin typeface="Times New Roman"/>
                <a:ea typeface="Times New Roman"/>
              </a:rPr>
              <a:t> Gap </a:t>
            </a:r>
            <a:r>
              <a:rPr b="1" lang="en-US" sz="3200" spc="-1">
                <a:latin typeface="Times New Roman"/>
                <a:ea typeface="Times New Roman"/>
              </a:rPr>
              <a:t>Method: </a:t>
            </a:r>
            <a:r>
              <a:rPr lang="en-US" sz="3200" spc="-1">
                <a:latin typeface="Times New Roman"/>
                <a:ea typeface="Times New Roman"/>
              </a:rPr>
              <a:t>Use signal at large</a:t>
            </a:r>
            <a:r>
              <a:rPr b="1" lang="en-US" sz="3200" spc="-1">
                <a:latin typeface="Times New Roman"/>
                <a:ea typeface="Times New Roman"/>
              </a:rPr>
              <a:t> </a:t>
            </a:r>
            <a:r>
              <a:rPr lang="en-US" sz="3200" spc="-1">
                <a:latin typeface="Times New Roman"/>
                <a:ea typeface="Times New Roman"/>
              </a:rPr>
              <a:t>Δη to determine background, assuming constant background in Δη.</a:t>
            </a:r>
            <a:r>
              <a:rPr lang="en-US" sz="3200" spc="-1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en-US" sz="3200" spc="-1">
                <a:solidFill>
                  <a:srgbClr val="000080"/>
                </a:solidFill>
                <a:latin typeface="Times New Roman"/>
                <a:ea typeface="Times New Roman"/>
              </a:rPr>
              <a:t>Near-side only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Zero-Yield at Minimum (ZYAM):</a:t>
            </a:r>
            <a:r>
              <a:rPr lang="en-US" sz="3200" spc="-1">
                <a:latin typeface="Times New Roman"/>
              </a:rPr>
              <a:t> Assumes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from other studies, assumes region around </a:t>
            </a:r>
            <a:r>
              <a:rPr lang="en-US" sz="3200" spc="-1">
                <a:latin typeface="Times New Roman"/>
                <a:ea typeface="Times New Roman"/>
              </a:rPr>
              <a:t>Δφ≈</a:t>
            </a:r>
            <a:r>
              <a:rPr lang="en-US" sz="3200" spc="-1">
                <a:latin typeface="Times New Roman"/>
              </a:rPr>
              <a:t>1 is background dominated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Near-Side Fit (NSF):</a:t>
            </a:r>
            <a:r>
              <a:rPr lang="en-US" sz="3200" spc="-1">
                <a:latin typeface="Times New Roman"/>
              </a:rPr>
              <a:t> assumes small </a:t>
            </a:r>
            <a:r>
              <a:rPr lang="en-US" sz="3200" spc="-1">
                <a:latin typeface="Times New Roman"/>
                <a:ea typeface="Times New Roman"/>
              </a:rPr>
              <a:t>Δφ</a:t>
            </a:r>
            <a:r>
              <a:rPr lang="en-US" sz="3200" spc="-1">
                <a:latin typeface="Times New Roman"/>
              </a:rPr>
              <a:t>/large </a:t>
            </a:r>
            <a:r>
              <a:rPr lang="en-US" sz="3200" spc="-1">
                <a:latin typeface="Times New Roman"/>
                <a:ea typeface="Times New Roman"/>
              </a:rPr>
              <a:t>Δ</a:t>
            </a:r>
            <a:r>
              <a:rPr lang="en-US" sz="3200" spc="-1">
                <a:latin typeface="Times New Roman"/>
                <a:ea typeface="Noto Sans"/>
              </a:rPr>
              <a:t>η</a:t>
            </a:r>
            <a:r>
              <a:rPr lang="en-US" sz="3200" spc="-1">
                <a:latin typeface="Times New Roman"/>
              </a:rPr>
              <a:t> region background dominated,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Reaction Plane Fit (RPF):</a:t>
            </a:r>
            <a:r>
              <a:rPr lang="en-US" sz="3200" spc="-1">
                <a:latin typeface="Times New Roman"/>
              </a:rPr>
              <a:t> assumes small </a:t>
            </a:r>
            <a:r>
              <a:rPr lang="en-US" sz="3200" spc="-1">
                <a:latin typeface="Times New Roman"/>
                <a:ea typeface="Times New Roman"/>
              </a:rPr>
              <a:t>Δφ</a:t>
            </a:r>
            <a:r>
              <a:rPr lang="en-US" sz="3200" spc="-1">
                <a:latin typeface="Times New Roman"/>
              </a:rPr>
              <a:t>/large </a:t>
            </a:r>
            <a:r>
              <a:rPr lang="en-US" sz="3200" spc="-1">
                <a:latin typeface="Times New Roman"/>
                <a:ea typeface="Times New Roman"/>
              </a:rPr>
              <a:t>Δ</a:t>
            </a:r>
            <a:r>
              <a:rPr lang="en-US" sz="3200" spc="-1">
                <a:latin typeface="Times New Roman"/>
                <a:ea typeface="Noto Sans"/>
              </a:rPr>
              <a:t>η</a:t>
            </a:r>
            <a:r>
              <a:rPr lang="en-US" sz="3200" spc="-1">
                <a:latin typeface="Times New Roman"/>
              </a:rPr>
              <a:t> region background dominated,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 </a:t>
            </a:r>
            <a:r>
              <a:rPr lang="en-US" sz="3200" spc="-1">
                <a:solidFill>
                  <a:srgbClr val="000080"/>
                </a:solidFill>
                <a:latin typeface="Times New Roman"/>
              </a:rPr>
              <a:t>using reaction plane dependence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Near-Side Subtracted NSF/RPF (NSS NSF/RPF):</a:t>
            </a:r>
            <a:r>
              <a:rPr lang="en-US" sz="3200" spc="-1">
                <a:latin typeface="Times New Roman"/>
              </a:rPr>
              <a:t>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 at small small </a:t>
            </a:r>
            <a:r>
              <a:rPr lang="en-US" sz="3200" spc="-1">
                <a:latin typeface="Times New Roman"/>
                <a:ea typeface="Times New Roman"/>
              </a:rPr>
              <a:t>Δφ </a:t>
            </a:r>
            <a:r>
              <a:rPr lang="en-US" sz="3200" spc="-1">
                <a:latin typeface="Times New Roman"/>
              </a:rPr>
              <a:t>using reaction plane dependence </a:t>
            </a:r>
            <a:r>
              <a:rPr lang="en-US" sz="3200" spc="-1">
                <a:solidFill>
                  <a:srgbClr val="000080"/>
                </a:solidFill>
                <a:latin typeface="Times New Roman"/>
              </a:rPr>
              <a:t>after subtracting the near-side with a fit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1352160" y="2690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solidFill>
                  <a:srgbClr val="000000"/>
                </a:solidFill>
                <a:latin typeface="Times New Roman"/>
              </a:rPr>
              <a:t>STAR data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504000" y="12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STAR measurements of dihadron correlations relative to reaction plane</a:t>
            </a:r>
            <a:endParaRPr/>
          </a:p>
        </p:txBody>
      </p:sp>
      <p:sp>
        <p:nvSpPr>
          <p:cNvPr id="268" name="TextShape 2"/>
          <p:cNvSpPr txBox="1"/>
          <p:nvPr/>
        </p:nvSpPr>
        <p:spPr>
          <a:xfrm>
            <a:off x="0" y="1563480"/>
            <a:ext cx="10080000" cy="261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Correlations on arxiv (nucl-ex/1010.0690 v2)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Published article (Phys. Rev. C 89 (2014) 41901) does not include raw correlations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ZYAM background subtraction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solidFill>
                  <a:srgbClr val="0000ff"/>
                </a:solidFill>
                <a:latin typeface="Times New Roman"/>
              </a:rPr>
              <a:t>Reports ridge at </a:t>
            </a:r>
            <a:r>
              <a:rPr lang="en-US" sz="2800" spc="-1">
                <a:solidFill>
                  <a:srgbClr val="0000ff"/>
                </a:solidFill>
                <a:latin typeface="Times New Roman"/>
                <a:ea typeface="Times New Roman"/>
              </a:rPr>
              <a:t>Δ</a:t>
            </a:r>
            <a:r>
              <a:rPr lang="en-US" sz="2800" spc="-1">
                <a:solidFill>
                  <a:srgbClr val="0000ff"/>
                </a:solidFill>
                <a:latin typeface="Times New Roman"/>
                <a:ea typeface="Noto Sans"/>
              </a:rPr>
              <a:t>η</a:t>
            </a:r>
            <a:r>
              <a:rPr lang="en-US" sz="2800" spc="-1">
                <a:solidFill>
                  <a:srgbClr val="0000ff"/>
                </a:solidFill>
                <a:latin typeface="Times New Roman"/>
              </a:rPr>
              <a:t>&gt; 0.7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solidFill>
                  <a:srgbClr val="0000ff"/>
                </a:solidFill>
                <a:latin typeface="Times New Roman"/>
              </a:rPr>
              <a:t>RPF method assumes no signal at </a:t>
            </a:r>
            <a:r>
              <a:rPr lang="en-US" sz="2800" spc="-1">
                <a:solidFill>
                  <a:srgbClr val="0000ff"/>
                </a:solidFill>
                <a:latin typeface="Times New Roman"/>
                <a:ea typeface="Times New Roman"/>
              </a:rPr>
              <a:t>Δ</a:t>
            </a:r>
            <a:r>
              <a:rPr lang="en-US" sz="2800" spc="-1">
                <a:solidFill>
                  <a:srgbClr val="0000ff"/>
                </a:solidFill>
                <a:latin typeface="Times New Roman"/>
                <a:ea typeface="Noto Sans"/>
              </a:rPr>
              <a:t>η</a:t>
            </a:r>
            <a:r>
              <a:rPr lang="en-US" sz="2800" spc="-1">
                <a:solidFill>
                  <a:srgbClr val="0000ff"/>
                </a:solidFill>
                <a:latin typeface="Times New Roman"/>
              </a:rPr>
              <a:t>&gt; 0.7</a:t>
            </a:r>
            <a:endParaRPr/>
          </a:p>
        </p:txBody>
      </p:sp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274320" y="4145760"/>
            <a:ext cx="9486720" cy="2895120"/>
          </a:xfrm>
          <a:prstGeom prst="rect">
            <a:avLst/>
          </a:prstGeom>
          <a:ln>
            <a:noFill/>
          </a:ln>
        </p:spPr>
      </p:pic>
      <p:sp>
        <p:nvSpPr>
          <p:cNvPr id="270" name="TextShape 3"/>
          <p:cNvSpPr txBox="1"/>
          <p:nvPr/>
        </p:nvSpPr>
        <p:spPr>
          <a:xfrm>
            <a:off x="7495200" y="4480560"/>
            <a:ext cx="2192040" cy="485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1" lang="en-US" sz="2800" spc="-1">
                <a:solidFill>
                  <a:srgbClr val="ff0000"/>
                </a:solidFill>
                <a:latin typeface="Times New Roman"/>
                <a:ea typeface="Times New Roman"/>
              </a:rPr>
              <a:t>0.7&lt;Δ</a:t>
            </a:r>
            <a:r>
              <a:rPr b="1" lang="en-US" sz="2800" spc="-1">
                <a:solidFill>
                  <a:srgbClr val="ff0000"/>
                </a:solidFill>
                <a:latin typeface="Times New Roman"/>
                <a:ea typeface="Noto Sans"/>
              </a:rPr>
              <a:t>η&lt;</a:t>
            </a:r>
            <a:r>
              <a:rPr b="1" lang="en-US" sz="2800" spc="-1">
                <a:solidFill>
                  <a:srgbClr val="ff0000"/>
                </a:solidFill>
                <a:latin typeface="Times New Roman"/>
              </a:rPr>
              <a:t> 2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70200" y="49320"/>
            <a:ext cx="9959040" cy="90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Dihadron correlations</a:t>
            </a:r>
            <a:endParaRPr/>
          </a:p>
        </p:txBody>
      </p:sp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512280" y="1629720"/>
            <a:ext cx="8768520" cy="5554080"/>
          </a:xfrm>
          <a:prstGeom prst="rect">
            <a:avLst/>
          </a:prstGeom>
          <a:ln>
            <a:noFill/>
          </a:ln>
        </p:spPr>
      </p:pic>
      <p:sp>
        <p:nvSpPr>
          <p:cNvPr id="273" name="TextShape 2"/>
          <p:cNvSpPr txBox="1"/>
          <p:nvPr/>
        </p:nvSpPr>
        <p:spPr>
          <a:xfrm>
            <a:off x="5911200" y="4687920"/>
            <a:ext cx="3412080" cy="126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  <a:p>
            <a:r>
              <a:rPr b="1" lang="en-US" sz="1500" spc="-1">
                <a:solidFill>
                  <a:srgbClr val="ff0000"/>
                </a:solidFill>
                <a:latin typeface="Arial"/>
              </a:rPr>
              <a:t>Phys. Rev. C 94, 011901(R) 2016</a:t>
            </a:r>
            <a:endParaRPr/>
          </a:p>
          <a:p>
            <a:endParaRPr/>
          </a:p>
        </p:txBody>
      </p:sp>
      <p:pic>
        <p:nvPicPr>
          <p:cNvPr id="274" name="" descr=""/>
          <p:cNvPicPr/>
          <p:nvPr/>
        </p:nvPicPr>
        <p:blipFill>
          <a:blip r:embed="rId2"/>
          <a:srcRect l="0" t="56478" r="11917" b="0"/>
          <a:stretch/>
        </p:blipFill>
        <p:spPr>
          <a:xfrm>
            <a:off x="5261400" y="2057760"/>
            <a:ext cx="3934080" cy="2943000"/>
          </a:xfrm>
          <a:prstGeom prst="rect">
            <a:avLst/>
          </a:prstGeom>
          <a:ln>
            <a:noFill/>
          </a:ln>
        </p:spPr>
      </p:pic>
      <p:sp>
        <p:nvSpPr>
          <p:cNvPr id="275" name="TextShape 3"/>
          <p:cNvSpPr txBox="1"/>
          <p:nvPr/>
        </p:nvSpPr>
        <p:spPr>
          <a:xfrm>
            <a:off x="5832360" y="4221720"/>
            <a:ext cx="2565720" cy="52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 spc="-1">
                <a:latin typeface="Arial"/>
              </a:rPr>
              <a:t>Phys.Rev.Lett.93:252301,2004</a:t>
            </a:r>
            <a:endParaRPr/>
          </a:p>
        </p:txBody>
      </p:sp>
      <p:sp>
        <p:nvSpPr>
          <p:cNvPr id="276" name="Line 4"/>
          <p:cNvSpPr/>
          <p:nvPr/>
        </p:nvSpPr>
        <p:spPr>
          <a:xfrm>
            <a:off x="5291640" y="2221560"/>
            <a:ext cx="3978000" cy="271764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Line 5"/>
          <p:cNvSpPr/>
          <p:nvPr/>
        </p:nvSpPr>
        <p:spPr>
          <a:xfrm flipH="1">
            <a:off x="5327640" y="2104560"/>
            <a:ext cx="3978000" cy="271764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78" name="" descr=""/>
          <p:cNvPicPr/>
          <p:nvPr/>
        </p:nvPicPr>
        <p:blipFill>
          <a:blip r:embed="rId3"/>
          <a:stretch/>
        </p:blipFill>
        <p:spPr>
          <a:xfrm>
            <a:off x="1269720" y="929520"/>
            <a:ext cx="818640" cy="651240"/>
          </a:xfrm>
          <a:prstGeom prst="rect">
            <a:avLst/>
          </a:prstGeom>
          <a:ln>
            <a:noFill/>
          </a:ln>
        </p:spPr>
      </p:pic>
      <p:pic>
        <p:nvPicPr>
          <p:cNvPr id="279" name="" descr=""/>
          <p:cNvPicPr/>
          <p:nvPr/>
        </p:nvPicPr>
        <p:blipFill>
          <a:blip r:embed="rId4"/>
          <a:stretch/>
        </p:blipFill>
        <p:spPr>
          <a:xfrm>
            <a:off x="247788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280" name="" descr=""/>
          <p:cNvPicPr/>
          <p:nvPr/>
        </p:nvPicPr>
        <p:blipFill>
          <a:blip r:embed="rId5"/>
          <a:stretch/>
        </p:blipFill>
        <p:spPr>
          <a:xfrm>
            <a:off x="402336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281" name="" descr=""/>
          <p:cNvPicPr/>
          <p:nvPr/>
        </p:nvPicPr>
        <p:blipFill>
          <a:blip r:embed="rId6"/>
          <a:stretch/>
        </p:blipFill>
        <p:spPr>
          <a:xfrm>
            <a:off x="540396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282" name="" descr=""/>
          <p:cNvPicPr/>
          <p:nvPr/>
        </p:nvPicPr>
        <p:blipFill>
          <a:blip r:embed="rId7"/>
          <a:stretch/>
        </p:blipFill>
        <p:spPr>
          <a:xfrm>
            <a:off x="686700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283" name="" descr=""/>
          <p:cNvPicPr/>
          <p:nvPr/>
        </p:nvPicPr>
        <p:blipFill>
          <a:blip r:embed="rId8"/>
          <a:stretch/>
        </p:blipFill>
        <p:spPr>
          <a:xfrm>
            <a:off x="8211240" y="932760"/>
            <a:ext cx="822960" cy="658440"/>
          </a:xfrm>
          <a:prstGeom prst="rect">
            <a:avLst/>
          </a:prstGeom>
          <a:ln>
            <a:noFill/>
          </a:ln>
        </p:spPr>
      </p:pic>
      <p:sp>
        <p:nvSpPr>
          <p:cNvPr id="284" name="TextShape 6"/>
          <p:cNvSpPr txBox="1"/>
          <p:nvPr/>
        </p:nvSpPr>
        <p:spPr>
          <a:xfrm>
            <a:off x="1317600" y="3347640"/>
            <a:ext cx="287604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ff0000"/>
                </a:solidFill>
                <a:latin typeface="Arial"/>
              </a:rPr>
              <a:t>4.0&lt;p</a:t>
            </a:r>
            <a:r>
              <a:rPr b="1" lang="en-US" sz="1800" spc="-1" baseline="-101000">
                <a:solidFill>
                  <a:srgbClr val="ff0000"/>
                </a:solidFill>
                <a:latin typeface="Arial"/>
              </a:rPr>
              <a:t>T</a:t>
            </a:r>
            <a:r>
              <a:rPr b="1" lang="en-US" sz="1800" spc="-1" baseline="101000">
                <a:solidFill>
                  <a:srgbClr val="ff0000"/>
                </a:solidFill>
                <a:latin typeface="Arial"/>
              </a:rPr>
              <a:t>trig</a:t>
            </a:r>
            <a:r>
              <a:rPr b="1" lang="en-US" sz="1800" spc="-1">
                <a:solidFill>
                  <a:srgbClr val="ff0000"/>
                </a:solidFill>
                <a:latin typeface="Arial"/>
              </a:rPr>
              <a:t>&lt;6.0 GeV/c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1352160" y="2690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solidFill>
                  <a:srgbClr val="000000"/>
                </a:solidFill>
                <a:latin typeface="Times New Roman"/>
              </a:rPr>
              <a:t>ALICE data</a:t>
            </a:r>
            <a:endParaRPr/>
          </a:p>
        </p:txBody>
      </p:sp>
      <p:sp>
        <p:nvSpPr>
          <p:cNvPr id="286" name="TextShape 2"/>
          <p:cNvSpPr txBox="1"/>
          <p:nvPr/>
        </p:nvSpPr>
        <p:spPr>
          <a:xfrm>
            <a:off x="1463040" y="4114800"/>
            <a:ext cx="7223760" cy="79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 spc="-1">
                <a:latin typeface="Times New Roman"/>
              </a:rPr>
              <a:t>Joel Mazer: Hot Quarks 2016, Quark Matter 2017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566160" y="6766560"/>
            <a:ext cx="292608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TextShape 2"/>
          <p:cNvSpPr txBox="1"/>
          <p:nvPr/>
        </p:nvSpPr>
        <p:spPr>
          <a:xfrm>
            <a:off x="503280" y="-240120"/>
            <a:ext cx="896616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1.0-1.5 GeV/c </a:t>
            </a:r>
            <a:endParaRPr/>
          </a:p>
        </p:txBody>
      </p:sp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2716200" y="695160"/>
            <a:ext cx="7315200" cy="304488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3135240" y="554040"/>
            <a:ext cx="42832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1" name="" descr=""/>
          <p:cNvPicPr/>
          <p:nvPr/>
        </p:nvPicPr>
        <p:blipFill>
          <a:blip r:embed="rId2"/>
          <a:stretch/>
        </p:blipFill>
        <p:spPr>
          <a:xfrm>
            <a:off x="866880" y="3800520"/>
            <a:ext cx="9163080" cy="2862360"/>
          </a:xfrm>
          <a:prstGeom prst="rect">
            <a:avLst/>
          </a:prstGeom>
          <a:ln>
            <a:noFill/>
          </a:ln>
        </p:spPr>
      </p:pic>
      <p:sp>
        <p:nvSpPr>
          <p:cNvPr id="292" name="CustomShape 4"/>
          <p:cNvSpPr/>
          <p:nvPr/>
        </p:nvSpPr>
        <p:spPr>
          <a:xfrm>
            <a:off x="49320" y="822240"/>
            <a:ext cx="2286000" cy="173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lang="en-US" sz="1800" spc="-1">
                <a:solidFill>
                  <a:srgbClr val="00ae00"/>
                </a:solidFill>
                <a:latin typeface="Arial"/>
              </a:rPr>
              <a:t>1) signal+bkgrd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2) bkgrd dominated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3) bkgrd RPF fit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 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93" name="CustomShape 5"/>
          <p:cNvSpPr/>
          <p:nvPr/>
        </p:nvSpPr>
        <p:spPr>
          <a:xfrm>
            <a:off x="141120" y="3392640"/>
            <a:ext cx="21574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lang="en-US" sz="1800" spc="-1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Correlation function</a:t>
            </a:r>
            <a:endParaRPr/>
          </a:p>
        </p:txBody>
      </p:sp>
      <p:sp>
        <p:nvSpPr>
          <p:cNvPr id="294" name="CustomShape 6"/>
          <p:cNvSpPr/>
          <p:nvPr/>
        </p:nvSpPr>
        <p:spPr>
          <a:xfrm>
            <a:off x="1212480" y="6567840"/>
            <a:ext cx="6651360" cy="619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buBlip>
                <a:blip r:embed="rId3"/>
              </a:buBlip>
            </a:pPr>
            <a:r>
              <a:rPr lang="en-US" sz="1800" spc="-1">
                <a:latin typeface="Arial"/>
              </a:rPr>
              <a:t> </a:t>
            </a:r>
            <a:r>
              <a:rPr lang="en-US" sz="1800" spc="-1">
                <a:latin typeface="Arial"/>
              </a:rPr>
              <a:t>Uncertainties dominated by statistics</a:t>
            </a:r>
            <a:endParaRPr/>
          </a:p>
          <a:p>
            <a:pPr>
              <a:buBlip>
                <a:blip r:embed="rId4"/>
              </a:buBlip>
            </a:pPr>
            <a:r>
              <a:rPr lang="en-US" sz="1800" spc="-1">
                <a:latin typeface="Arial"/>
              </a:rPr>
              <a:t> </a:t>
            </a:r>
            <a:r>
              <a:rPr lang="en-US" sz="1800" spc="-1">
                <a:latin typeface="Arial"/>
              </a:rPr>
              <a:t>Background uncertainty is non-trivially correlated point-to-point</a:t>
            </a:r>
            <a:endParaRPr/>
          </a:p>
        </p:txBody>
      </p:sp>
      <p:pic>
        <p:nvPicPr>
          <p:cNvPr id="295" name="" descr=""/>
          <p:cNvPicPr/>
          <p:nvPr/>
        </p:nvPicPr>
        <p:blipFill>
          <a:blip r:embed="rId5"/>
          <a:stretch/>
        </p:blipFill>
        <p:spPr>
          <a:xfrm>
            <a:off x="247680" y="1739880"/>
            <a:ext cx="2130480" cy="160020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3566160" y="6766560"/>
            <a:ext cx="292608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7" name="" descr=""/>
          <p:cNvPicPr/>
          <p:nvPr/>
        </p:nvPicPr>
        <p:blipFill>
          <a:blip r:embed="rId1"/>
          <a:stretch/>
        </p:blipFill>
        <p:spPr>
          <a:xfrm>
            <a:off x="2716200" y="695160"/>
            <a:ext cx="7315200" cy="3044880"/>
          </a:xfrm>
          <a:prstGeom prst="rect">
            <a:avLst/>
          </a:prstGeom>
          <a:ln>
            <a:noFill/>
          </a:ln>
        </p:spPr>
      </p:pic>
      <p:sp>
        <p:nvSpPr>
          <p:cNvPr id="298" name="CustomShape 2"/>
          <p:cNvSpPr/>
          <p:nvPr/>
        </p:nvSpPr>
        <p:spPr>
          <a:xfrm>
            <a:off x="3135240" y="554040"/>
            <a:ext cx="42832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9" name="" descr=""/>
          <p:cNvPicPr/>
          <p:nvPr/>
        </p:nvPicPr>
        <p:blipFill>
          <a:blip r:embed="rId2"/>
          <a:stretch/>
        </p:blipFill>
        <p:spPr>
          <a:xfrm>
            <a:off x="866880" y="3800520"/>
            <a:ext cx="9163080" cy="2862360"/>
          </a:xfrm>
          <a:prstGeom prst="rect">
            <a:avLst/>
          </a:prstGeom>
          <a:ln>
            <a:noFill/>
          </a:ln>
        </p:spPr>
      </p:pic>
      <p:sp>
        <p:nvSpPr>
          <p:cNvPr id="300" name="CustomShape 3"/>
          <p:cNvSpPr/>
          <p:nvPr/>
        </p:nvSpPr>
        <p:spPr>
          <a:xfrm>
            <a:off x="49320" y="822240"/>
            <a:ext cx="2286000" cy="173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lang="en-US" sz="1800" spc="-1">
                <a:solidFill>
                  <a:srgbClr val="00ae00"/>
                </a:solidFill>
                <a:latin typeface="Arial"/>
              </a:rPr>
              <a:t>1) signal+bkgrd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2) bkgrd dominated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3) bkgrd RPF fit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 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01" name="CustomShape 4"/>
          <p:cNvSpPr/>
          <p:nvPr/>
        </p:nvSpPr>
        <p:spPr>
          <a:xfrm>
            <a:off x="141120" y="3392640"/>
            <a:ext cx="21574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lang="en-US" sz="1800" spc="-1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Correlation function</a:t>
            </a:r>
            <a:endParaRPr/>
          </a:p>
        </p:txBody>
      </p:sp>
      <p:sp>
        <p:nvSpPr>
          <p:cNvPr id="302" name="CustomShape 5"/>
          <p:cNvSpPr/>
          <p:nvPr/>
        </p:nvSpPr>
        <p:spPr>
          <a:xfrm>
            <a:off x="2400480" y="6603840"/>
            <a:ext cx="6651360" cy="67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buBlip>
                <a:blip r:embed="rId3"/>
              </a:buBlip>
            </a:pPr>
            <a:r>
              <a:rPr lang="en-US" sz="1800" spc="-1">
                <a:latin typeface="Arial"/>
              </a:rPr>
              <a:t> </a:t>
            </a:r>
            <a:r>
              <a:rPr i="1" lang="en-US" sz="1800" spc="-1">
                <a:latin typeface="Arial"/>
              </a:rPr>
              <a:t>v</a:t>
            </a:r>
            <a:r>
              <a:rPr lang="en-US" sz="1800" spc="-1" baseline="-33000">
                <a:latin typeface="Arial"/>
              </a:rPr>
              <a:t>3 </a:t>
            </a:r>
            <a:r>
              <a:rPr lang="en-US" sz="1800" spc="-1">
                <a:latin typeface="Arial"/>
              </a:rPr>
              <a:t>and </a:t>
            </a:r>
            <a:r>
              <a:rPr i="1" lang="en-US" sz="1800" spc="-1">
                <a:latin typeface="Arial"/>
              </a:rPr>
              <a:t>v</a:t>
            </a:r>
            <a:r>
              <a:rPr lang="en-US" sz="1800" spc="-1" baseline="-33000">
                <a:latin typeface="Arial"/>
              </a:rPr>
              <a:t>4 </a:t>
            </a:r>
            <a:r>
              <a:rPr lang="en-US" sz="1800" spc="-1">
                <a:latin typeface="Arial"/>
              </a:rPr>
              <a:t>components important</a:t>
            </a:r>
            <a:endParaRPr/>
          </a:p>
          <a:p>
            <a:pPr>
              <a:buBlip>
                <a:blip r:embed="rId4"/>
              </a:buBlip>
            </a:pPr>
            <a:r>
              <a:rPr lang="en-US" sz="1800" spc="-1">
                <a:latin typeface="Arial"/>
              </a:rPr>
              <a:t> </a:t>
            </a:r>
            <a:r>
              <a:rPr lang="en-US" sz="1800" spc="-1">
                <a:latin typeface="Arial"/>
              </a:rPr>
              <a:t>Background uncertainty is non-trivially correlated point-to-point</a:t>
            </a:r>
            <a:endParaRPr/>
          </a:p>
        </p:txBody>
      </p:sp>
      <p:sp>
        <p:nvSpPr>
          <p:cNvPr id="303" name="CustomShape 6"/>
          <p:cNvSpPr/>
          <p:nvPr/>
        </p:nvSpPr>
        <p:spPr>
          <a:xfrm>
            <a:off x="503280" y="-241200"/>
            <a:ext cx="8966160" cy="115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1.5-2.0 GeV/c </a:t>
            </a:r>
            <a:endParaRPr/>
          </a:p>
        </p:txBody>
      </p:sp>
      <p:sp>
        <p:nvSpPr>
          <p:cNvPr id="304" name="CustomShape 7"/>
          <p:cNvSpPr/>
          <p:nvPr/>
        </p:nvSpPr>
        <p:spPr>
          <a:xfrm>
            <a:off x="3135240" y="554040"/>
            <a:ext cx="42832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5" name="" descr=""/>
          <p:cNvPicPr/>
          <p:nvPr/>
        </p:nvPicPr>
        <p:blipFill>
          <a:blip r:embed="rId5"/>
          <a:stretch/>
        </p:blipFill>
        <p:spPr>
          <a:xfrm>
            <a:off x="247680" y="1739880"/>
            <a:ext cx="2130480" cy="16002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3566160" y="6766560"/>
            <a:ext cx="292608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7" name="" descr=""/>
          <p:cNvPicPr/>
          <p:nvPr/>
        </p:nvPicPr>
        <p:blipFill>
          <a:blip r:embed="rId1"/>
          <a:stretch/>
        </p:blipFill>
        <p:spPr>
          <a:xfrm>
            <a:off x="2716200" y="695160"/>
            <a:ext cx="7315200" cy="3044880"/>
          </a:xfrm>
          <a:prstGeom prst="rect">
            <a:avLst/>
          </a:prstGeom>
          <a:ln>
            <a:noFill/>
          </a:ln>
        </p:spPr>
      </p:pic>
      <p:sp>
        <p:nvSpPr>
          <p:cNvPr id="308" name="CustomShape 2"/>
          <p:cNvSpPr/>
          <p:nvPr/>
        </p:nvSpPr>
        <p:spPr>
          <a:xfrm>
            <a:off x="3135240" y="554040"/>
            <a:ext cx="42832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9" name="" descr=""/>
          <p:cNvPicPr/>
          <p:nvPr/>
        </p:nvPicPr>
        <p:blipFill>
          <a:blip r:embed="rId2"/>
          <a:stretch/>
        </p:blipFill>
        <p:spPr>
          <a:xfrm>
            <a:off x="866880" y="3800520"/>
            <a:ext cx="9163080" cy="2862360"/>
          </a:xfrm>
          <a:prstGeom prst="rect">
            <a:avLst/>
          </a:prstGeom>
          <a:ln>
            <a:noFill/>
          </a:ln>
        </p:spPr>
      </p:pic>
      <p:sp>
        <p:nvSpPr>
          <p:cNvPr id="310" name="CustomShape 3"/>
          <p:cNvSpPr/>
          <p:nvPr/>
        </p:nvSpPr>
        <p:spPr>
          <a:xfrm>
            <a:off x="49320" y="822240"/>
            <a:ext cx="2286000" cy="173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lang="en-US" sz="1800" spc="-1">
                <a:solidFill>
                  <a:srgbClr val="00ae00"/>
                </a:solidFill>
                <a:latin typeface="Arial"/>
              </a:rPr>
              <a:t>1) signal+bkgrd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2) bkgrd dominated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3) bkgrd RPF fit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 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11" name="CustomShape 4"/>
          <p:cNvSpPr/>
          <p:nvPr/>
        </p:nvSpPr>
        <p:spPr>
          <a:xfrm>
            <a:off x="141120" y="3392640"/>
            <a:ext cx="21574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lang="en-US" sz="1800" spc="-1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Correlation function</a:t>
            </a:r>
            <a:endParaRPr/>
          </a:p>
        </p:txBody>
      </p:sp>
      <p:sp>
        <p:nvSpPr>
          <p:cNvPr id="312" name="CustomShape 5"/>
          <p:cNvSpPr/>
          <p:nvPr/>
        </p:nvSpPr>
        <p:spPr>
          <a:xfrm>
            <a:off x="3589200" y="6765840"/>
            <a:ext cx="43657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buBlip>
                <a:blip r:embed="rId3"/>
              </a:buBlip>
            </a:pPr>
            <a:r>
              <a:rPr lang="en-US" sz="1800" spc="-1">
                <a:latin typeface="Arial"/>
              </a:rPr>
              <a:t> </a:t>
            </a:r>
            <a:r>
              <a:rPr lang="en-US" sz="1800" spc="-1">
                <a:latin typeface="Arial"/>
              </a:rPr>
              <a:t>Away side clearly there and suppressed</a:t>
            </a:r>
            <a:endParaRPr/>
          </a:p>
        </p:txBody>
      </p:sp>
      <p:sp>
        <p:nvSpPr>
          <p:cNvPr id="313" name="CustomShape 6"/>
          <p:cNvSpPr/>
          <p:nvPr/>
        </p:nvSpPr>
        <p:spPr>
          <a:xfrm>
            <a:off x="503280" y="-241200"/>
            <a:ext cx="8966160" cy="115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2.0-3.0 GeV/c </a:t>
            </a:r>
            <a:endParaRPr/>
          </a:p>
        </p:txBody>
      </p:sp>
      <p:sp>
        <p:nvSpPr>
          <p:cNvPr id="314" name="CustomShape 7"/>
          <p:cNvSpPr/>
          <p:nvPr/>
        </p:nvSpPr>
        <p:spPr>
          <a:xfrm>
            <a:off x="3135240" y="554040"/>
            <a:ext cx="42832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5" name="" descr=""/>
          <p:cNvPicPr/>
          <p:nvPr/>
        </p:nvPicPr>
        <p:blipFill>
          <a:blip r:embed="rId4"/>
          <a:stretch/>
        </p:blipFill>
        <p:spPr>
          <a:xfrm>
            <a:off x="247680" y="1739880"/>
            <a:ext cx="2130480" cy="160020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3566160" y="6766560"/>
            <a:ext cx="292608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7" name="" descr=""/>
          <p:cNvPicPr/>
          <p:nvPr/>
        </p:nvPicPr>
        <p:blipFill>
          <a:blip r:embed="rId1"/>
          <a:stretch/>
        </p:blipFill>
        <p:spPr>
          <a:xfrm>
            <a:off x="2716200" y="695160"/>
            <a:ext cx="7315200" cy="3044880"/>
          </a:xfrm>
          <a:prstGeom prst="rect">
            <a:avLst/>
          </a:prstGeom>
          <a:ln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3135240" y="554040"/>
            <a:ext cx="42832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9" name="" descr=""/>
          <p:cNvPicPr/>
          <p:nvPr/>
        </p:nvPicPr>
        <p:blipFill>
          <a:blip r:embed="rId2"/>
          <a:stretch/>
        </p:blipFill>
        <p:spPr>
          <a:xfrm>
            <a:off x="866880" y="3800520"/>
            <a:ext cx="9163080" cy="2862360"/>
          </a:xfrm>
          <a:prstGeom prst="rect">
            <a:avLst/>
          </a:prstGeom>
          <a:ln>
            <a:noFill/>
          </a:ln>
        </p:spPr>
      </p:pic>
      <p:sp>
        <p:nvSpPr>
          <p:cNvPr id="320" name="CustomShape 3"/>
          <p:cNvSpPr/>
          <p:nvPr/>
        </p:nvSpPr>
        <p:spPr>
          <a:xfrm>
            <a:off x="49320" y="822240"/>
            <a:ext cx="2286000" cy="173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lang="en-US" sz="1800" spc="-1">
                <a:solidFill>
                  <a:srgbClr val="00ae00"/>
                </a:solidFill>
                <a:latin typeface="Arial"/>
              </a:rPr>
              <a:t>1) signal+bkgrd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2) bkgrd dominated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3) bkgrd RPF fit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 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21" name="CustomShape 4"/>
          <p:cNvSpPr/>
          <p:nvPr/>
        </p:nvSpPr>
        <p:spPr>
          <a:xfrm>
            <a:off x="141120" y="3392640"/>
            <a:ext cx="21574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lang="en-US" sz="1800" spc="-1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Correlation function</a:t>
            </a:r>
            <a:endParaRPr/>
          </a:p>
        </p:txBody>
      </p:sp>
      <p:sp>
        <p:nvSpPr>
          <p:cNvPr id="322" name="CustomShape 5"/>
          <p:cNvSpPr/>
          <p:nvPr/>
        </p:nvSpPr>
        <p:spPr>
          <a:xfrm>
            <a:off x="3305160" y="6699240"/>
            <a:ext cx="31114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buBlip>
                <a:blip r:embed="rId3"/>
              </a:buBlip>
            </a:pPr>
            <a:r>
              <a:rPr lang="en-US" sz="1800" spc="-1">
                <a:latin typeface="Arial"/>
              </a:rPr>
              <a:t> </a:t>
            </a:r>
            <a:r>
              <a:rPr lang="en-US" sz="1800" spc="-1">
                <a:latin typeface="Arial"/>
              </a:rPr>
              <a:t>Background level negligible</a:t>
            </a:r>
            <a:endParaRPr/>
          </a:p>
        </p:txBody>
      </p:sp>
      <p:sp>
        <p:nvSpPr>
          <p:cNvPr id="323" name="CustomShape 6"/>
          <p:cNvSpPr/>
          <p:nvPr/>
        </p:nvSpPr>
        <p:spPr>
          <a:xfrm>
            <a:off x="503280" y="-241200"/>
            <a:ext cx="8966160" cy="115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4.0-5.0 GeV/c </a:t>
            </a:r>
            <a:endParaRPr/>
          </a:p>
        </p:txBody>
      </p:sp>
      <p:sp>
        <p:nvSpPr>
          <p:cNvPr id="324" name="CustomShape 7"/>
          <p:cNvSpPr/>
          <p:nvPr/>
        </p:nvSpPr>
        <p:spPr>
          <a:xfrm>
            <a:off x="3135240" y="554040"/>
            <a:ext cx="42832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5" name="" descr=""/>
          <p:cNvPicPr/>
          <p:nvPr/>
        </p:nvPicPr>
        <p:blipFill>
          <a:blip r:embed="rId4"/>
          <a:stretch/>
        </p:blipFill>
        <p:spPr>
          <a:xfrm>
            <a:off x="247680" y="1739880"/>
            <a:ext cx="2130480" cy="160020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1352160" y="2690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solidFill>
                  <a:srgbClr val="000000"/>
                </a:solidFill>
                <a:latin typeface="Times New Roman"/>
              </a:rPr>
              <a:t>What about flow?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Overview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New method for separating jets from flow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Apply it to data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Di-hadron correlations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Jet-hadron correlations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And what we learn about flow from jet-like correlations</a:t>
            </a:r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504000" y="-946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v</a:t>
            </a:r>
            <a:r>
              <a:rPr lang="en-US" sz="4400" spc="-1" baseline="-101000">
                <a:latin typeface="Times New Roman"/>
              </a:rPr>
              <a:t>n</a:t>
            </a:r>
            <a:r>
              <a:rPr lang="en-US" sz="4400" spc="-1">
                <a:latin typeface="Times New Roman"/>
              </a:rPr>
              <a:t> from RPF method</a:t>
            </a:r>
            <a:endParaRPr/>
          </a:p>
        </p:txBody>
      </p:sp>
      <p:sp>
        <p:nvSpPr>
          <p:cNvPr id="328" name="TextShape 2"/>
          <p:cNvSpPr txBox="1"/>
          <p:nvPr/>
        </p:nvSpPr>
        <p:spPr>
          <a:xfrm>
            <a:off x="504000" y="5203440"/>
            <a:ext cx="9071640" cy="149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Different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from RPF method for h-h correlations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Same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as inclusive studies from RPF for jet-h correlations</a:t>
            </a:r>
            <a:endParaRPr/>
          </a:p>
        </p:txBody>
      </p:sp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>
            <a:off x="1978920" y="1140120"/>
            <a:ext cx="5676480" cy="356184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71960" y="183240"/>
            <a:ext cx="9071640" cy="74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One of the following must be true:</a:t>
            </a:r>
            <a:endParaRPr/>
          </a:p>
        </p:txBody>
      </p:sp>
      <p:sp>
        <p:nvSpPr>
          <p:cNvPr id="331" name="TextShape 2"/>
          <p:cNvSpPr txBox="1"/>
          <p:nvPr/>
        </p:nvSpPr>
        <p:spPr>
          <a:xfrm>
            <a:off x="252000" y="1157040"/>
            <a:ext cx="9071640" cy="584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 baseline="101000">
                <a:latin typeface="Times New Roman"/>
              </a:rPr>
              <a:t>jet</a:t>
            </a:r>
            <a:r>
              <a:rPr lang="en-US" sz="3200" spc="-1">
                <a:latin typeface="Times New Roman"/>
              </a:rPr>
              <a:t> </a:t>
            </a:r>
            <a:r>
              <a:rPr lang="en-US" sz="3200" spc="-1">
                <a:latin typeface="Times New Roman"/>
                <a:ea typeface="Times New Roman"/>
              </a:rPr>
              <a:t>≠</a:t>
            </a:r>
            <a:r>
              <a:rPr lang="en-US" sz="3200" spc="-1">
                <a:latin typeface="Times New Roman"/>
                <a:ea typeface="Times New Roman"/>
              </a:rPr>
              <a:t> v</a:t>
            </a:r>
            <a:r>
              <a:rPr lang="en-US" sz="3200" spc="-1" baseline="-101000">
                <a:latin typeface="Times New Roman"/>
                <a:ea typeface="Times New Roman"/>
              </a:rPr>
              <a:t>n</a:t>
            </a:r>
            <a:r>
              <a:rPr lang="en-US" sz="3200" spc="-1" baseline="101000">
                <a:latin typeface="Times New Roman"/>
                <a:ea typeface="Times New Roman"/>
              </a:rPr>
              <a:t>bkgd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Dihadron correlations: 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Times New Roman"/>
              </a:rPr>
              <a:t>Background: J-B, B-J, B-B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Times New Roman"/>
              </a:rPr>
              <a:t>Signal: J-J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Jet-hadron correlations: fake jets negligible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Times New Roman"/>
              </a:rPr>
              <a:t>Background: J-B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>
                <a:latin typeface="Times New Roman"/>
              </a:rPr>
              <a:t>Signal: J-J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Hard and soft rxn planes decorrelated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Soft rxn plane reconstructed</a:t>
            </a:r>
            <a:r>
              <a:rPr lang="en-US" sz="2800" spc="-1">
                <a:latin typeface="Times New Roman"/>
              </a:rPr>
              <a:t>
</a:t>
            </a:r>
            <a:r>
              <a:rPr lang="en-US" sz="2800" spc="-1">
                <a:latin typeface="Times New Roman"/>
              </a:rPr>
              <a:t>
</a:t>
            </a:r>
            <a:r>
              <a:rPr lang="en-US" sz="2800" spc="-1">
                <a:latin typeface="Times New Roman"/>
              </a:rPr>
              <a:t> 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Reaction plane measurements may include effects from jets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Events with jets have different flow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Conclusions</a:t>
            </a:r>
            <a:endParaRPr/>
          </a:p>
        </p:txBody>
      </p:sp>
      <p:sp>
        <p:nvSpPr>
          <p:cNvPr id="333" name="TextShape 2"/>
          <p:cNvSpPr txBox="1"/>
          <p:nvPr/>
        </p:nvSpPr>
        <p:spPr>
          <a:xfrm>
            <a:off x="504000" y="1769040"/>
            <a:ext cx="9071640" cy="51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RPF method is robust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Allows studies of away side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Move beyond ZYAM.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Precision correlation studies possible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No more Mach cone!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Jets exhibit little/no reaction plane dependence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Something interesting is going on with flow</a:t>
            </a:r>
            <a:endParaRPr/>
          </a:p>
        </p:txBody>
      </p:sp>
      <p:sp>
        <p:nvSpPr>
          <p:cNvPr id="334" name="TextShape 3"/>
          <p:cNvSpPr txBox="1"/>
          <p:nvPr/>
        </p:nvSpPr>
        <p:spPr>
          <a:xfrm>
            <a:off x="1371600" y="26532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solidFill>
                  <a:srgbClr val="000000"/>
                </a:solidFill>
                <a:latin typeface="Times New Roman"/>
              </a:rPr>
              <a:t>Conclusions</a:t>
            </a: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417320" y="2798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Toy model</a:t>
            </a: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" descr=""/>
          <p:cNvPicPr/>
          <p:nvPr/>
        </p:nvPicPr>
        <p:blipFill>
          <a:blip r:embed="rId1"/>
          <a:stretch/>
        </p:blipFill>
        <p:spPr>
          <a:xfrm>
            <a:off x="-244440" y="3476880"/>
            <a:ext cx="8019720" cy="5667120"/>
          </a:xfrm>
          <a:prstGeom prst="rect">
            <a:avLst/>
          </a:prstGeom>
          <a:ln>
            <a:noFill/>
          </a:ln>
        </p:spPr>
      </p:pic>
      <p:sp>
        <p:nvSpPr>
          <p:cNvPr id="33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Model for signal</a:t>
            </a:r>
            <a:endParaRPr/>
          </a:p>
        </p:txBody>
      </p:sp>
      <p:sp>
        <p:nvSpPr>
          <p:cNvPr id="33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Use PYTHIA Perugia 2011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  <a:ea typeface="Times New Roman"/>
              </a:rPr>
              <a:t>π</a:t>
            </a:r>
            <a:r>
              <a:rPr lang="en-US" sz="3200" spc="-1" baseline="101000">
                <a:latin typeface="Times New Roman"/>
                <a:ea typeface="Times New Roman"/>
              </a:rPr>
              <a:t>±</a:t>
            </a:r>
            <a:r>
              <a:rPr lang="en-US" sz="3200" spc="-1">
                <a:latin typeface="Times New Roman"/>
                <a:ea typeface="Times New Roman"/>
              </a:rPr>
              <a:t>, </a:t>
            </a:r>
            <a:r>
              <a:rPr lang="en-US" sz="3200" spc="-1">
                <a:latin typeface="Times New Roman"/>
                <a:ea typeface="Times New Roman"/>
              </a:rPr>
              <a:t>K</a:t>
            </a:r>
            <a:r>
              <a:rPr lang="en-US" sz="3200" spc="-1" baseline="101000">
                <a:latin typeface="Times New Roman"/>
                <a:ea typeface="Times New Roman"/>
              </a:rPr>
              <a:t>±</a:t>
            </a:r>
            <a:r>
              <a:rPr lang="en-US" sz="3200" spc="-1">
                <a:latin typeface="Times New Roman"/>
                <a:ea typeface="Times New Roman"/>
              </a:rPr>
              <a:t>,</a:t>
            </a:r>
            <a:r>
              <a:rPr lang="en-US" sz="3200" spc="-1">
                <a:latin typeface="Standard Symbols L"/>
                <a:ea typeface="Standard Symbols L"/>
              </a:rPr>
              <a:t>`</a:t>
            </a:r>
            <a:r>
              <a:rPr lang="en-US" sz="3200" spc="-1">
                <a:latin typeface="Times New Roman"/>
                <a:ea typeface="Times New Roman"/>
              </a:rPr>
              <a:t>p, p</a:t>
            </a:r>
            <a:r>
              <a:rPr lang="en-US" sz="3200" spc="-1">
                <a:latin typeface="Times New Roman"/>
              </a:rPr>
              <a:t> for unidentified hadrons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Quarks and gluons as proxy for reconstructed jets</a:t>
            </a:r>
            <a:endParaRPr/>
          </a:p>
        </p:txBody>
      </p:sp>
      <p:sp>
        <p:nvSpPr>
          <p:cNvPr id="339" name="TextShape 3"/>
          <p:cNvSpPr txBox="1"/>
          <p:nvPr/>
        </p:nvSpPr>
        <p:spPr>
          <a:xfrm>
            <a:off x="7680960" y="4846320"/>
            <a:ext cx="2194560" cy="1789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>
                <a:latin typeface="Times New Roman"/>
              </a:rPr>
              <a:t>h-h</a:t>
            </a:r>
            <a:r>
              <a:rPr lang="en-US" sz="1800" spc="-1">
                <a:latin typeface="Times New Roman"/>
              </a:rPr>
              <a:t>
</a:t>
            </a:r>
            <a:r>
              <a:rPr lang="en-US" sz="1800" spc="-1">
                <a:latin typeface="Arial"/>
                <a:ea typeface="Arial"/>
              </a:rPr>
              <a:t>√</a:t>
            </a:r>
            <a:r>
              <a:rPr lang="en-US" sz="1800" spc="-1">
                <a:latin typeface="Times New Roman"/>
              </a:rPr>
              <a:t>s = 2.76 TeV</a:t>
            </a:r>
            <a:endParaRPr/>
          </a:p>
          <a:p>
            <a:r>
              <a:rPr lang="en-US" sz="1800" spc="-1">
                <a:latin typeface="Times New Roman"/>
              </a:rPr>
              <a:t>pp collisions</a:t>
            </a:r>
            <a:endParaRPr/>
          </a:p>
          <a:p>
            <a:r>
              <a:rPr lang="en-US" sz="1800" spc="-1">
                <a:latin typeface="Times New Roman"/>
              </a:rPr>
              <a:t>8&lt;p</a:t>
            </a:r>
            <a:r>
              <a:rPr lang="en-US" sz="1800" spc="-1" baseline="-101000">
                <a:latin typeface="Times New Roman"/>
              </a:rPr>
              <a:t>T</a:t>
            </a:r>
            <a:r>
              <a:rPr lang="en-US" sz="1800" spc="-1" baseline="101000">
                <a:latin typeface="Times New Roman"/>
              </a:rPr>
              <a:t>trigger</a:t>
            </a:r>
            <a:r>
              <a:rPr lang="en-US" sz="1800" spc="-1">
                <a:latin typeface="Times New Roman"/>
              </a:rPr>
              <a:t>&lt;10 GeV/c</a:t>
            </a:r>
            <a:endParaRPr/>
          </a:p>
          <a:p>
            <a:r>
              <a:rPr lang="en-US" sz="1800" spc="-1">
                <a:latin typeface="Times New Roman"/>
              </a:rPr>
              <a:t>1&lt;p</a:t>
            </a:r>
            <a:r>
              <a:rPr lang="en-US" sz="1800" spc="-1" baseline="-101000">
                <a:latin typeface="Times New Roman"/>
              </a:rPr>
              <a:t>T</a:t>
            </a:r>
            <a:r>
              <a:rPr lang="en-US" sz="1800" spc="-1" baseline="101000">
                <a:latin typeface="Times New Roman"/>
              </a:rPr>
              <a:t>assoc</a:t>
            </a:r>
            <a:r>
              <a:rPr lang="en-US" sz="1800" spc="-1">
                <a:latin typeface="Times New Roman"/>
              </a:rPr>
              <a:t>&lt;2 GeV/c</a:t>
            </a:r>
            <a:endParaRPr/>
          </a:p>
          <a:p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Model for background</a:t>
            </a:r>
            <a:endParaRPr/>
          </a:p>
        </p:txBody>
      </p:sp>
      <p:sp>
        <p:nvSpPr>
          <p:cNvPr id="34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True reaction plane angle is always at </a:t>
            </a:r>
            <a:r>
              <a:rPr lang="en-US" sz="3200" spc="-1">
                <a:latin typeface="Times New Roman"/>
                <a:ea typeface="Times New Roman"/>
              </a:rPr>
              <a:t>φ</a:t>
            </a:r>
            <a:r>
              <a:rPr lang="en-US" sz="3200" spc="-1">
                <a:latin typeface="Times New Roman"/>
                <a:ea typeface="Times New Roman"/>
              </a:rPr>
              <a:t>=0 in detector coordinates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  <a:ea typeface="Times New Roman"/>
              </a:rPr>
              <a:t>Throw random reconstructed reaction plane angle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  <a:ea typeface="Times New Roman"/>
              </a:rPr>
              <a:t>Assume Gaussian reaction plane resolution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  <a:ea typeface="Times New Roman"/>
              </a:rPr>
              <a:t>Selected to approximate data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  <a:ea typeface="Times New Roman"/>
              </a:rPr>
              <a:t>Use measured particle yields to calculate how many associated particles would be measured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  <a:ea typeface="Times New Roman"/>
              </a:rPr>
              <a:t>Use measured v</a:t>
            </a:r>
            <a:r>
              <a:rPr lang="en-US" sz="3200" spc="-1" baseline="-101000">
                <a:latin typeface="Times New Roman"/>
                <a:ea typeface="Times New Roman"/>
              </a:rPr>
              <a:t>n</a:t>
            </a:r>
            <a:r>
              <a:rPr lang="en-US" sz="3200" spc="-1">
                <a:latin typeface="Times New Roman"/>
                <a:ea typeface="Times New Roman"/>
              </a:rPr>
              <a:t> to determine their anisotropy relative to the reaction plane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  <a:ea typeface="Times New Roman"/>
              </a:rPr>
              <a:t>Throw associated particles matching distribution observed in data using v</a:t>
            </a:r>
            <a:r>
              <a:rPr lang="en-US" sz="3200" spc="-1" baseline="-101000">
                <a:latin typeface="Times New Roman"/>
                <a:ea typeface="Times New Roman"/>
              </a:rPr>
              <a:t>n</a:t>
            </a:r>
            <a:r>
              <a:rPr lang="en-US" sz="3200" spc="-1">
                <a:latin typeface="Times New Roman"/>
                <a:ea typeface="Times New Roman"/>
              </a:rPr>
              <a:t> up to n=10</a:t>
            </a: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" descr=""/>
          <p:cNvPicPr/>
          <p:nvPr/>
        </p:nvPicPr>
        <p:blipFill>
          <a:blip r:embed="rId1"/>
          <a:stretch/>
        </p:blipFill>
        <p:spPr>
          <a:xfrm>
            <a:off x="1947240" y="3568320"/>
            <a:ext cx="8019720" cy="5667120"/>
          </a:xfrm>
          <a:prstGeom prst="rect">
            <a:avLst/>
          </a:prstGeom>
          <a:ln>
            <a:noFill/>
          </a:ln>
        </p:spPr>
      </p:pic>
      <p:sp>
        <p:nvSpPr>
          <p:cNvPr id="34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Acceptance correction</a:t>
            </a:r>
            <a:endParaRPr/>
          </a:p>
        </p:txBody>
      </p:sp>
      <p:sp>
        <p:nvSpPr>
          <p:cNvPr id="344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Fixed acceptance cuts leads to a trivial structure due to acceptance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This is fixed with a “mixed event” correction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Throw random trigger, associated particle within acceptance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Calculate </a:t>
            </a:r>
            <a:r>
              <a:rPr lang="en-US" sz="2800" spc="-1">
                <a:latin typeface="Times New Roman"/>
                <a:ea typeface="Times New Roman"/>
              </a:rPr>
              <a:t>Δφ, Δη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  <a:ea typeface="Times New Roman"/>
              </a:rPr>
              <a:t>Use this distribution </a:t>
            </a:r>
            <a:r>
              <a:rPr lang="en-US" sz="2800" spc="-1">
                <a:latin typeface="Times New Roman"/>
                <a:ea typeface="Times New Roman"/>
              </a:rPr>
              <a:t>
</a:t>
            </a:r>
            <a:r>
              <a:rPr lang="en-US" sz="2800" spc="-1">
                <a:latin typeface="Times New Roman"/>
                <a:ea typeface="Times New Roman"/>
              </a:rPr>
              <a:t>to correct for </a:t>
            </a:r>
            <a:r>
              <a:rPr lang="en-US" sz="2800" spc="-1">
                <a:latin typeface="Times New Roman"/>
                <a:ea typeface="Times New Roman"/>
              </a:rPr>
              <a:t>
</a:t>
            </a:r>
            <a:r>
              <a:rPr lang="en-US" sz="2800" spc="-1">
                <a:latin typeface="Times New Roman"/>
                <a:ea typeface="Times New Roman"/>
              </a:rPr>
              <a:t>acceptance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1352160" y="2690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solidFill>
                  <a:srgbClr val="000000"/>
                </a:solidFill>
                <a:latin typeface="Times New Roman"/>
              </a:rPr>
              <a:t>Going to lower momenta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504000" y="11520"/>
            <a:ext cx="9071640" cy="831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Low momenta</a:t>
            </a:r>
            <a:endParaRPr/>
          </a:p>
        </p:txBody>
      </p:sp>
      <p:sp>
        <p:nvSpPr>
          <p:cNvPr id="347" name="TextShape 2"/>
          <p:cNvSpPr txBox="1"/>
          <p:nvPr/>
        </p:nvSpPr>
        <p:spPr>
          <a:xfrm>
            <a:off x="182880" y="3852000"/>
            <a:ext cx="5496480" cy="309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ZYAM assumptions break down at low p</a:t>
            </a:r>
            <a:r>
              <a:rPr lang="en-US" sz="3200" spc="-1" baseline="-101000">
                <a:latin typeface="Times New Roman"/>
              </a:rPr>
              <a:t>T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If method doesn't work on PYTHIA, it can't be trusted on data!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But low p</a:t>
            </a:r>
            <a:r>
              <a:rPr lang="en-US" sz="3200" spc="-1" baseline="-101000">
                <a:latin typeface="Times New Roman"/>
              </a:rPr>
              <a:t>T</a:t>
            </a:r>
            <a:r>
              <a:rPr lang="en-US" sz="3200" spc="-1">
                <a:latin typeface="Times New Roman"/>
              </a:rPr>
              <a:t> is interesting!</a:t>
            </a:r>
            <a:endParaRPr/>
          </a:p>
        </p:txBody>
      </p:sp>
      <p:pic>
        <p:nvPicPr>
          <p:cNvPr id="348" name="" descr=""/>
          <p:cNvPicPr/>
          <p:nvPr/>
        </p:nvPicPr>
        <p:blipFill>
          <a:blip r:embed="rId1"/>
          <a:stretch/>
        </p:blipFill>
        <p:spPr>
          <a:xfrm>
            <a:off x="0" y="658800"/>
            <a:ext cx="10079640" cy="3193200"/>
          </a:xfrm>
          <a:prstGeom prst="rect">
            <a:avLst/>
          </a:prstGeom>
          <a:ln>
            <a:noFill/>
          </a:ln>
        </p:spPr>
      </p:pic>
      <p:pic>
        <p:nvPicPr>
          <p:cNvPr id="349" name="" descr=""/>
          <p:cNvPicPr/>
          <p:nvPr/>
        </p:nvPicPr>
        <p:blipFill>
          <a:blip r:embed="rId2"/>
          <a:stretch/>
        </p:blipFill>
        <p:spPr>
          <a:xfrm>
            <a:off x="5679360" y="4206240"/>
            <a:ext cx="4370760" cy="2743200"/>
          </a:xfrm>
          <a:prstGeom prst="rect">
            <a:avLst/>
          </a:prstGeom>
          <a:ln>
            <a:noFill/>
          </a:ln>
        </p:spPr>
      </p:pic>
      <p:sp>
        <p:nvSpPr>
          <p:cNvPr id="350" name="TextShape 3"/>
          <p:cNvSpPr txBox="1"/>
          <p:nvPr/>
        </p:nvSpPr>
        <p:spPr>
          <a:xfrm>
            <a:off x="8354160" y="3926160"/>
            <a:ext cx="1463040" cy="1103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lang="en-US" sz="1200" spc="-1">
                <a:latin typeface="Times New Roman"/>
              </a:rPr>
              <a:t>h-h</a:t>
            </a:r>
            <a:r>
              <a:rPr lang="en-US" sz="1200" spc="-1">
                <a:latin typeface="Times New Roman"/>
              </a:rPr>
              <a:t>
</a:t>
            </a:r>
            <a:r>
              <a:rPr lang="en-US" sz="1200" spc="-1">
                <a:latin typeface="Times New Roman"/>
                <a:ea typeface="Arial"/>
              </a:rPr>
              <a:t>√</a:t>
            </a:r>
            <a:r>
              <a:rPr lang="en-US" sz="1200" spc="-1">
                <a:latin typeface="Times New Roman"/>
              </a:rPr>
              <a:t>s</a:t>
            </a:r>
            <a:r>
              <a:rPr lang="en-US" sz="1200" spc="-1" baseline="-101000">
                <a:latin typeface="Times New Roman"/>
              </a:rPr>
              <a:t>NN</a:t>
            </a:r>
            <a:r>
              <a:rPr lang="en-US" sz="1200" spc="-1">
                <a:latin typeface="Times New Roman"/>
              </a:rPr>
              <a:t> = 2.76 TeV</a:t>
            </a:r>
            <a:endParaRPr/>
          </a:p>
          <a:p>
            <a:r>
              <a:rPr lang="en-US" sz="1200" spc="-1">
                <a:latin typeface="Times New Roman"/>
              </a:rPr>
              <a:t>30-40% PbPb</a:t>
            </a:r>
            <a:endParaRPr/>
          </a:p>
          <a:p>
            <a:r>
              <a:rPr lang="en-US" sz="1200" spc="-1">
                <a:latin typeface="Times New Roman"/>
              </a:rPr>
              <a:t>8&lt;p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trigger</a:t>
            </a:r>
            <a:r>
              <a:rPr lang="en-US" sz="1200" spc="-1">
                <a:latin typeface="Times New Roman"/>
              </a:rPr>
              <a:t>&lt;10 GeV/c</a:t>
            </a:r>
            <a:endParaRPr/>
          </a:p>
          <a:p>
            <a:r>
              <a:rPr lang="en-US" sz="1200" spc="-1">
                <a:latin typeface="Times New Roman"/>
              </a:rPr>
              <a:t>0.5&lt;p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&lt;1 GeV/c</a:t>
            </a:r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504000" y="122760"/>
            <a:ext cx="9071640" cy="124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Going to lower momenta, medium modifications</a:t>
            </a:r>
            <a:endParaRPr/>
          </a:p>
        </p:txBody>
      </p:sp>
      <p:sp>
        <p:nvSpPr>
          <p:cNvPr id="352" name="TextShape 2"/>
          <p:cNvSpPr txBox="1"/>
          <p:nvPr/>
        </p:nvSpPr>
        <p:spPr>
          <a:xfrm>
            <a:off x="0" y="1337040"/>
            <a:ext cx="996696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Peak gets broader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Fit near-side peak and subtract it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Increase Δη range available for background subtraction</a:t>
            </a:r>
            <a:endParaRPr/>
          </a:p>
        </p:txBody>
      </p:sp>
      <p:pic>
        <p:nvPicPr>
          <p:cNvPr id="353" name="" descr=""/>
          <p:cNvPicPr/>
          <p:nvPr/>
        </p:nvPicPr>
        <p:blipFill>
          <a:blip r:embed="rId1"/>
          <a:stretch/>
        </p:blipFill>
        <p:spPr>
          <a:xfrm>
            <a:off x="0" y="3012480"/>
            <a:ext cx="10079640" cy="3193200"/>
          </a:xfrm>
          <a:prstGeom prst="rect">
            <a:avLst/>
          </a:prstGeom>
          <a:ln>
            <a:noFill/>
          </a:ln>
        </p:spPr>
      </p:pic>
      <p:sp>
        <p:nvSpPr>
          <p:cNvPr id="354" name="TextShape 3"/>
          <p:cNvSpPr txBox="1"/>
          <p:nvPr/>
        </p:nvSpPr>
        <p:spPr>
          <a:xfrm>
            <a:off x="1557360" y="6099840"/>
            <a:ext cx="8358840" cy="126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 spc="-1">
                <a:latin typeface="Times New Roman"/>
              </a:rPr>
              <a:t>h-h, </a:t>
            </a:r>
            <a:r>
              <a:rPr lang="en-US" sz="2000" spc="-1">
                <a:latin typeface="Times New Roman"/>
                <a:ea typeface="Arial"/>
              </a:rPr>
              <a:t>√</a:t>
            </a:r>
            <a:r>
              <a:rPr lang="en-US" sz="2000" spc="-1">
                <a:latin typeface="Times New Roman"/>
              </a:rPr>
              <a:t>s</a:t>
            </a:r>
            <a:r>
              <a:rPr lang="en-US" sz="2000" spc="-1" baseline="-101000">
                <a:latin typeface="Times New Roman"/>
              </a:rPr>
              <a:t>NN</a:t>
            </a:r>
            <a:r>
              <a:rPr lang="en-US" sz="2000" spc="-1">
                <a:latin typeface="Times New Roman"/>
              </a:rPr>
              <a:t> = 2.76 TeV, 0-10% PbPb</a:t>
            </a:r>
            <a:endParaRPr/>
          </a:p>
          <a:p>
            <a:r>
              <a:rPr lang="en-US" sz="2000" spc="-1">
                <a:latin typeface="Times New Roman"/>
              </a:rPr>
              <a:t>8&lt;p</a:t>
            </a:r>
            <a:r>
              <a:rPr lang="en-US" sz="2000" spc="-1" baseline="-101000">
                <a:latin typeface="Times New Roman"/>
              </a:rPr>
              <a:t>T</a:t>
            </a:r>
            <a:r>
              <a:rPr lang="en-US" sz="2000" spc="-1" baseline="101000">
                <a:latin typeface="Times New Roman"/>
              </a:rPr>
              <a:t>trigger</a:t>
            </a:r>
            <a:r>
              <a:rPr lang="en-US" sz="2000" spc="-1">
                <a:latin typeface="Times New Roman"/>
              </a:rPr>
              <a:t>&lt;10 GeV/c</a:t>
            </a:r>
            <a:endParaRPr/>
          </a:p>
          <a:p>
            <a:r>
              <a:rPr lang="en-US" sz="2000" spc="-1">
                <a:latin typeface="Times New Roman"/>
              </a:rPr>
              <a:t>1&lt;p</a:t>
            </a:r>
            <a:r>
              <a:rPr lang="en-US" sz="2000" spc="-1" baseline="-101000">
                <a:latin typeface="Times New Roman"/>
              </a:rPr>
              <a:t>T</a:t>
            </a:r>
            <a:r>
              <a:rPr lang="en-US" sz="2000" spc="-1" baseline="101000">
                <a:latin typeface="Times New Roman"/>
              </a:rPr>
              <a:t>assoc</a:t>
            </a:r>
            <a:r>
              <a:rPr lang="en-US" sz="2000" spc="-1">
                <a:latin typeface="Times New Roman"/>
              </a:rPr>
              <a:t>&lt;2 GeV/c for background, 0.5&lt;p</a:t>
            </a:r>
            <a:r>
              <a:rPr lang="en-US" sz="2000" spc="-1" baseline="-101000">
                <a:latin typeface="Times New Roman"/>
              </a:rPr>
              <a:t>T</a:t>
            </a:r>
            <a:r>
              <a:rPr lang="en-US" sz="2000" spc="-1" baseline="101000">
                <a:latin typeface="Times New Roman"/>
              </a:rPr>
              <a:t>assoc</a:t>
            </a:r>
            <a:r>
              <a:rPr lang="en-US" sz="2000" spc="-1">
                <a:latin typeface="Times New Roman"/>
              </a:rPr>
              <a:t>&lt;1.0 GeV/c for signal</a:t>
            </a:r>
            <a:endParaRPr/>
          </a:p>
        </p:txBody>
      </p:sp>
      <p:sp>
        <p:nvSpPr>
          <p:cNvPr id="355" name="TextShape 4"/>
          <p:cNvSpPr txBox="1"/>
          <p:nvPr/>
        </p:nvSpPr>
        <p:spPr>
          <a:xfrm>
            <a:off x="332640" y="3366720"/>
            <a:ext cx="29260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200" spc="-1">
                <a:solidFill>
                  <a:srgbClr val="ff0000"/>
                </a:solidFill>
                <a:latin typeface="Arial"/>
              </a:rPr>
              <a:t>Before subtraction</a:t>
            </a:r>
            <a:endParaRPr/>
          </a:p>
        </p:txBody>
      </p:sp>
      <p:sp>
        <p:nvSpPr>
          <p:cNvPr id="356" name="TextShape 5"/>
          <p:cNvSpPr txBox="1"/>
          <p:nvPr/>
        </p:nvSpPr>
        <p:spPr>
          <a:xfrm>
            <a:off x="3716640" y="3295080"/>
            <a:ext cx="29260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200" spc="-1">
                <a:solidFill>
                  <a:srgbClr val="ff0000"/>
                </a:solidFill>
                <a:latin typeface="Arial"/>
              </a:rPr>
              <a:t>After subtraction</a:t>
            </a:r>
            <a:endParaRPr/>
          </a:p>
        </p:txBody>
      </p:sp>
      <p:sp>
        <p:nvSpPr>
          <p:cNvPr id="357" name="TextShape 6"/>
          <p:cNvSpPr txBox="1"/>
          <p:nvPr/>
        </p:nvSpPr>
        <p:spPr>
          <a:xfrm>
            <a:off x="7136640" y="3295440"/>
            <a:ext cx="29260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200" spc="-1">
                <a:solidFill>
                  <a:srgbClr val="ff0000"/>
                </a:solidFill>
                <a:latin typeface="Arial"/>
              </a:rPr>
              <a:t>Data/Fit</a:t>
            </a:r>
            <a:endParaRPr/>
          </a:p>
        </p:txBody>
      </p:sp>
      <p:sp>
        <p:nvSpPr>
          <p:cNvPr id="358" name="Line 7"/>
          <p:cNvSpPr/>
          <p:nvPr/>
        </p:nvSpPr>
        <p:spPr>
          <a:xfrm flipH="1" flipV="1">
            <a:off x="4572000" y="5029200"/>
            <a:ext cx="1828800" cy="117648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Line 8"/>
          <p:cNvSpPr/>
          <p:nvPr/>
        </p:nvSpPr>
        <p:spPr>
          <a:xfrm flipV="1">
            <a:off x="6410160" y="4754880"/>
            <a:ext cx="1179360" cy="1460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TextShape 9"/>
          <p:cNvSpPr txBox="1"/>
          <p:nvPr/>
        </p:nvSpPr>
        <p:spPr>
          <a:xfrm>
            <a:off x="5039640" y="6256800"/>
            <a:ext cx="29260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200" spc="-1">
                <a:solidFill>
                  <a:srgbClr val="ff0000"/>
                </a:solidFill>
                <a:latin typeface="Arial"/>
              </a:rPr>
              <a:t>Structure from imperfect fit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417320" y="2798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Methods</a:t>
            </a:r>
            <a:endParaRPr/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" descr=""/>
          <p:cNvPicPr/>
          <p:nvPr/>
        </p:nvPicPr>
        <p:blipFill>
          <a:blip r:embed="rId1"/>
          <a:stretch/>
        </p:blipFill>
        <p:spPr>
          <a:xfrm>
            <a:off x="-19440" y="1791360"/>
            <a:ext cx="10079640" cy="4217040"/>
          </a:xfrm>
          <a:prstGeom prst="rect">
            <a:avLst/>
          </a:prstGeom>
          <a:ln>
            <a:noFill/>
          </a:ln>
        </p:spPr>
      </p:pic>
      <p:pic>
        <p:nvPicPr>
          <p:cNvPr id="362" name="" descr=""/>
          <p:cNvPicPr/>
          <p:nvPr/>
        </p:nvPicPr>
        <p:blipFill>
          <a:blip r:embed="rId2"/>
          <a:stretch/>
        </p:blipFill>
        <p:spPr>
          <a:xfrm>
            <a:off x="7722000" y="91440"/>
            <a:ext cx="2441520" cy="1828800"/>
          </a:xfrm>
          <a:prstGeom prst="rect">
            <a:avLst/>
          </a:prstGeom>
          <a:ln>
            <a:noFill/>
          </a:ln>
        </p:spPr>
      </p:pic>
      <p:sp>
        <p:nvSpPr>
          <p:cNvPr id="363" name="TextShape 1"/>
          <p:cNvSpPr txBox="1"/>
          <p:nvPr/>
        </p:nvSpPr>
        <p:spPr>
          <a:xfrm>
            <a:off x="216000" y="301320"/>
            <a:ext cx="754272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200" spc="-1">
                <a:latin typeface="Times New Roman"/>
              </a:rPr>
              <a:t>Near-Side Subtracted RPF method</a:t>
            </a:r>
            <a:r>
              <a:rPr lang="en-US" sz="4400" spc="-1">
                <a:latin typeface="Times New Roman"/>
              </a:rPr>
              <a:t>
</a:t>
            </a:r>
            <a:r>
              <a:rPr lang="en-US" sz="2500" spc="-1">
                <a:latin typeface="Times New Roman"/>
              </a:rPr>
              <a:t>30-40% central</a:t>
            </a:r>
            <a:endParaRPr/>
          </a:p>
        </p:txBody>
      </p:sp>
      <p:sp>
        <p:nvSpPr>
          <p:cNvPr id="364" name="CustomShape 2"/>
          <p:cNvSpPr/>
          <p:nvPr/>
        </p:nvSpPr>
        <p:spPr>
          <a:xfrm>
            <a:off x="102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TextShape 3"/>
          <p:cNvSpPr txBox="1"/>
          <p:nvPr/>
        </p:nvSpPr>
        <p:spPr>
          <a:xfrm>
            <a:off x="1008720" y="4237920"/>
            <a:ext cx="822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>
                <a:latin typeface="Arial"/>
              </a:rPr>
              <a:t>Fit</a:t>
            </a:r>
            <a:endParaRPr/>
          </a:p>
        </p:txBody>
      </p:sp>
      <p:sp>
        <p:nvSpPr>
          <p:cNvPr id="366" name="CustomShape 4"/>
          <p:cNvSpPr/>
          <p:nvPr/>
        </p:nvSpPr>
        <p:spPr>
          <a:xfrm>
            <a:off x="318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5"/>
          <p:cNvSpPr/>
          <p:nvPr/>
        </p:nvSpPr>
        <p:spPr>
          <a:xfrm>
            <a:off x="5488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6"/>
          <p:cNvSpPr/>
          <p:nvPr/>
        </p:nvSpPr>
        <p:spPr>
          <a:xfrm>
            <a:off x="786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TextShape 7"/>
          <p:cNvSpPr txBox="1"/>
          <p:nvPr/>
        </p:nvSpPr>
        <p:spPr>
          <a:xfrm>
            <a:off x="36000" y="5798880"/>
            <a:ext cx="9967680" cy="190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solidFill>
                  <a:srgbClr val="000000"/>
                </a:solidFill>
                <a:latin typeface="Times New Roman"/>
              </a:rPr>
              <a:t>Project signal+background over </a:t>
            </a:r>
            <a:r>
              <a:rPr b="1" lang="en-US" sz="3000" spc="-1">
                <a:solidFill>
                  <a:srgbClr val="ff0000"/>
                </a:solidFill>
                <a:latin typeface="Times New Roman"/>
              </a:rPr>
              <a:t>0.0</a:t>
            </a:r>
            <a:r>
              <a:rPr lang="en-US" sz="3000" spc="-1">
                <a:solidFill>
                  <a:srgbClr val="000000"/>
                </a:solidFill>
                <a:latin typeface="Times New Roman"/>
              </a:rPr>
              <a:t>&lt;|</a:t>
            </a: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Δη|&lt;1.4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Fit background in |Δφ|&lt;1 including reaction plane dependence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v</a:t>
            </a:r>
            <a:r>
              <a:rPr lang="en-US" sz="3000" spc="-1" baseline="-101000">
                <a:solidFill>
                  <a:srgbClr val="000000"/>
                </a:solidFill>
                <a:latin typeface="Times New Roman"/>
                <a:ea typeface="Arial"/>
              </a:rPr>
              <a:t>n</a:t>
            </a: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 and B extracted with v</a:t>
            </a:r>
            <a:r>
              <a:rPr lang="en-US" sz="3000" spc="-1" baseline="-101000">
                <a:solidFill>
                  <a:srgbClr val="000000"/>
                </a:solidFill>
                <a:latin typeface="Times New Roman"/>
                <a:ea typeface="Arial"/>
              </a:rPr>
              <a:t>n</a:t>
            </a: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 up to n=4</a:t>
            </a:r>
            <a:endParaRPr/>
          </a:p>
        </p:txBody>
      </p:sp>
      <p:sp>
        <p:nvSpPr>
          <p:cNvPr id="370" name="TextShape 8"/>
          <p:cNvSpPr txBox="1"/>
          <p:nvPr/>
        </p:nvSpPr>
        <p:spPr>
          <a:xfrm>
            <a:off x="7597800" y="3768480"/>
            <a:ext cx="2374200" cy="100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 spc="-1">
                <a:latin typeface="Times New Roman"/>
              </a:rPr>
              <a:t>h-h, </a:t>
            </a:r>
            <a:r>
              <a:rPr lang="en-US" sz="1200" spc="-1">
                <a:latin typeface="Times New Roman"/>
                <a:ea typeface="Arial"/>
              </a:rPr>
              <a:t>√</a:t>
            </a:r>
            <a:r>
              <a:rPr lang="en-US" sz="1200" spc="-1">
                <a:latin typeface="Times New Roman"/>
              </a:rPr>
              <a:t>s</a:t>
            </a:r>
            <a:r>
              <a:rPr lang="en-US" sz="1200" spc="-1" baseline="-101000">
                <a:latin typeface="Times New Roman"/>
              </a:rPr>
              <a:t>NN</a:t>
            </a:r>
            <a:r>
              <a:rPr lang="en-US" sz="1200" spc="-1">
                <a:latin typeface="Times New Roman"/>
              </a:rPr>
              <a:t> = 2.76 TeV, 0-10% PbPb</a:t>
            </a:r>
            <a:endParaRPr/>
          </a:p>
          <a:p>
            <a:r>
              <a:rPr lang="en-US" sz="1200" spc="-1">
                <a:latin typeface="Times New Roman"/>
              </a:rPr>
              <a:t>8&lt;p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trigger</a:t>
            </a:r>
            <a:r>
              <a:rPr lang="en-US" sz="1200" spc="-1">
                <a:latin typeface="Times New Roman"/>
              </a:rPr>
              <a:t>&lt;10 GeV/c</a:t>
            </a:r>
            <a:endParaRPr/>
          </a:p>
          <a:p>
            <a:r>
              <a:rPr lang="en-US" sz="1200" spc="-1">
                <a:latin typeface="Times New Roman"/>
              </a:rPr>
              <a:t>1&lt;p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&lt;2 GeV/c for background</a:t>
            </a:r>
            <a:endParaRPr/>
          </a:p>
          <a:p>
            <a:r>
              <a:rPr lang="en-US" sz="1200" spc="-1">
                <a:latin typeface="Times New Roman"/>
              </a:rPr>
              <a:t>0.5&lt;p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&lt;1.0 GeV/c for signal</a:t>
            </a:r>
            <a:endParaRPr/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" descr=""/>
          <p:cNvPicPr/>
          <p:nvPr/>
        </p:nvPicPr>
        <p:blipFill>
          <a:blip r:embed="rId1"/>
          <a:stretch/>
        </p:blipFill>
        <p:spPr>
          <a:xfrm>
            <a:off x="72360" y="1762560"/>
            <a:ext cx="10079640" cy="4217040"/>
          </a:xfrm>
          <a:prstGeom prst="rect">
            <a:avLst/>
          </a:prstGeom>
          <a:ln>
            <a:noFill/>
          </a:ln>
        </p:spPr>
      </p:pic>
      <p:sp>
        <p:nvSpPr>
          <p:cNvPr id="372" name="TextShape 1"/>
          <p:cNvSpPr txBox="1"/>
          <p:nvPr/>
        </p:nvSpPr>
        <p:spPr>
          <a:xfrm>
            <a:off x="144000" y="301320"/>
            <a:ext cx="754272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Reaction Plane Fit (RPF) method</a:t>
            </a:r>
            <a:r>
              <a:rPr lang="en-US" sz="4400" spc="-1">
                <a:latin typeface="Times New Roman"/>
              </a:rPr>
              <a:t>
</a:t>
            </a:r>
            <a:r>
              <a:rPr lang="en-US" sz="2500" spc="-1">
                <a:latin typeface="Times New Roman"/>
              </a:rPr>
              <a:t>30-40% central</a:t>
            </a:r>
            <a:endParaRPr/>
          </a:p>
        </p:txBody>
      </p:sp>
      <p:pic>
        <p:nvPicPr>
          <p:cNvPr id="373" name="" descr=""/>
          <p:cNvPicPr/>
          <p:nvPr/>
        </p:nvPicPr>
        <p:blipFill>
          <a:blip r:embed="rId2"/>
          <a:stretch/>
        </p:blipFill>
        <p:spPr>
          <a:xfrm>
            <a:off x="7721640" y="91080"/>
            <a:ext cx="2441520" cy="1828800"/>
          </a:xfrm>
          <a:prstGeom prst="rect">
            <a:avLst/>
          </a:prstGeom>
          <a:ln>
            <a:noFill/>
          </a:ln>
        </p:spPr>
      </p:pic>
      <p:sp>
        <p:nvSpPr>
          <p:cNvPr id="374" name="TextShape 2"/>
          <p:cNvSpPr txBox="1"/>
          <p:nvPr/>
        </p:nvSpPr>
        <p:spPr>
          <a:xfrm>
            <a:off x="8210160" y="2073600"/>
            <a:ext cx="1645920" cy="111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 spc="-1">
                <a:latin typeface="Times New Roman"/>
              </a:rPr>
              <a:t>h-h</a:t>
            </a:r>
            <a:r>
              <a:rPr lang="en-US" sz="1200" spc="-1">
                <a:latin typeface="Times New Roman"/>
              </a:rPr>
              <a:t>
</a:t>
            </a:r>
            <a:r>
              <a:rPr lang="en-US" sz="1200" spc="-1">
                <a:latin typeface="Times New Roman"/>
                <a:ea typeface="Arial"/>
              </a:rPr>
              <a:t>√</a:t>
            </a:r>
            <a:r>
              <a:rPr lang="en-US" sz="1200" spc="-1">
                <a:latin typeface="Times New Roman"/>
              </a:rPr>
              <a:t>s</a:t>
            </a:r>
            <a:r>
              <a:rPr lang="en-US" sz="1200" spc="-1" baseline="-101000">
                <a:latin typeface="Times New Roman"/>
              </a:rPr>
              <a:t>NN</a:t>
            </a:r>
            <a:r>
              <a:rPr lang="en-US" sz="1200" spc="-1">
                <a:latin typeface="Times New Roman"/>
              </a:rPr>
              <a:t> = 2.76 TeV</a:t>
            </a:r>
            <a:endParaRPr/>
          </a:p>
          <a:p>
            <a:r>
              <a:rPr lang="en-US" sz="1200" spc="-1">
                <a:latin typeface="Times New Roman"/>
              </a:rPr>
              <a:t>30-40% PbPb</a:t>
            </a:r>
            <a:endParaRPr/>
          </a:p>
          <a:p>
            <a:r>
              <a:rPr lang="en-US" sz="1200" spc="-1">
                <a:latin typeface="Times New Roman"/>
              </a:rPr>
              <a:t>8&lt;p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trigger</a:t>
            </a:r>
            <a:r>
              <a:rPr lang="en-US" sz="1200" spc="-1">
                <a:latin typeface="Times New Roman"/>
              </a:rPr>
              <a:t>&lt;10 GeV/c</a:t>
            </a:r>
            <a:endParaRPr/>
          </a:p>
          <a:p>
            <a:r>
              <a:rPr lang="en-US" sz="1200" spc="-1">
                <a:latin typeface="Times New Roman"/>
              </a:rPr>
              <a:t>1&lt;p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&lt;2 GeV/c</a:t>
            </a:r>
            <a:endParaRPr/>
          </a:p>
        </p:txBody>
      </p:sp>
      <p:sp>
        <p:nvSpPr>
          <p:cNvPr id="375" name="TextShape 3"/>
          <p:cNvSpPr txBox="1"/>
          <p:nvPr/>
        </p:nvSpPr>
        <p:spPr>
          <a:xfrm>
            <a:off x="2743200" y="6309360"/>
            <a:ext cx="7260480" cy="1471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000" spc="-1">
                <a:solidFill>
                  <a:srgbClr val="ff0000"/>
                </a:solidFill>
                <a:latin typeface="Times New Roman"/>
                <a:ea typeface="Arial"/>
              </a:rPr>
              <a:t>Works beautifully!</a:t>
            </a:r>
            <a:endParaRPr/>
          </a:p>
        </p:txBody>
      </p:sp>
      <p:sp>
        <p:nvSpPr>
          <p:cNvPr id="376" name="TextShape 4"/>
          <p:cNvSpPr txBox="1"/>
          <p:nvPr/>
        </p:nvSpPr>
        <p:spPr>
          <a:xfrm>
            <a:off x="5290560" y="3805920"/>
            <a:ext cx="2374200" cy="100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 spc="-1">
                <a:latin typeface="Times New Roman"/>
              </a:rPr>
              <a:t>h-h, </a:t>
            </a:r>
            <a:r>
              <a:rPr lang="en-US" sz="1200" spc="-1">
                <a:latin typeface="Times New Roman"/>
                <a:ea typeface="Arial"/>
              </a:rPr>
              <a:t>√</a:t>
            </a:r>
            <a:r>
              <a:rPr lang="en-US" sz="1200" spc="-1">
                <a:latin typeface="Times New Roman"/>
              </a:rPr>
              <a:t>s</a:t>
            </a:r>
            <a:r>
              <a:rPr lang="en-US" sz="1200" spc="-1" baseline="-101000">
                <a:latin typeface="Times New Roman"/>
              </a:rPr>
              <a:t>NN</a:t>
            </a:r>
            <a:r>
              <a:rPr lang="en-US" sz="1200" spc="-1">
                <a:latin typeface="Times New Roman"/>
              </a:rPr>
              <a:t> = 2.76 TeV, 0-10% PbPb</a:t>
            </a:r>
            <a:endParaRPr/>
          </a:p>
          <a:p>
            <a:r>
              <a:rPr lang="en-US" sz="1200" spc="-1">
                <a:latin typeface="Times New Roman"/>
              </a:rPr>
              <a:t>8&lt;p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trigger</a:t>
            </a:r>
            <a:r>
              <a:rPr lang="en-US" sz="1200" spc="-1">
                <a:latin typeface="Times New Roman"/>
              </a:rPr>
              <a:t>&lt;10 GeV/c</a:t>
            </a:r>
            <a:endParaRPr/>
          </a:p>
          <a:p>
            <a:r>
              <a:rPr lang="en-US" sz="1200" spc="-1">
                <a:latin typeface="Times New Roman"/>
              </a:rPr>
              <a:t>1&lt;p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&lt;2 GeV/c for background</a:t>
            </a:r>
            <a:endParaRPr/>
          </a:p>
          <a:p>
            <a:r>
              <a:rPr lang="en-US" sz="1200" spc="-1">
                <a:latin typeface="Times New Roman"/>
              </a:rPr>
              <a:t>0.5&lt;p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&lt;1.0 GeV/c for signal</a:t>
            </a:r>
            <a:endParaRPr/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3640" y="300960"/>
            <a:ext cx="9071640" cy="979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Stages of a heavy ion collision</a:t>
            </a:r>
            <a:endParaRPr/>
          </a:p>
        </p:txBody>
      </p:sp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8280" y="1318320"/>
            <a:ext cx="10058400" cy="5083920"/>
          </a:xfrm>
          <a:prstGeom prst="rect">
            <a:avLst/>
          </a:prstGeom>
          <a:ln>
            <a:noFill/>
          </a:ln>
        </p:spPr>
      </p:pic>
      <p:sp>
        <p:nvSpPr>
          <p:cNvPr id="379" name="Line 2"/>
          <p:cNvSpPr/>
          <p:nvPr/>
        </p:nvSpPr>
        <p:spPr>
          <a:xfrm flipV="1">
            <a:off x="731520" y="5943600"/>
            <a:ext cx="0" cy="64008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TextShape 3"/>
          <p:cNvSpPr txBox="1"/>
          <p:nvPr/>
        </p:nvSpPr>
        <p:spPr>
          <a:xfrm>
            <a:off x="274320" y="6615360"/>
            <a:ext cx="228600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>
                <a:solidFill>
                  <a:srgbClr val="ff0000"/>
                </a:solidFill>
                <a:latin typeface="Arial"/>
              </a:rPr>
              <a:t>Jets</a:t>
            </a:r>
            <a:endParaRPr/>
          </a:p>
        </p:txBody>
      </p:sp>
      <p:sp>
        <p:nvSpPr>
          <p:cNvPr id="381" name="Line 4"/>
          <p:cNvSpPr/>
          <p:nvPr/>
        </p:nvSpPr>
        <p:spPr>
          <a:xfrm flipV="1">
            <a:off x="1999080" y="5884920"/>
            <a:ext cx="0" cy="64008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TextShape 5"/>
          <p:cNvSpPr txBox="1"/>
          <p:nvPr/>
        </p:nvSpPr>
        <p:spPr>
          <a:xfrm>
            <a:off x="1678320" y="6615360"/>
            <a:ext cx="228600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 spc="-1">
                <a:solidFill>
                  <a:srgbClr val="ff0000"/>
                </a:solidFill>
                <a:latin typeface="Arial"/>
              </a:rPr>
              <a:t>Flow</a:t>
            </a:r>
            <a:endParaRPr/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" descr=""/>
          <p:cNvPicPr/>
          <p:nvPr/>
        </p:nvPicPr>
        <p:blipFill>
          <a:blip r:embed="rId1"/>
          <a:stretch/>
        </p:blipFill>
        <p:spPr>
          <a:xfrm>
            <a:off x="4399920" y="-3436560"/>
            <a:ext cx="5485680" cy="9299520"/>
          </a:xfrm>
          <a:prstGeom prst="rect">
            <a:avLst/>
          </a:prstGeom>
          <a:ln>
            <a:noFill/>
          </a:ln>
        </p:spPr>
      </p:pic>
      <p:sp>
        <p:nvSpPr>
          <p:cNvPr id="384" name="Line 1"/>
          <p:cNvSpPr/>
          <p:nvPr/>
        </p:nvSpPr>
        <p:spPr>
          <a:xfrm flipV="1">
            <a:off x="5933160" y="3751920"/>
            <a:ext cx="0" cy="1488240"/>
          </a:xfrm>
          <a:prstGeom prst="line">
            <a:avLst/>
          </a:prstGeom>
          <a:ln w="158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2"/>
          <p:cNvSpPr/>
          <p:nvPr/>
        </p:nvSpPr>
        <p:spPr>
          <a:xfrm>
            <a:off x="5900760" y="4779360"/>
            <a:ext cx="928800" cy="38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trigger</a:t>
            </a:r>
            <a:endParaRPr/>
          </a:p>
        </p:txBody>
      </p:sp>
      <p:sp>
        <p:nvSpPr>
          <p:cNvPr id="386" name="CustomShape 3"/>
          <p:cNvSpPr/>
          <p:nvPr/>
        </p:nvSpPr>
        <p:spPr>
          <a:xfrm>
            <a:off x="6887880" y="4933440"/>
            <a:ext cx="2589120" cy="26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i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Phys Rev Lett 90, 082302</a:t>
            </a:r>
            <a:endParaRPr/>
          </a:p>
        </p:txBody>
      </p:sp>
      <p:sp>
        <p:nvSpPr>
          <p:cNvPr id="387" name="CustomShape 4"/>
          <p:cNvSpPr/>
          <p:nvPr/>
        </p:nvSpPr>
        <p:spPr>
          <a:xfrm>
            <a:off x="503640" y="30132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Jets – azimuthal correlations</a:t>
            </a:r>
            <a:endParaRPr/>
          </a:p>
        </p:txBody>
      </p:sp>
      <p:pic>
        <p:nvPicPr>
          <p:cNvPr id="388" name="" descr=""/>
          <p:cNvPicPr/>
          <p:nvPr/>
        </p:nvPicPr>
        <p:blipFill>
          <a:blip r:embed="rId2"/>
          <a:stretch/>
        </p:blipFill>
        <p:spPr>
          <a:xfrm>
            <a:off x="372240" y="2066040"/>
            <a:ext cx="3695040" cy="3695400"/>
          </a:xfrm>
          <a:prstGeom prst="rect">
            <a:avLst/>
          </a:prstGeom>
          <a:ln>
            <a:noFill/>
          </a:ln>
        </p:spPr>
      </p:pic>
      <p:sp>
        <p:nvSpPr>
          <p:cNvPr id="389" name="CustomShape 5"/>
          <p:cNvSpPr/>
          <p:nvPr/>
        </p:nvSpPr>
        <p:spPr>
          <a:xfrm>
            <a:off x="1580040" y="1515600"/>
            <a:ext cx="1918440" cy="55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2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p+p </a:t>
            </a:r>
            <a:r>
              <a:rPr b="1" lang="en-US" sz="2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b="1" lang="en-US" sz="2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dijet</a:t>
            </a:r>
            <a:endParaRPr/>
          </a:p>
        </p:txBody>
      </p:sp>
      <p:sp>
        <p:nvSpPr>
          <p:cNvPr id="390" name="Line 6"/>
          <p:cNvSpPr/>
          <p:nvPr/>
        </p:nvSpPr>
        <p:spPr>
          <a:xfrm flipH="1" flipV="1">
            <a:off x="1527840" y="2514600"/>
            <a:ext cx="685800" cy="1371600"/>
          </a:xfrm>
          <a:prstGeom prst="line">
            <a:avLst/>
          </a:prstGeom>
          <a:ln w="91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7"/>
          <p:cNvSpPr/>
          <p:nvPr/>
        </p:nvSpPr>
        <p:spPr>
          <a:xfrm>
            <a:off x="1877040" y="2383200"/>
            <a:ext cx="1443240" cy="44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25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Trigger</a:t>
            </a:r>
            <a:endParaRPr/>
          </a:p>
        </p:txBody>
      </p:sp>
      <p:sp>
        <p:nvSpPr>
          <p:cNvPr id="392" name="CustomShape 8"/>
          <p:cNvSpPr/>
          <p:nvPr/>
        </p:nvSpPr>
        <p:spPr>
          <a:xfrm>
            <a:off x="442440" y="5257800"/>
            <a:ext cx="2071440" cy="44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25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Associated</a:t>
            </a:r>
            <a:endParaRPr/>
          </a:p>
        </p:txBody>
      </p:sp>
      <p:sp>
        <p:nvSpPr>
          <p:cNvPr id="393" name="Line 9"/>
          <p:cNvSpPr/>
          <p:nvPr/>
        </p:nvSpPr>
        <p:spPr>
          <a:xfrm>
            <a:off x="2214000" y="3886200"/>
            <a:ext cx="71640" cy="1371600"/>
          </a:xfrm>
          <a:prstGeom prst="line">
            <a:avLst/>
          </a:prstGeom>
          <a:ln w="9144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10"/>
          <p:cNvSpPr/>
          <p:nvPr/>
        </p:nvSpPr>
        <p:spPr>
          <a:xfrm>
            <a:off x="2285640" y="1420200"/>
            <a:ext cx="3429000" cy="1828800"/>
          </a:xfrm>
          <a:custGeom>
            <a:avLst/>
            <a:gdLst/>
            <a:ahLst/>
            <a:rect l="l" t="t" r="r" b="b"/>
            <a:pathLst>
              <a:path w="9527" h="5081">
                <a:moveTo>
                  <a:pt x="0" y="2540"/>
                </a:moveTo>
                <a:cubicBezTo>
                  <a:pt x="6350" y="0"/>
                  <a:pt x="9526" y="5080"/>
                  <a:pt x="9526" y="5080"/>
                </a:cubicBezTo>
              </a:path>
            </a:pathLst>
          </a:custGeom>
          <a:noFill/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11"/>
          <p:cNvSpPr/>
          <p:nvPr/>
        </p:nvSpPr>
        <p:spPr>
          <a:xfrm>
            <a:off x="2514240" y="4572000"/>
            <a:ext cx="5257440" cy="2057400"/>
          </a:xfrm>
          <a:custGeom>
            <a:avLst/>
            <a:gdLst/>
            <a:ahLst/>
            <a:rect l="l" t="t" r="r" b="b"/>
            <a:pathLst>
              <a:path w="14606" h="5716">
                <a:moveTo>
                  <a:pt x="0" y="635"/>
                </a:moveTo>
                <a:cubicBezTo>
                  <a:pt x="8255" y="5715"/>
                  <a:pt x="14605" y="0"/>
                  <a:pt x="14605" y="0"/>
                </a:cubicBezTo>
              </a:path>
            </a:pathLst>
          </a:custGeom>
          <a:noFill/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12"/>
          <p:cNvSpPr/>
          <p:nvPr/>
        </p:nvSpPr>
        <p:spPr>
          <a:xfrm>
            <a:off x="1142640" y="6400800"/>
            <a:ext cx="7543080" cy="44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z="25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Select high momentum particles </a:t>
            </a:r>
            <a:r>
              <a:rPr lang="en-US" sz="2500" spc="-1" strike="noStrike"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→ biased towards jets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>
                <p:childTnLst>
                  <p:par>
                    <p:cTn id="9" fill="freeze">
                      <p:stCondLst>
                        <p:cond delay="indefinite"/>
                      </p:stCondLst>
                      <p:childTnLst>
                        <p:par>
                          <p:cTn id="10" fill="freeze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503640" y="301320"/>
            <a:ext cx="907056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Azimuthal correlations</a:t>
            </a:r>
            <a:endParaRPr/>
          </a:p>
        </p:txBody>
      </p:sp>
      <p:pic>
        <p:nvPicPr>
          <p:cNvPr id="398" name="" descr=""/>
          <p:cNvPicPr/>
          <p:nvPr/>
        </p:nvPicPr>
        <p:blipFill>
          <a:blip r:embed="rId1"/>
          <a:srcRect l="0" t="56478" r="11917" b="0"/>
          <a:stretch/>
        </p:blipFill>
        <p:spPr>
          <a:xfrm>
            <a:off x="1462680" y="2080440"/>
            <a:ext cx="6762240" cy="4536000"/>
          </a:xfrm>
          <a:prstGeom prst="rect">
            <a:avLst/>
          </a:prstGeom>
          <a:ln>
            <a:noFill/>
          </a:ln>
        </p:spPr>
      </p:pic>
      <p:sp>
        <p:nvSpPr>
          <p:cNvPr id="399" name="TextShape 2"/>
          <p:cNvSpPr txBox="1"/>
          <p:nvPr/>
        </p:nvSpPr>
        <p:spPr>
          <a:xfrm>
            <a:off x="2444040" y="5415840"/>
            <a:ext cx="4410360" cy="80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 spc="-1">
                <a:latin typeface="Arial"/>
              </a:rPr>
              <a:t>Phys.Rev.Lett.93:252301,2004</a:t>
            </a:r>
            <a:endParaRPr/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Competing effects</a:t>
            </a:r>
            <a:endParaRPr/>
          </a:p>
        </p:txBody>
      </p:sp>
      <p:pic>
        <p:nvPicPr>
          <p:cNvPr id="401" name="" descr=""/>
          <p:cNvPicPr/>
          <p:nvPr/>
        </p:nvPicPr>
        <p:blipFill>
          <a:blip r:embed="rId1"/>
          <a:stretch/>
        </p:blipFill>
        <p:spPr>
          <a:xfrm>
            <a:off x="948240" y="2241000"/>
            <a:ext cx="1188720" cy="2020680"/>
          </a:xfrm>
          <a:prstGeom prst="rect">
            <a:avLst/>
          </a:prstGeom>
          <a:ln>
            <a:noFill/>
          </a:ln>
        </p:spPr>
      </p:pic>
      <p:sp>
        <p:nvSpPr>
          <p:cNvPr id="402" name="CustomShape 2"/>
          <p:cNvSpPr/>
          <p:nvPr/>
        </p:nvSpPr>
        <p:spPr>
          <a:xfrm>
            <a:off x="2686320" y="2918160"/>
            <a:ext cx="365760" cy="640080"/>
          </a:xfrm>
          <a:prstGeom prst="ellipse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Line 3"/>
          <p:cNvSpPr/>
          <p:nvPr/>
        </p:nvSpPr>
        <p:spPr>
          <a:xfrm>
            <a:off x="1496880" y="3255840"/>
            <a:ext cx="1371600" cy="30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Line 4"/>
          <p:cNvSpPr/>
          <p:nvPr/>
        </p:nvSpPr>
        <p:spPr>
          <a:xfrm flipV="1">
            <a:off x="1496880" y="2918160"/>
            <a:ext cx="1371600" cy="337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Line 5"/>
          <p:cNvSpPr/>
          <p:nvPr/>
        </p:nvSpPr>
        <p:spPr>
          <a:xfrm flipV="1">
            <a:off x="1496880" y="3164400"/>
            <a:ext cx="118944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Line 6"/>
          <p:cNvSpPr/>
          <p:nvPr/>
        </p:nvSpPr>
        <p:spPr>
          <a:xfrm>
            <a:off x="1496880" y="3255840"/>
            <a:ext cx="91440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Line 7"/>
          <p:cNvSpPr/>
          <p:nvPr/>
        </p:nvSpPr>
        <p:spPr>
          <a:xfrm>
            <a:off x="1496880" y="3255840"/>
            <a:ext cx="155520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Line 8"/>
          <p:cNvSpPr/>
          <p:nvPr/>
        </p:nvSpPr>
        <p:spPr>
          <a:xfrm flipV="1">
            <a:off x="1496880" y="3164400"/>
            <a:ext cx="64008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9"/>
          <p:cNvSpPr/>
          <p:nvPr/>
        </p:nvSpPr>
        <p:spPr>
          <a:xfrm rot="16200000">
            <a:off x="1345320" y="1534680"/>
            <a:ext cx="365760" cy="640080"/>
          </a:xfrm>
          <a:prstGeom prst="ellipse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Line 10"/>
          <p:cNvSpPr/>
          <p:nvPr/>
        </p:nvSpPr>
        <p:spPr>
          <a:xfrm flipV="1">
            <a:off x="1545840" y="1855440"/>
            <a:ext cx="302400" cy="1371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Line 11"/>
          <p:cNvSpPr/>
          <p:nvPr/>
        </p:nvSpPr>
        <p:spPr>
          <a:xfrm flipH="1" flipV="1">
            <a:off x="1208160" y="1855440"/>
            <a:ext cx="337680" cy="1371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Line 12"/>
          <p:cNvSpPr/>
          <p:nvPr/>
        </p:nvSpPr>
        <p:spPr>
          <a:xfrm flipH="1" flipV="1">
            <a:off x="1454400" y="2037600"/>
            <a:ext cx="91440" cy="1189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Line 13"/>
          <p:cNvSpPr/>
          <p:nvPr/>
        </p:nvSpPr>
        <p:spPr>
          <a:xfrm flipV="1">
            <a:off x="1545840" y="2312640"/>
            <a:ext cx="91440" cy="9144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Line 14"/>
          <p:cNvSpPr/>
          <p:nvPr/>
        </p:nvSpPr>
        <p:spPr>
          <a:xfrm flipV="1">
            <a:off x="1545840" y="1671840"/>
            <a:ext cx="91440" cy="1555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Line 15"/>
          <p:cNvSpPr/>
          <p:nvPr/>
        </p:nvSpPr>
        <p:spPr>
          <a:xfrm flipH="1" flipV="1">
            <a:off x="1454400" y="2586960"/>
            <a:ext cx="91440" cy="6400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Line 16"/>
          <p:cNvSpPr/>
          <p:nvPr/>
        </p:nvSpPr>
        <p:spPr>
          <a:xfrm flipV="1">
            <a:off x="948240" y="1792800"/>
            <a:ext cx="1188720" cy="64008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Line 17"/>
          <p:cNvSpPr/>
          <p:nvPr/>
        </p:nvSpPr>
        <p:spPr>
          <a:xfrm>
            <a:off x="856800" y="1792800"/>
            <a:ext cx="1280160" cy="64008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TextShape 18"/>
          <p:cNvSpPr txBox="1"/>
          <p:nvPr/>
        </p:nvSpPr>
        <p:spPr>
          <a:xfrm>
            <a:off x="371520" y="4389120"/>
            <a:ext cx="2837160" cy="215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500" spc="-1">
                <a:solidFill>
                  <a:srgbClr val="0000ff"/>
                </a:solidFill>
                <a:latin typeface="Arial"/>
              </a:rPr>
              <a:t>Quenching</a:t>
            </a:r>
            <a:endParaRPr/>
          </a:p>
          <a:p>
            <a:r>
              <a:rPr lang="en-US" sz="2500" spc="-1">
                <a:latin typeface="Arial"/>
              </a:rPr>
              <a:t>Fewer jets, lower yield out of plane</a:t>
            </a:r>
            <a:endParaRPr/>
          </a:p>
        </p:txBody>
      </p:sp>
      <p:pic>
        <p:nvPicPr>
          <p:cNvPr id="419" name="" descr=""/>
          <p:cNvPicPr/>
          <p:nvPr/>
        </p:nvPicPr>
        <p:blipFill>
          <a:blip r:embed="rId2"/>
          <a:stretch/>
        </p:blipFill>
        <p:spPr>
          <a:xfrm>
            <a:off x="4052160" y="2194560"/>
            <a:ext cx="1188720" cy="2020680"/>
          </a:xfrm>
          <a:prstGeom prst="rect">
            <a:avLst/>
          </a:prstGeom>
          <a:ln>
            <a:noFill/>
          </a:ln>
        </p:spPr>
      </p:pic>
      <p:sp>
        <p:nvSpPr>
          <p:cNvPr id="420" name="CustomShape 19"/>
          <p:cNvSpPr/>
          <p:nvPr/>
        </p:nvSpPr>
        <p:spPr>
          <a:xfrm>
            <a:off x="5823360" y="2913480"/>
            <a:ext cx="365760" cy="640080"/>
          </a:xfrm>
          <a:prstGeom prst="ellipse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Line 20"/>
          <p:cNvSpPr/>
          <p:nvPr/>
        </p:nvSpPr>
        <p:spPr>
          <a:xfrm>
            <a:off x="4633920" y="3251160"/>
            <a:ext cx="1371600" cy="30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Line 21"/>
          <p:cNvSpPr/>
          <p:nvPr/>
        </p:nvSpPr>
        <p:spPr>
          <a:xfrm flipV="1">
            <a:off x="4633920" y="2913480"/>
            <a:ext cx="1371600" cy="337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Line 22"/>
          <p:cNvSpPr/>
          <p:nvPr/>
        </p:nvSpPr>
        <p:spPr>
          <a:xfrm flipV="1">
            <a:off x="4633920" y="3159720"/>
            <a:ext cx="118944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Line 23"/>
          <p:cNvSpPr/>
          <p:nvPr/>
        </p:nvSpPr>
        <p:spPr>
          <a:xfrm>
            <a:off x="4633920" y="3251160"/>
            <a:ext cx="91440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Line 24"/>
          <p:cNvSpPr/>
          <p:nvPr/>
        </p:nvSpPr>
        <p:spPr>
          <a:xfrm>
            <a:off x="4633920" y="3251160"/>
            <a:ext cx="155520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Line 25"/>
          <p:cNvSpPr/>
          <p:nvPr/>
        </p:nvSpPr>
        <p:spPr>
          <a:xfrm flipV="1">
            <a:off x="4633920" y="3159720"/>
            <a:ext cx="64008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26"/>
          <p:cNvSpPr/>
          <p:nvPr/>
        </p:nvSpPr>
        <p:spPr>
          <a:xfrm rot="16200000">
            <a:off x="4482360" y="1530000"/>
            <a:ext cx="365760" cy="640080"/>
          </a:xfrm>
          <a:prstGeom prst="ellipse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Line 27"/>
          <p:cNvSpPr/>
          <p:nvPr/>
        </p:nvSpPr>
        <p:spPr>
          <a:xfrm flipV="1">
            <a:off x="4682880" y="1850760"/>
            <a:ext cx="302400" cy="1371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Line 28"/>
          <p:cNvSpPr/>
          <p:nvPr/>
        </p:nvSpPr>
        <p:spPr>
          <a:xfrm flipH="1" flipV="1">
            <a:off x="4345200" y="1850760"/>
            <a:ext cx="337680" cy="1371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Line 29"/>
          <p:cNvSpPr/>
          <p:nvPr/>
        </p:nvSpPr>
        <p:spPr>
          <a:xfrm flipH="1" flipV="1">
            <a:off x="4591440" y="2032920"/>
            <a:ext cx="91440" cy="1189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Line 30"/>
          <p:cNvSpPr/>
          <p:nvPr/>
        </p:nvSpPr>
        <p:spPr>
          <a:xfrm flipV="1">
            <a:off x="4682880" y="2307960"/>
            <a:ext cx="91440" cy="9144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Line 31"/>
          <p:cNvSpPr/>
          <p:nvPr/>
        </p:nvSpPr>
        <p:spPr>
          <a:xfrm flipV="1">
            <a:off x="4682880" y="1667160"/>
            <a:ext cx="91440" cy="1555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Line 32"/>
          <p:cNvSpPr/>
          <p:nvPr/>
        </p:nvSpPr>
        <p:spPr>
          <a:xfrm flipH="1" flipV="1">
            <a:off x="4591440" y="2582280"/>
            <a:ext cx="91440" cy="6400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434" name="" descr=""/>
          <p:cNvPicPr/>
          <p:nvPr/>
        </p:nvPicPr>
        <p:blipFill>
          <a:blip r:embed="rId3"/>
          <a:stretch/>
        </p:blipFill>
        <p:spPr>
          <a:xfrm>
            <a:off x="4615560" y="2466000"/>
            <a:ext cx="483120" cy="725400"/>
          </a:xfrm>
          <a:prstGeom prst="rect">
            <a:avLst/>
          </a:prstGeom>
          <a:ln>
            <a:noFill/>
          </a:ln>
        </p:spPr>
      </p:pic>
      <p:pic>
        <p:nvPicPr>
          <p:cNvPr id="435" name="" descr=""/>
          <p:cNvPicPr/>
          <p:nvPr/>
        </p:nvPicPr>
        <p:blipFill>
          <a:blip r:embed="rId4"/>
          <a:stretch/>
        </p:blipFill>
        <p:spPr>
          <a:xfrm rot="17400000">
            <a:off x="4165920" y="2547360"/>
            <a:ext cx="483120" cy="725400"/>
          </a:xfrm>
          <a:prstGeom prst="rect">
            <a:avLst/>
          </a:prstGeom>
          <a:ln>
            <a:noFill/>
          </a:ln>
        </p:spPr>
      </p:pic>
      <p:pic>
        <p:nvPicPr>
          <p:cNvPr id="436" name="" descr=""/>
          <p:cNvPicPr/>
          <p:nvPr/>
        </p:nvPicPr>
        <p:blipFill>
          <a:blip r:embed="rId5"/>
          <a:stretch/>
        </p:blipFill>
        <p:spPr>
          <a:xfrm rot="20400000">
            <a:off x="4472280" y="2284560"/>
            <a:ext cx="483120" cy="725400"/>
          </a:xfrm>
          <a:prstGeom prst="rect">
            <a:avLst/>
          </a:prstGeom>
          <a:ln>
            <a:noFill/>
          </a:ln>
        </p:spPr>
      </p:pic>
      <p:sp>
        <p:nvSpPr>
          <p:cNvPr id="437" name="TextShape 33"/>
          <p:cNvSpPr txBox="1"/>
          <p:nvPr/>
        </p:nvSpPr>
        <p:spPr>
          <a:xfrm>
            <a:off x="3320640" y="4444560"/>
            <a:ext cx="3474720" cy="180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500" spc="-1">
                <a:solidFill>
                  <a:srgbClr val="0000ff"/>
                </a:solidFill>
                <a:latin typeface="Arial"/>
              </a:rPr>
              <a:t>Bremsstrahlung</a:t>
            </a:r>
            <a:endParaRPr/>
          </a:p>
          <a:p>
            <a:r>
              <a:rPr lang="en-US" sz="2500" spc="-1">
                <a:latin typeface="Arial"/>
              </a:rPr>
              <a:t>Softer, higher yield out of plane</a:t>
            </a:r>
            <a:endParaRPr/>
          </a:p>
        </p:txBody>
      </p:sp>
      <p:pic>
        <p:nvPicPr>
          <p:cNvPr id="438" name="" descr=""/>
          <p:cNvPicPr/>
          <p:nvPr/>
        </p:nvPicPr>
        <p:blipFill>
          <a:blip r:embed="rId6"/>
          <a:stretch/>
        </p:blipFill>
        <p:spPr>
          <a:xfrm>
            <a:off x="7399440" y="2118960"/>
            <a:ext cx="1188720" cy="2020680"/>
          </a:xfrm>
          <a:prstGeom prst="rect">
            <a:avLst/>
          </a:prstGeom>
          <a:ln>
            <a:noFill/>
          </a:ln>
        </p:spPr>
      </p:pic>
      <p:sp>
        <p:nvSpPr>
          <p:cNvPr id="439" name="CustomShape 34"/>
          <p:cNvSpPr/>
          <p:nvPr/>
        </p:nvSpPr>
        <p:spPr>
          <a:xfrm>
            <a:off x="9170640" y="2837880"/>
            <a:ext cx="365760" cy="640080"/>
          </a:xfrm>
          <a:prstGeom prst="ellipse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Line 35"/>
          <p:cNvSpPr/>
          <p:nvPr/>
        </p:nvSpPr>
        <p:spPr>
          <a:xfrm>
            <a:off x="7981200" y="3175560"/>
            <a:ext cx="1371600" cy="30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Line 36"/>
          <p:cNvSpPr/>
          <p:nvPr/>
        </p:nvSpPr>
        <p:spPr>
          <a:xfrm flipV="1">
            <a:off x="7981200" y="2837880"/>
            <a:ext cx="1371600" cy="3376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Line 37"/>
          <p:cNvSpPr/>
          <p:nvPr/>
        </p:nvSpPr>
        <p:spPr>
          <a:xfrm flipV="1">
            <a:off x="7981200" y="3084120"/>
            <a:ext cx="118944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Line 38"/>
          <p:cNvSpPr/>
          <p:nvPr/>
        </p:nvSpPr>
        <p:spPr>
          <a:xfrm>
            <a:off x="7981200" y="3175560"/>
            <a:ext cx="91440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Line 39"/>
          <p:cNvSpPr/>
          <p:nvPr/>
        </p:nvSpPr>
        <p:spPr>
          <a:xfrm>
            <a:off x="7981200" y="3175560"/>
            <a:ext cx="155520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Line 40"/>
          <p:cNvSpPr/>
          <p:nvPr/>
        </p:nvSpPr>
        <p:spPr>
          <a:xfrm flipV="1">
            <a:off x="7981200" y="3084120"/>
            <a:ext cx="64008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41"/>
          <p:cNvSpPr/>
          <p:nvPr/>
        </p:nvSpPr>
        <p:spPr>
          <a:xfrm rot="16200000">
            <a:off x="7829640" y="1454400"/>
            <a:ext cx="365760" cy="640080"/>
          </a:xfrm>
          <a:prstGeom prst="ellipse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Line 42"/>
          <p:cNvSpPr/>
          <p:nvPr/>
        </p:nvSpPr>
        <p:spPr>
          <a:xfrm flipV="1">
            <a:off x="8030160" y="1775160"/>
            <a:ext cx="302400" cy="1371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Line 43"/>
          <p:cNvSpPr/>
          <p:nvPr/>
        </p:nvSpPr>
        <p:spPr>
          <a:xfrm flipH="1" flipV="1">
            <a:off x="7692480" y="1775160"/>
            <a:ext cx="337680" cy="1371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Line 44"/>
          <p:cNvSpPr/>
          <p:nvPr/>
        </p:nvSpPr>
        <p:spPr>
          <a:xfrm flipH="1" flipV="1">
            <a:off x="7938720" y="1957320"/>
            <a:ext cx="91440" cy="1189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Line 45"/>
          <p:cNvSpPr/>
          <p:nvPr/>
        </p:nvSpPr>
        <p:spPr>
          <a:xfrm flipV="1">
            <a:off x="8030160" y="2232360"/>
            <a:ext cx="91440" cy="9144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Line 46"/>
          <p:cNvSpPr/>
          <p:nvPr/>
        </p:nvSpPr>
        <p:spPr>
          <a:xfrm flipV="1">
            <a:off x="8030160" y="1591560"/>
            <a:ext cx="91440" cy="1555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Line 47"/>
          <p:cNvSpPr/>
          <p:nvPr/>
        </p:nvSpPr>
        <p:spPr>
          <a:xfrm flipH="1" flipV="1">
            <a:off x="7938720" y="2506680"/>
            <a:ext cx="91440" cy="6400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453" name="" descr=""/>
          <p:cNvPicPr/>
          <p:nvPr/>
        </p:nvPicPr>
        <p:blipFill>
          <a:blip r:embed="rId7"/>
          <a:stretch/>
        </p:blipFill>
        <p:spPr>
          <a:xfrm rot="5400000">
            <a:off x="8142480" y="3052440"/>
            <a:ext cx="483120" cy="725400"/>
          </a:xfrm>
          <a:prstGeom prst="rect">
            <a:avLst/>
          </a:prstGeom>
          <a:ln>
            <a:noFill/>
          </a:ln>
        </p:spPr>
      </p:pic>
      <p:pic>
        <p:nvPicPr>
          <p:cNvPr id="454" name="" descr=""/>
          <p:cNvPicPr/>
          <p:nvPr/>
        </p:nvPicPr>
        <p:blipFill>
          <a:blip r:embed="rId8"/>
          <a:stretch/>
        </p:blipFill>
        <p:spPr>
          <a:xfrm rot="1200000">
            <a:off x="8060760" y="2602800"/>
            <a:ext cx="483120" cy="725400"/>
          </a:xfrm>
          <a:prstGeom prst="rect">
            <a:avLst/>
          </a:prstGeom>
          <a:ln>
            <a:noFill/>
          </a:ln>
        </p:spPr>
      </p:pic>
      <p:pic>
        <p:nvPicPr>
          <p:cNvPr id="455" name="" descr=""/>
          <p:cNvPicPr/>
          <p:nvPr/>
        </p:nvPicPr>
        <p:blipFill>
          <a:blip r:embed="rId9"/>
          <a:stretch/>
        </p:blipFill>
        <p:spPr>
          <a:xfrm rot="4200000">
            <a:off x="8323560" y="2909160"/>
            <a:ext cx="483120" cy="725400"/>
          </a:xfrm>
          <a:prstGeom prst="rect">
            <a:avLst/>
          </a:prstGeom>
          <a:ln>
            <a:noFill/>
          </a:ln>
        </p:spPr>
      </p:pic>
      <p:sp>
        <p:nvSpPr>
          <p:cNvPr id="456" name="TextShape 48"/>
          <p:cNvSpPr txBox="1"/>
          <p:nvPr/>
        </p:nvSpPr>
        <p:spPr>
          <a:xfrm>
            <a:off x="6884640" y="4444920"/>
            <a:ext cx="3212640" cy="180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500" spc="-1">
                <a:solidFill>
                  <a:srgbClr val="0000ff"/>
                </a:solidFill>
                <a:latin typeface="Arial"/>
              </a:rPr>
              <a:t>Fluctuations</a:t>
            </a:r>
            <a:endParaRPr/>
          </a:p>
          <a:p>
            <a:r>
              <a:rPr lang="en-US" sz="2500" spc="-1">
                <a:latin typeface="Arial"/>
              </a:rPr>
              <a:t>Individual jets' energy loss may vary</a:t>
            </a:r>
            <a:endParaRPr/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xtShape 1"/>
          <p:cNvSpPr txBox="1"/>
          <p:nvPr/>
        </p:nvSpPr>
        <p:spPr>
          <a:xfrm>
            <a:off x="504000" y="53280"/>
            <a:ext cx="9071640" cy="71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Dihadron correlations</a:t>
            </a:r>
            <a:endParaRPr/>
          </a:p>
        </p:txBody>
      </p:sp>
      <p:pic>
        <p:nvPicPr>
          <p:cNvPr id="458" name="" descr=""/>
          <p:cNvPicPr/>
          <p:nvPr/>
        </p:nvPicPr>
        <p:blipFill>
          <a:blip r:embed="rId1"/>
          <a:stretch/>
        </p:blipFill>
        <p:spPr>
          <a:xfrm>
            <a:off x="1358640" y="817560"/>
            <a:ext cx="7059240" cy="5486400"/>
          </a:xfrm>
          <a:prstGeom prst="rect">
            <a:avLst/>
          </a:prstGeom>
          <a:ln>
            <a:noFill/>
          </a:ln>
        </p:spPr>
      </p:pic>
      <p:sp>
        <p:nvSpPr>
          <p:cNvPr id="459" name="TextShape 2"/>
          <p:cNvSpPr txBox="1"/>
          <p:nvPr/>
        </p:nvSpPr>
        <p:spPr>
          <a:xfrm>
            <a:off x="2003760" y="3808440"/>
            <a:ext cx="3080880" cy="1037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  <a:p>
            <a:r>
              <a:rPr b="1" lang="en-US" sz="1400" spc="-1">
                <a:solidFill>
                  <a:srgbClr val="ff0000"/>
                </a:solidFill>
                <a:latin typeface="Arial"/>
              </a:rPr>
              <a:t>Phys. Rev. C 94, 011901(R) 2016</a:t>
            </a:r>
            <a:endParaRPr/>
          </a:p>
          <a:p>
            <a:endParaRPr/>
          </a:p>
        </p:txBody>
      </p:sp>
      <p:pic>
        <p:nvPicPr>
          <p:cNvPr id="460" name="" descr=""/>
          <p:cNvPicPr/>
          <p:nvPr/>
        </p:nvPicPr>
        <p:blipFill>
          <a:blip r:embed="rId2"/>
          <a:stretch/>
        </p:blipFill>
        <p:spPr>
          <a:xfrm>
            <a:off x="1545480" y="6208920"/>
            <a:ext cx="818640" cy="651240"/>
          </a:xfrm>
          <a:prstGeom prst="rect">
            <a:avLst/>
          </a:prstGeom>
          <a:ln>
            <a:noFill/>
          </a:ln>
        </p:spPr>
      </p:pic>
      <p:pic>
        <p:nvPicPr>
          <p:cNvPr id="461" name="" descr=""/>
          <p:cNvPicPr/>
          <p:nvPr/>
        </p:nvPicPr>
        <p:blipFill>
          <a:blip r:embed="rId3"/>
          <a:stretch/>
        </p:blipFill>
        <p:spPr>
          <a:xfrm>
            <a:off x="4087440" y="620568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462" name="" descr=""/>
          <p:cNvPicPr/>
          <p:nvPr/>
        </p:nvPicPr>
        <p:blipFill>
          <a:blip r:embed="rId4"/>
          <a:stretch/>
        </p:blipFill>
        <p:spPr>
          <a:xfrm>
            <a:off x="2727360" y="620892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463" name="" descr=""/>
          <p:cNvPicPr/>
          <p:nvPr/>
        </p:nvPicPr>
        <p:blipFill>
          <a:blip r:embed="rId5"/>
          <a:stretch/>
        </p:blipFill>
        <p:spPr>
          <a:xfrm>
            <a:off x="4785840" y="6208920"/>
            <a:ext cx="818640" cy="651240"/>
          </a:xfrm>
          <a:prstGeom prst="rect">
            <a:avLst/>
          </a:prstGeom>
          <a:ln>
            <a:noFill/>
          </a:ln>
        </p:spPr>
      </p:pic>
      <p:pic>
        <p:nvPicPr>
          <p:cNvPr id="464" name="" descr=""/>
          <p:cNvPicPr/>
          <p:nvPr/>
        </p:nvPicPr>
        <p:blipFill>
          <a:blip r:embed="rId6"/>
          <a:stretch/>
        </p:blipFill>
        <p:spPr>
          <a:xfrm>
            <a:off x="7327800" y="620568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465" name="" descr=""/>
          <p:cNvPicPr/>
          <p:nvPr/>
        </p:nvPicPr>
        <p:blipFill>
          <a:blip r:embed="rId7"/>
          <a:stretch/>
        </p:blipFill>
        <p:spPr>
          <a:xfrm>
            <a:off x="5967720" y="6208920"/>
            <a:ext cx="822960" cy="658440"/>
          </a:xfrm>
          <a:prstGeom prst="rect">
            <a:avLst/>
          </a:prstGeom>
          <a:ln>
            <a:noFill/>
          </a:ln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503280" y="-132120"/>
            <a:ext cx="896616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Near-side jet yields vs EP</a:t>
            </a:r>
            <a:endParaRPr/>
          </a:p>
        </p:txBody>
      </p:sp>
      <p:sp>
        <p:nvSpPr>
          <p:cNvPr id="467" name="CustomShape 2"/>
          <p:cNvSpPr/>
          <p:nvPr/>
        </p:nvSpPr>
        <p:spPr>
          <a:xfrm>
            <a:off x="3638520" y="738360"/>
            <a:ext cx="37735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/>
            <a:r>
              <a:rPr b="1" lang="en-US" sz="1800" spc="-1">
                <a:solidFill>
                  <a:srgbClr val="ff0000"/>
                </a:solidFill>
                <a:latin typeface="Arial"/>
              </a:rPr>
              <a:t>Jets 20-40 GeV/c, 30-50% centrality</a:t>
            </a:r>
            <a:endParaRPr/>
          </a:p>
        </p:txBody>
      </p:sp>
      <p:pic>
        <p:nvPicPr>
          <p:cNvPr id="468" name="" descr=""/>
          <p:cNvPicPr/>
          <p:nvPr/>
        </p:nvPicPr>
        <p:blipFill>
          <a:blip r:embed="rId1"/>
          <a:stretch/>
        </p:blipFill>
        <p:spPr>
          <a:xfrm>
            <a:off x="9360" y="1089000"/>
            <a:ext cx="7601040" cy="5467320"/>
          </a:xfrm>
          <a:prstGeom prst="rect">
            <a:avLst/>
          </a:prstGeom>
          <a:ln>
            <a:noFill/>
          </a:ln>
        </p:spPr>
      </p:pic>
      <p:sp>
        <p:nvSpPr>
          <p:cNvPr id="469" name="CustomShape 3"/>
          <p:cNvSpPr/>
          <p:nvPr/>
        </p:nvSpPr>
        <p:spPr>
          <a:xfrm>
            <a:off x="7651800" y="3860640"/>
            <a:ext cx="2325600" cy="36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Competing effects  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1) Quenching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2) Bremsstrahlung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3) etc</a:t>
            </a:r>
            <a:endParaRPr/>
          </a:p>
        </p:txBody>
      </p:sp>
      <p:sp>
        <p:nvSpPr>
          <p:cNvPr id="470" name="CustomShape 4"/>
          <p:cNvSpPr/>
          <p:nvPr/>
        </p:nvSpPr>
        <p:spPr>
          <a:xfrm>
            <a:off x="7488360" y="2062080"/>
            <a:ext cx="1191960" cy="119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lang="en-US" sz="1800" spc="-1">
                <a:solidFill>
                  <a:srgbClr val="ff0000"/>
                </a:solidFill>
                <a:latin typeface="Arial"/>
              </a:rPr>
              <a:t>Within uncertainties of</a:t>
            </a:r>
            <a:endParaRPr/>
          </a:p>
          <a:p>
            <a:pPr/>
            <a:r>
              <a:rPr lang="en-US" sz="1800" spc="-1">
                <a:solidFill>
                  <a:srgbClr val="ff0000"/>
                </a:solidFill>
                <a:latin typeface="Arial"/>
              </a:rPr>
              <a:t>current statistics, no </a:t>
            </a:r>
            <a:endParaRPr/>
          </a:p>
          <a:p>
            <a:pPr/>
            <a:r>
              <a:rPr lang="en-US" sz="1800" spc="-1">
                <a:solidFill>
                  <a:srgbClr val="ff0000"/>
                </a:solidFill>
                <a:latin typeface="Arial"/>
              </a:rPr>
              <a:t>event plane ordering</a:t>
            </a:r>
            <a:endParaRPr/>
          </a:p>
          <a:p>
            <a:pPr marL="218880" indent="-218880">
              <a:buBlip>
                <a:blip r:embed="rId2"/>
              </a:buBlip>
            </a:pPr>
            <a:r>
              <a:rPr lang="en-US" sz="1800" spc="-1">
                <a:latin typeface="Arial"/>
              </a:rPr>
              <a:t>Different effects in </a:t>
            </a:r>
            <a:endParaRPr/>
          </a:p>
          <a:p>
            <a:pPr marL="438120" indent="-433440"/>
            <a:r>
              <a:rPr lang="en-US" sz="1800" spc="-1">
                <a:latin typeface="Arial"/>
              </a:rPr>
              <a:t>different </a:t>
            </a:r>
            <a:r>
              <a:rPr i="1" lang="en-US" sz="1800" spc="-1">
                <a:latin typeface="Arial"/>
              </a:rPr>
              <a:t>p</a:t>
            </a:r>
            <a:r>
              <a:rPr lang="en-US" sz="1800" spc="-1" baseline="-33000">
                <a:latin typeface="Arial"/>
              </a:rPr>
              <a:t>T</a:t>
            </a:r>
            <a:r>
              <a:rPr lang="en-US" sz="1800" spc="-1">
                <a:latin typeface="Arial"/>
              </a:rPr>
              <a:t> associated </a:t>
            </a:r>
            <a:endParaRPr/>
          </a:p>
          <a:p>
            <a:pPr marL="438120" indent="-433440"/>
            <a:r>
              <a:rPr lang="en-US" sz="1800" spc="-1">
                <a:latin typeface="Arial"/>
              </a:rPr>
              <a:t>bins</a:t>
            </a:r>
            <a:endParaRPr/>
          </a:p>
        </p:txBody>
      </p:sp>
      <p:sp>
        <p:nvSpPr>
          <p:cNvPr id="471" name="CustomShape 5"/>
          <p:cNvSpPr/>
          <p:nvPr/>
        </p:nvSpPr>
        <p:spPr>
          <a:xfrm>
            <a:off x="3566160" y="6766560"/>
            <a:ext cx="292608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503280" y="-132120"/>
            <a:ext cx="896616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Away-side jet yields vs EP</a:t>
            </a:r>
            <a:endParaRPr/>
          </a:p>
        </p:txBody>
      </p:sp>
      <p:sp>
        <p:nvSpPr>
          <p:cNvPr id="473" name="CustomShape 2"/>
          <p:cNvSpPr/>
          <p:nvPr/>
        </p:nvSpPr>
        <p:spPr>
          <a:xfrm>
            <a:off x="3638520" y="738360"/>
            <a:ext cx="37735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/>
            <a:r>
              <a:rPr b="1" lang="en-US" sz="1800" spc="-1">
                <a:solidFill>
                  <a:srgbClr val="ff0000"/>
                </a:solidFill>
                <a:latin typeface="Arial"/>
              </a:rPr>
              <a:t>Jets 20-40 GeV/c, 30-50% centrality</a:t>
            </a:r>
            <a:endParaRPr/>
          </a:p>
        </p:txBody>
      </p:sp>
      <p:pic>
        <p:nvPicPr>
          <p:cNvPr id="474" name="" descr=""/>
          <p:cNvPicPr/>
          <p:nvPr/>
        </p:nvPicPr>
        <p:blipFill>
          <a:blip r:embed="rId1"/>
          <a:stretch/>
        </p:blipFill>
        <p:spPr>
          <a:xfrm>
            <a:off x="19080" y="1085760"/>
            <a:ext cx="7601040" cy="5467320"/>
          </a:xfrm>
          <a:prstGeom prst="rect">
            <a:avLst/>
          </a:prstGeom>
          <a:ln>
            <a:noFill/>
          </a:ln>
        </p:spPr>
      </p:pic>
      <p:sp>
        <p:nvSpPr>
          <p:cNvPr id="475" name="CustomShape 3"/>
          <p:cNvSpPr/>
          <p:nvPr/>
        </p:nvSpPr>
        <p:spPr>
          <a:xfrm>
            <a:off x="7688160" y="4238640"/>
            <a:ext cx="232596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Competing effects  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1) Quenching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2) Bremsstrahlung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3) etc</a:t>
            </a:r>
            <a:endParaRPr/>
          </a:p>
        </p:txBody>
      </p:sp>
      <p:sp>
        <p:nvSpPr>
          <p:cNvPr id="476" name="CustomShape 4"/>
          <p:cNvSpPr/>
          <p:nvPr/>
        </p:nvSpPr>
        <p:spPr>
          <a:xfrm>
            <a:off x="7524720" y="2440080"/>
            <a:ext cx="1192320" cy="119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lang="en-US" sz="1800" spc="-1">
                <a:solidFill>
                  <a:srgbClr val="ff0000"/>
                </a:solidFill>
                <a:latin typeface="Arial"/>
              </a:rPr>
              <a:t>Within uncertainties of</a:t>
            </a:r>
            <a:endParaRPr/>
          </a:p>
          <a:p>
            <a:pPr/>
            <a:r>
              <a:rPr lang="en-US" sz="1800" spc="-1">
                <a:solidFill>
                  <a:srgbClr val="ff0000"/>
                </a:solidFill>
                <a:latin typeface="Arial"/>
              </a:rPr>
              <a:t>current statistics, no </a:t>
            </a:r>
            <a:endParaRPr/>
          </a:p>
          <a:p>
            <a:pPr/>
            <a:r>
              <a:rPr lang="en-US" sz="1800" spc="-1">
                <a:solidFill>
                  <a:srgbClr val="ff0000"/>
                </a:solidFill>
                <a:latin typeface="Arial"/>
              </a:rPr>
              <a:t>event plane ordering</a:t>
            </a:r>
            <a:endParaRPr/>
          </a:p>
          <a:p>
            <a:pPr marL="218880" indent="-218880">
              <a:buBlip>
                <a:blip r:embed="rId2"/>
              </a:buBlip>
            </a:pPr>
            <a:r>
              <a:rPr lang="en-US" sz="1800" spc="-1">
                <a:latin typeface="Arial"/>
              </a:rPr>
              <a:t>Different effects in </a:t>
            </a:r>
            <a:endParaRPr/>
          </a:p>
          <a:p>
            <a:pPr marL="438120" indent="-433440"/>
            <a:r>
              <a:rPr lang="en-US" sz="1800" spc="-1">
                <a:latin typeface="Arial"/>
              </a:rPr>
              <a:t>different </a:t>
            </a:r>
            <a:r>
              <a:rPr i="1" lang="en-US" sz="1800" spc="-1">
                <a:latin typeface="Arial"/>
              </a:rPr>
              <a:t>p</a:t>
            </a:r>
            <a:r>
              <a:rPr lang="en-US" sz="1800" spc="-1" baseline="-33000">
                <a:latin typeface="Arial"/>
              </a:rPr>
              <a:t>T</a:t>
            </a:r>
            <a:r>
              <a:rPr lang="en-US" sz="1800" spc="-1">
                <a:latin typeface="Arial"/>
              </a:rPr>
              <a:t> associated </a:t>
            </a:r>
            <a:endParaRPr/>
          </a:p>
          <a:p>
            <a:pPr marL="438120" indent="-433440"/>
            <a:r>
              <a:rPr lang="en-US" sz="1800" spc="-1">
                <a:latin typeface="Arial"/>
              </a:rPr>
              <a:t>bins</a:t>
            </a:r>
            <a:endParaRPr/>
          </a:p>
        </p:txBody>
      </p:sp>
      <p:sp>
        <p:nvSpPr>
          <p:cNvPr id="477" name="CustomShape 5"/>
          <p:cNvSpPr/>
          <p:nvPr/>
        </p:nvSpPr>
        <p:spPr>
          <a:xfrm>
            <a:off x="3566160" y="6766560"/>
            <a:ext cx="2926080" cy="36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" descr=""/>
          <p:cNvPicPr/>
          <p:nvPr/>
        </p:nvPicPr>
        <p:blipFill>
          <a:blip r:embed="rId1"/>
          <a:stretch/>
        </p:blipFill>
        <p:spPr>
          <a:xfrm>
            <a:off x="0" y="1280160"/>
            <a:ext cx="10079640" cy="3193200"/>
          </a:xfrm>
          <a:prstGeom prst="rect">
            <a:avLst/>
          </a:prstGeom>
          <a:ln>
            <a:noFill/>
          </a:ln>
        </p:spPr>
      </p:pic>
      <p:sp>
        <p:nvSpPr>
          <p:cNvPr id="479" name="TextShape 1"/>
          <p:cNvSpPr txBox="1"/>
          <p:nvPr/>
        </p:nvSpPr>
        <p:spPr>
          <a:xfrm>
            <a:off x="504000" y="301320"/>
            <a:ext cx="9071640" cy="88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PYTHIA at 200 GeV</a:t>
            </a:r>
            <a:endParaRPr/>
          </a:p>
        </p:txBody>
      </p:sp>
      <p:sp>
        <p:nvSpPr>
          <p:cNvPr id="480" name="TextShape 2"/>
          <p:cNvSpPr txBox="1"/>
          <p:nvPr/>
        </p:nvSpPr>
        <p:spPr>
          <a:xfrm>
            <a:off x="2455200" y="1737360"/>
            <a:ext cx="3108960" cy="92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500" spc="-1">
                <a:solidFill>
                  <a:srgbClr val="ff0000"/>
                </a:solidFill>
                <a:latin typeface="Arial"/>
              </a:rPr>
              <a:t>8&lt;p</a:t>
            </a:r>
            <a:r>
              <a:rPr lang="en-US" sz="2500" spc="-1" baseline="-101000">
                <a:solidFill>
                  <a:srgbClr val="ff0000"/>
                </a:solidFill>
                <a:latin typeface="Arial"/>
              </a:rPr>
              <a:t>T</a:t>
            </a:r>
            <a:r>
              <a:rPr lang="en-US" sz="2500" spc="-1" baseline="101000">
                <a:solidFill>
                  <a:srgbClr val="ff0000"/>
                </a:solidFill>
                <a:latin typeface="Arial"/>
              </a:rPr>
              <a:t>t</a:t>
            </a:r>
            <a:r>
              <a:rPr lang="en-US" sz="2500" spc="-1">
                <a:solidFill>
                  <a:srgbClr val="ff0000"/>
                </a:solidFill>
                <a:latin typeface="Arial"/>
              </a:rPr>
              <a:t>&lt;10 GeV/c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04000" y="199440"/>
            <a:ext cx="9071640" cy="731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Two component model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-36000" y="4663440"/>
            <a:ext cx="10116000" cy="237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Two component model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Assume contributions can be factorized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Alternately, define signal as anything which isn't consistent with separable flow and jet components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Assumptions </a:t>
            </a:r>
            <a:r>
              <a:rPr i="1" lang="en-US" sz="2800" spc="-1">
                <a:latin typeface="Times New Roman"/>
              </a:rPr>
              <a:t>even embedded in studies of full jets</a:t>
            </a:r>
            <a:endParaRPr/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63360" y="1289880"/>
            <a:ext cx="4916160" cy="3333240"/>
          </a:xfrm>
          <a:prstGeom prst="rect">
            <a:avLst/>
          </a:prstGeom>
          <a:ln>
            <a:noFill/>
          </a:ln>
        </p:spPr>
      </p:pic>
      <p:sp>
        <p:nvSpPr>
          <p:cNvPr id="175" name="TextShape 3"/>
          <p:cNvSpPr txBox="1"/>
          <p:nvPr/>
        </p:nvSpPr>
        <p:spPr>
          <a:xfrm>
            <a:off x="3474720" y="2890800"/>
            <a:ext cx="950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latin typeface="Arial"/>
              </a:rPr>
              <a:t>Jets</a:t>
            </a:r>
            <a:endParaRPr/>
          </a:p>
        </p:txBody>
      </p:sp>
      <p:sp>
        <p:nvSpPr>
          <p:cNvPr id="176" name="TextShape 4"/>
          <p:cNvSpPr txBox="1"/>
          <p:nvPr/>
        </p:nvSpPr>
        <p:spPr>
          <a:xfrm>
            <a:off x="3474720" y="3564720"/>
            <a:ext cx="950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latin typeface="Arial"/>
              </a:rPr>
              <a:t>Flow</a:t>
            </a:r>
            <a:endParaRPr/>
          </a:p>
        </p:txBody>
      </p:sp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5032080" y="1325880"/>
            <a:ext cx="5029200" cy="3154680"/>
          </a:xfrm>
          <a:prstGeom prst="rect">
            <a:avLst/>
          </a:prstGeom>
          <a:ln>
            <a:noFill/>
          </a:ln>
        </p:spPr>
      </p:pic>
      <p:sp>
        <p:nvSpPr>
          <p:cNvPr id="178" name="TextShape 5"/>
          <p:cNvSpPr txBox="1"/>
          <p:nvPr/>
        </p:nvSpPr>
        <p:spPr>
          <a:xfrm>
            <a:off x="8508960" y="1440720"/>
            <a:ext cx="1463040" cy="1103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lang="en-US" sz="1200" spc="-1">
                <a:latin typeface="Times New Roman"/>
              </a:rPr>
              <a:t>h-h</a:t>
            </a:r>
            <a:r>
              <a:rPr lang="en-US" sz="1200" spc="-1">
                <a:latin typeface="Times New Roman"/>
              </a:rPr>
              <a:t>
</a:t>
            </a:r>
            <a:r>
              <a:rPr lang="en-US" sz="1200" spc="-1">
                <a:latin typeface="Times New Roman"/>
                <a:ea typeface="Arial"/>
              </a:rPr>
              <a:t>√</a:t>
            </a:r>
            <a:r>
              <a:rPr lang="en-US" sz="1200" spc="-1">
                <a:latin typeface="Times New Roman"/>
              </a:rPr>
              <a:t>s</a:t>
            </a:r>
            <a:r>
              <a:rPr lang="en-US" sz="1200" spc="-1" baseline="-101000">
                <a:latin typeface="Times New Roman"/>
              </a:rPr>
              <a:t>NN</a:t>
            </a:r>
            <a:r>
              <a:rPr lang="en-US" sz="1200" spc="-1">
                <a:latin typeface="Times New Roman"/>
              </a:rPr>
              <a:t> = 2.76 TeV</a:t>
            </a:r>
            <a:endParaRPr/>
          </a:p>
          <a:p>
            <a:r>
              <a:rPr lang="en-US" sz="1200" spc="-1">
                <a:latin typeface="Times New Roman"/>
              </a:rPr>
              <a:t>30-40% PbPb</a:t>
            </a:r>
            <a:endParaRPr/>
          </a:p>
          <a:p>
            <a:r>
              <a:rPr lang="en-US" sz="1200" spc="-1">
                <a:latin typeface="Times New Roman"/>
              </a:rPr>
              <a:t>8&lt;p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trigger</a:t>
            </a:r>
            <a:r>
              <a:rPr lang="en-US" sz="1200" spc="-1">
                <a:latin typeface="Times New Roman"/>
              </a:rPr>
              <a:t>&lt;10 GeV/c</a:t>
            </a:r>
            <a:endParaRPr/>
          </a:p>
          <a:p>
            <a:r>
              <a:rPr lang="en-US" sz="1200" spc="-1">
                <a:latin typeface="Times New Roman"/>
              </a:rPr>
              <a:t>1&lt;p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&lt;2 GeV/c</a:t>
            </a:r>
            <a:endParaRPr/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" descr=""/>
          <p:cNvPicPr/>
          <p:nvPr/>
        </p:nvPicPr>
        <p:blipFill>
          <a:blip r:embed="rId1"/>
          <a:stretch/>
        </p:blipFill>
        <p:spPr>
          <a:xfrm>
            <a:off x="-85320" y="724320"/>
            <a:ext cx="10079640" cy="3193200"/>
          </a:xfrm>
          <a:prstGeom prst="rect">
            <a:avLst/>
          </a:prstGeom>
          <a:ln>
            <a:noFill/>
          </a:ln>
        </p:spPr>
      </p:pic>
      <p:sp>
        <p:nvSpPr>
          <p:cNvPr id="482" name="TextShape 1"/>
          <p:cNvSpPr txBox="1"/>
          <p:nvPr/>
        </p:nvSpPr>
        <p:spPr>
          <a:xfrm>
            <a:off x="504000" y="-130680"/>
            <a:ext cx="9071640" cy="88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PYTHIA at 200 GeV</a:t>
            </a:r>
            <a:endParaRPr/>
          </a:p>
        </p:txBody>
      </p:sp>
      <p:sp>
        <p:nvSpPr>
          <p:cNvPr id="483" name="TextShape 2"/>
          <p:cNvSpPr txBox="1"/>
          <p:nvPr/>
        </p:nvSpPr>
        <p:spPr>
          <a:xfrm>
            <a:off x="2455200" y="1125360"/>
            <a:ext cx="3108960" cy="92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500" spc="-1">
                <a:solidFill>
                  <a:srgbClr val="ff0000"/>
                </a:solidFill>
                <a:latin typeface="Arial"/>
              </a:rPr>
              <a:t>3&lt;p</a:t>
            </a:r>
            <a:r>
              <a:rPr lang="en-US" sz="2500" spc="-1" baseline="-101000">
                <a:solidFill>
                  <a:srgbClr val="ff0000"/>
                </a:solidFill>
                <a:latin typeface="Arial"/>
              </a:rPr>
              <a:t>T</a:t>
            </a:r>
            <a:r>
              <a:rPr lang="en-US" sz="2500" spc="-1" baseline="101000">
                <a:solidFill>
                  <a:srgbClr val="ff0000"/>
                </a:solidFill>
                <a:latin typeface="Arial"/>
              </a:rPr>
              <a:t>t</a:t>
            </a:r>
            <a:r>
              <a:rPr lang="en-US" sz="2500" spc="-1">
                <a:solidFill>
                  <a:srgbClr val="ff0000"/>
                </a:solidFill>
                <a:latin typeface="Arial"/>
              </a:rPr>
              <a:t>&lt;4 GeV/c</a:t>
            </a:r>
            <a:endParaRPr/>
          </a:p>
        </p:txBody>
      </p:sp>
      <p:pic>
        <p:nvPicPr>
          <p:cNvPr id="484" name="" descr=""/>
          <p:cNvPicPr/>
          <p:nvPr/>
        </p:nvPicPr>
        <p:blipFill>
          <a:blip r:embed="rId2"/>
          <a:stretch/>
        </p:blipFill>
        <p:spPr>
          <a:xfrm>
            <a:off x="0" y="3991680"/>
            <a:ext cx="10079640" cy="3193200"/>
          </a:xfrm>
          <a:prstGeom prst="rect">
            <a:avLst/>
          </a:prstGeom>
          <a:ln>
            <a:noFill/>
          </a:ln>
        </p:spPr>
      </p:pic>
      <p:sp>
        <p:nvSpPr>
          <p:cNvPr id="485" name="TextShape 3"/>
          <p:cNvSpPr txBox="1"/>
          <p:nvPr/>
        </p:nvSpPr>
        <p:spPr>
          <a:xfrm>
            <a:off x="2455200" y="4365360"/>
            <a:ext cx="3108960" cy="92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500" spc="-1">
                <a:solidFill>
                  <a:srgbClr val="ff0000"/>
                </a:solidFill>
                <a:latin typeface="Arial"/>
              </a:rPr>
              <a:t>4&lt;p</a:t>
            </a:r>
            <a:r>
              <a:rPr lang="en-US" sz="2500" spc="-1" baseline="-101000">
                <a:solidFill>
                  <a:srgbClr val="ff0000"/>
                </a:solidFill>
                <a:latin typeface="Arial"/>
              </a:rPr>
              <a:t>T</a:t>
            </a:r>
            <a:r>
              <a:rPr lang="en-US" sz="2500" spc="-1" baseline="101000">
                <a:solidFill>
                  <a:srgbClr val="ff0000"/>
                </a:solidFill>
                <a:latin typeface="Arial"/>
              </a:rPr>
              <a:t>t</a:t>
            </a:r>
            <a:r>
              <a:rPr lang="en-US" sz="2500" spc="-1">
                <a:solidFill>
                  <a:srgbClr val="ff0000"/>
                </a:solidFill>
                <a:latin typeface="Arial"/>
              </a:rPr>
              <a:t>&lt;6 GeV/c</a:t>
            </a:r>
            <a:endParaRPr/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504000" y="18000"/>
            <a:ext cx="9071640" cy="713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Near-Side Subtracted NSF method</a:t>
            </a:r>
            <a:endParaRPr/>
          </a:p>
        </p:txBody>
      </p:sp>
      <p:pic>
        <p:nvPicPr>
          <p:cNvPr id="487" name="" descr=""/>
          <p:cNvPicPr/>
          <p:nvPr/>
        </p:nvPicPr>
        <p:blipFill>
          <a:blip r:embed="rId1"/>
          <a:stretch/>
        </p:blipFill>
        <p:spPr>
          <a:xfrm>
            <a:off x="5009760" y="731520"/>
            <a:ext cx="5047560" cy="4572000"/>
          </a:xfrm>
          <a:prstGeom prst="rect">
            <a:avLst/>
          </a:prstGeom>
          <a:ln>
            <a:noFill/>
          </a:ln>
        </p:spPr>
      </p:pic>
      <p:pic>
        <p:nvPicPr>
          <p:cNvPr id="488" name="" descr=""/>
          <p:cNvPicPr/>
          <p:nvPr/>
        </p:nvPicPr>
        <p:blipFill>
          <a:blip r:embed="rId2"/>
          <a:stretch/>
        </p:blipFill>
        <p:spPr>
          <a:xfrm>
            <a:off x="37080" y="731520"/>
            <a:ext cx="5047560" cy="4572000"/>
          </a:xfrm>
          <a:prstGeom prst="rect">
            <a:avLst/>
          </a:prstGeom>
          <a:ln>
            <a:noFill/>
          </a:ln>
        </p:spPr>
      </p:pic>
      <p:sp>
        <p:nvSpPr>
          <p:cNvPr id="489" name="TextShape 2"/>
          <p:cNvSpPr txBox="1"/>
          <p:nvPr/>
        </p:nvSpPr>
        <p:spPr>
          <a:xfrm>
            <a:off x="36000" y="5799240"/>
            <a:ext cx="9967680" cy="190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solidFill>
                  <a:srgbClr val="000000"/>
                </a:solidFill>
                <a:latin typeface="Times New Roman"/>
              </a:rPr>
              <a:t>Project signal+background over </a:t>
            </a:r>
            <a:r>
              <a:rPr b="1" lang="en-US" sz="3000" spc="-1">
                <a:solidFill>
                  <a:srgbClr val="ff0000"/>
                </a:solidFill>
                <a:latin typeface="Times New Roman"/>
              </a:rPr>
              <a:t>0.0</a:t>
            </a:r>
            <a:r>
              <a:rPr lang="en-US" sz="3000" spc="-1">
                <a:solidFill>
                  <a:srgbClr val="000000"/>
                </a:solidFill>
                <a:latin typeface="Times New Roman"/>
              </a:rPr>
              <a:t>&lt;|</a:t>
            </a: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Δη|&lt;1.4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Fit background in |Δφ|&lt;1 including reaction plane dependence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solidFill>
                  <a:srgbClr val="000000"/>
                </a:solidFill>
                <a:latin typeface="Times New Roman"/>
                <a:ea typeface="Arial"/>
              </a:rPr>
              <a:t>Bias from residual contamination by near-side</a:t>
            </a:r>
            <a:endParaRPr/>
          </a:p>
        </p:txBody>
      </p:sp>
      <p:sp>
        <p:nvSpPr>
          <p:cNvPr id="490" name="TextShape 3"/>
          <p:cNvSpPr txBox="1"/>
          <p:nvPr/>
        </p:nvSpPr>
        <p:spPr>
          <a:xfrm>
            <a:off x="826200" y="1645920"/>
            <a:ext cx="2374200" cy="100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 spc="-1">
                <a:latin typeface="Times New Roman"/>
              </a:rPr>
              <a:t>h-h, </a:t>
            </a:r>
            <a:r>
              <a:rPr lang="en-US" sz="1200" spc="-1">
                <a:latin typeface="Times New Roman"/>
                <a:ea typeface="Arial"/>
              </a:rPr>
              <a:t>√</a:t>
            </a:r>
            <a:r>
              <a:rPr lang="en-US" sz="1200" spc="-1">
                <a:latin typeface="Times New Roman"/>
              </a:rPr>
              <a:t>s</a:t>
            </a:r>
            <a:r>
              <a:rPr lang="en-US" sz="1200" spc="-1" baseline="-101000">
                <a:latin typeface="Times New Roman"/>
              </a:rPr>
              <a:t>NN</a:t>
            </a:r>
            <a:r>
              <a:rPr lang="en-US" sz="1200" spc="-1">
                <a:latin typeface="Times New Roman"/>
              </a:rPr>
              <a:t> = 2.76 TeV, 0-10% PbPb</a:t>
            </a:r>
            <a:endParaRPr/>
          </a:p>
          <a:p>
            <a:r>
              <a:rPr lang="en-US" sz="1200" spc="-1">
                <a:latin typeface="Times New Roman"/>
              </a:rPr>
              <a:t>8&lt;p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trigger</a:t>
            </a:r>
            <a:r>
              <a:rPr lang="en-US" sz="1200" spc="-1">
                <a:latin typeface="Times New Roman"/>
              </a:rPr>
              <a:t>&lt;10 GeV/c</a:t>
            </a:r>
            <a:endParaRPr/>
          </a:p>
          <a:p>
            <a:r>
              <a:rPr lang="en-US" sz="1200" spc="-1">
                <a:latin typeface="Times New Roman"/>
              </a:rPr>
              <a:t>1&lt;p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&lt;2 GeV/c for background</a:t>
            </a:r>
            <a:endParaRPr/>
          </a:p>
          <a:p>
            <a:r>
              <a:rPr lang="en-US" sz="1200" spc="-1">
                <a:latin typeface="Times New Roman"/>
              </a:rPr>
              <a:t>0.5&lt;p</a:t>
            </a:r>
            <a:r>
              <a:rPr lang="en-US" sz="1200" spc="-1" baseline="-101000">
                <a:latin typeface="Times New Roman"/>
              </a:rPr>
              <a:t>T</a:t>
            </a:r>
            <a:r>
              <a:rPr lang="en-US" sz="1200" spc="-1" baseline="101000">
                <a:latin typeface="Times New Roman"/>
              </a:rPr>
              <a:t>assoc</a:t>
            </a:r>
            <a:r>
              <a:rPr lang="en-US" sz="1200" spc="-1">
                <a:latin typeface="Times New Roman"/>
              </a:rPr>
              <a:t>&lt;1.0 GeV/c for signal</a:t>
            </a:r>
            <a:endParaRPr/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Correlations - STAR</a:t>
            </a:r>
            <a:endParaRPr/>
          </a:p>
        </p:txBody>
      </p:sp>
      <p:pic>
        <p:nvPicPr>
          <p:cNvPr id="492" name="" descr=""/>
          <p:cNvPicPr/>
          <p:nvPr/>
        </p:nvPicPr>
        <p:blipFill>
          <a:blip r:embed="rId1"/>
          <a:stretch/>
        </p:blipFill>
        <p:spPr>
          <a:xfrm>
            <a:off x="21600" y="1765440"/>
            <a:ext cx="10058400" cy="3072240"/>
          </a:xfrm>
          <a:prstGeom prst="rect">
            <a:avLst/>
          </a:prstGeom>
          <a:ln>
            <a:noFill/>
          </a:ln>
        </p:spPr>
      </p:pic>
      <p:sp>
        <p:nvSpPr>
          <p:cNvPr id="493" name="TextShape 2"/>
          <p:cNvSpPr txBox="1"/>
          <p:nvPr/>
        </p:nvSpPr>
        <p:spPr>
          <a:xfrm>
            <a:off x="182880" y="4663440"/>
            <a:ext cx="9784080" cy="2194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  <a:ea typeface="Times New Roman"/>
              </a:rPr>
              <a:t>Green: d+Au, Red: Au+Au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  <a:ea typeface="Times New Roman"/>
              </a:rPr>
              <a:t>Large error bars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  <a:ea typeface="Times New Roman"/>
              </a:rPr>
              <a:t>“</a:t>
            </a:r>
            <a:r>
              <a:rPr lang="en-US" sz="3200" spc="-1">
                <a:latin typeface="Times New Roman"/>
                <a:ea typeface="Times New Roman"/>
              </a:rPr>
              <a:t>Mach Cone” evident, even decrease in amplitude for higher p</a:t>
            </a:r>
            <a:r>
              <a:rPr lang="en-US" sz="3200" spc="-1" baseline="-101000">
                <a:latin typeface="Times New Roman"/>
                <a:ea typeface="Times New Roman"/>
              </a:rPr>
              <a:t>T</a:t>
            </a:r>
            <a:r>
              <a:rPr lang="en-US" sz="3200" spc="-1" baseline="101000">
                <a:latin typeface="Times New Roman"/>
                <a:ea typeface="Times New Roman"/>
              </a:rPr>
              <a:t>t</a:t>
            </a:r>
            <a:r>
              <a:rPr lang="en-US" sz="3200" spc="-1">
                <a:latin typeface="Times New Roman"/>
                <a:ea typeface="Times New Roman"/>
              </a:rPr>
              <a:t> </a:t>
            </a:r>
            <a:endParaRPr/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Shape 1"/>
          <p:cNvSpPr txBox="1"/>
          <p:nvPr/>
        </p:nvSpPr>
        <p:spPr>
          <a:xfrm>
            <a:off x="-108000" y="-64440"/>
            <a:ext cx="10332720" cy="716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3800" spc="-1">
                <a:latin typeface="Times New Roman"/>
              </a:rPr>
              <a:t>Background subtracted correlations 4&lt;p</a:t>
            </a:r>
            <a:r>
              <a:rPr lang="en-US" sz="3800" spc="-1" baseline="-101000">
                <a:latin typeface="Times New Roman"/>
              </a:rPr>
              <a:t>T</a:t>
            </a:r>
            <a:r>
              <a:rPr lang="en-US" sz="3800" spc="-1" baseline="101000">
                <a:latin typeface="Times New Roman"/>
              </a:rPr>
              <a:t>t</a:t>
            </a:r>
            <a:r>
              <a:rPr lang="en-US" sz="3800" spc="-1">
                <a:latin typeface="Times New Roman"/>
              </a:rPr>
              <a:t>&lt;6 GeV/c</a:t>
            </a:r>
            <a:endParaRPr/>
          </a:p>
        </p:txBody>
      </p:sp>
      <p:pic>
        <p:nvPicPr>
          <p:cNvPr id="495" name="" descr=""/>
          <p:cNvPicPr/>
          <p:nvPr/>
        </p:nvPicPr>
        <p:blipFill>
          <a:blip r:embed="rId1"/>
          <a:stretch/>
        </p:blipFill>
        <p:spPr>
          <a:xfrm>
            <a:off x="844200" y="570960"/>
            <a:ext cx="8302680" cy="2286000"/>
          </a:xfrm>
          <a:prstGeom prst="rect">
            <a:avLst/>
          </a:prstGeom>
          <a:ln>
            <a:noFill/>
          </a:ln>
        </p:spPr>
      </p:pic>
      <p:pic>
        <p:nvPicPr>
          <p:cNvPr id="496" name="" descr=""/>
          <p:cNvPicPr/>
          <p:nvPr/>
        </p:nvPicPr>
        <p:blipFill>
          <a:blip r:embed="rId2"/>
          <a:stretch/>
        </p:blipFill>
        <p:spPr>
          <a:xfrm>
            <a:off x="917280" y="2496960"/>
            <a:ext cx="8302680" cy="2286000"/>
          </a:xfrm>
          <a:prstGeom prst="rect">
            <a:avLst/>
          </a:prstGeom>
          <a:ln>
            <a:noFill/>
          </a:ln>
        </p:spPr>
      </p:pic>
      <p:sp>
        <p:nvSpPr>
          <p:cNvPr id="497" name="TextShape 2"/>
          <p:cNvSpPr txBox="1"/>
          <p:nvPr/>
        </p:nvSpPr>
        <p:spPr>
          <a:xfrm>
            <a:off x="1283040" y="1942560"/>
            <a:ext cx="3566160" cy="56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solidFill>
                  <a:srgbClr val="ff0000"/>
                </a:solidFill>
                <a:latin typeface="Times New Roman"/>
              </a:rPr>
              <a:t>1.5&lt;p</a:t>
            </a:r>
            <a:r>
              <a:rPr b="1" lang="en-US" sz="2500" spc="-1" baseline="-101000">
                <a:solidFill>
                  <a:srgbClr val="ff0000"/>
                </a:solidFill>
                <a:latin typeface="Times New Roman"/>
              </a:rPr>
              <a:t>T</a:t>
            </a:r>
            <a:r>
              <a:rPr b="1" lang="en-US" sz="2500" spc="-1" baseline="101000">
                <a:solidFill>
                  <a:srgbClr val="ff0000"/>
                </a:solidFill>
                <a:latin typeface="Times New Roman"/>
              </a:rPr>
              <a:t>a</a:t>
            </a:r>
            <a:r>
              <a:rPr b="1" lang="en-US" sz="2500" spc="-1">
                <a:solidFill>
                  <a:srgbClr val="ff0000"/>
                </a:solidFill>
                <a:latin typeface="Times New Roman"/>
              </a:rPr>
              <a:t>&lt;2.0 GeV/c</a:t>
            </a:r>
            <a:endParaRPr/>
          </a:p>
        </p:txBody>
      </p:sp>
      <p:sp>
        <p:nvSpPr>
          <p:cNvPr id="498" name="TextShape 3"/>
          <p:cNvSpPr txBox="1"/>
          <p:nvPr/>
        </p:nvSpPr>
        <p:spPr>
          <a:xfrm>
            <a:off x="1283040" y="3942360"/>
            <a:ext cx="3566160" cy="56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solidFill>
                  <a:srgbClr val="ff0000"/>
                </a:solidFill>
                <a:latin typeface="Times New Roman"/>
              </a:rPr>
              <a:t>2.0&lt;p</a:t>
            </a:r>
            <a:r>
              <a:rPr b="1" lang="en-US" sz="2500" spc="-1" baseline="-101000">
                <a:solidFill>
                  <a:srgbClr val="ff0000"/>
                </a:solidFill>
                <a:latin typeface="Times New Roman"/>
              </a:rPr>
              <a:t>T</a:t>
            </a:r>
            <a:r>
              <a:rPr b="1" lang="en-US" sz="2500" spc="-1" baseline="101000">
                <a:solidFill>
                  <a:srgbClr val="ff0000"/>
                </a:solidFill>
                <a:latin typeface="Times New Roman"/>
              </a:rPr>
              <a:t>a</a:t>
            </a:r>
            <a:r>
              <a:rPr b="1" lang="en-US" sz="2500" spc="-1">
                <a:solidFill>
                  <a:srgbClr val="ff0000"/>
                </a:solidFill>
                <a:latin typeface="Times New Roman"/>
              </a:rPr>
              <a:t>&lt;3.0 GeV/c</a:t>
            </a:r>
            <a:endParaRPr/>
          </a:p>
        </p:txBody>
      </p:sp>
      <p:pic>
        <p:nvPicPr>
          <p:cNvPr id="499" name="" descr=""/>
          <p:cNvPicPr/>
          <p:nvPr/>
        </p:nvPicPr>
        <p:blipFill>
          <a:blip r:embed="rId3"/>
          <a:stretch/>
        </p:blipFill>
        <p:spPr>
          <a:xfrm>
            <a:off x="871920" y="4466880"/>
            <a:ext cx="8312040" cy="2286000"/>
          </a:xfrm>
          <a:prstGeom prst="rect">
            <a:avLst/>
          </a:prstGeom>
          <a:ln>
            <a:noFill/>
          </a:ln>
        </p:spPr>
      </p:pic>
      <p:sp>
        <p:nvSpPr>
          <p:cNvPr id="500" name="TextShape 4"/>
          <p:cNvSpPr txBox="1"/>
          <p:nvPr/>
        </p:nvSpPr>
        <p:spPr>
          <a:xfrm>
            <a:off x="1283040" y="5958720"/>
            <a:ext cx="3566160" cy="56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solidFill>
                  <a:srgbClr val="ff0000"/>
                </a:solidFill>
                <a:latin typeface="Times New Roman"/>
              </a:rPr>
              <a:t>3.0&lt;p</a:t>
            </a:r>
            <a:r>
              <a:rPr b="1" lang="en-US" sz="2500" spc="-1" baseline="-101000">
                <a:solidFill>
                  <a:srgbClr val="ff0000"/>
                </a:solidFill>
                <a:latin typeface="Times New Roman"/>
              </a:rPr>
              <a:t>T</a:t>
            </a:r>
            <a:r>
              <a:rPr b="1" lang="en-US" sz="2500" spc="-1" baseline="101000">
                <a:solidFill>
                  <a:srgbClr val="ff0000"/>
                </a:solidFill>
                <a:latin typeface="Times New Roman"/>
              </a:rPr>
              <a:t>a</a:t>
            </a:r>
            <a:r>
              <a:rPr b="1" lang="en-US" sz="2500" spc="-1">
                <a:solidFill>
                  <a:srgbClr val="ff0000"/>
                </a:solidFill>
                <a:latin typeface="Times New Roman"/>
              </a:rPr>
              <a:t>&lt;4.0 GeV/c</a:t>
            </a:r>
            <a:endParaRPr/>
          </a:p>
        </p:txBody>
      </p:sp>
      <p:sp>
        <p:nvSpPr>
          <p:cNvPr id="501" name="TextShape 5"/>
          <p:cNvSpPr txBox="1"/>
          <p:nvPr/>
        </p:nvSpPr>
        <p:spPr>
          <a:xfrm>
            <a:off x="0" y="6662160"/>
            <a:ext cx="86868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 spc="-1">
                <a:latin typeface="Arial"/>
              </a:rPr>
              <a:t>Yellow bands:  uncertainty in rescaling of background</a:t>
            </a:r>
            <a:endParaRPr/>
          </a:p>
          <a:p>
            <a:r>
              <a:rPr lang="en-US" sz="1500" spc="-1">
                <a:latin typeface="Arial"/>
              </a:rPr>
              <a:t>Statistical error bars include correlated statistical error on background</a:t>
            </a:r>
            <a:endParaRPr/>
          </a:p>
        </p:txBody>
      </p:sp>
      <p:sp>
        <p:nvSpPr>
          <p:cNvPr id="502" name="TextShape 6"/>
          <p:cNvSpPr txBox="1"/>
          <p:nvPr/>
        </p:nvSpPr>
        <p:spPr>
          <a:xfrm>
            <a:off x="5996160" y="6675120"/>
            <a:ext cx="3931920" cy="108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500" spc="-1">
                <a:solidFill>
                  <a:srgbClr val="ff0000"/>
                </a:solidFill>
                <a:latin typeface="Times New Roman"/>
              </a:rPr>
              <a:t>No “Mach Cone”</a:t>
            </a:r>
            <a:endParaRPr/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/>
          </a:p>
        </p:txBody>
      </p:sp>
      <p:pic>
        <p:nvPicPr>
          <p:cNvPr id="504" name="" descr=""/>
          <p:cNvPicPr/>
          <p:nvPr/>
        </p:nvPicPr>
        <p:blipFill>
          <a:blip r:embed="rId1"/>
          <a:stretch/>
        </p:blipFill>
        <p:spPr>
          <a:xfrm>
            <a:off x="182880" y="129960"/>
            <a:ext cx="9486720" cy="6819480"/>
          </a:xfrm>
          <a:prstGeom prst="rect">
            <a:avLst/>
          </a:prstGeom>
          <a:ln>
            <a:noFill/>
          </a:ln>
        </p:spPr>
      </p:pic>
      <p:sp>
        <p:nvSpPr>
          <p:cNvPr id="505" name="CustomShape 2"/>
          <p:cNvSpPr/>
          <p:nvPr/>
        </p:nvSpPr>
        <p:spPr>
          <a:xfrm>
            <a:off x="548640" y="3383280"/>
            <a:ext cx="9326880" cy="36576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TextShape 3"/>
          <p:cNvSpPr txBox="1"/>
          <p:nvPr/>
        </p:nvSpPr>
        <p:spPr>
          <a:xfrm>
            <a:off x="504360" y="195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STAR</a:t>
            </a:r>
            <a:endParaRPr/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 txBox="1"/>
          <p:nvPr/>
        </p:nvSpPr>
        <p:spPr>
          <a:xfrm>
            <a:off x="504000" y="301320"/>
            <a:ext cx="9071640" cy="88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RPF Method</a:t>
            </a:r>
            <a:endParaRPr/>
          </a:p>
        </p:txBody>
      </p:sp>
      <p:sp>
        <p:nvSpPr>
          <p:cNvPr id="508" name="TextShape 2"/>
          <p:cNvSpPr txBox="1"/>
          <p:nvPr/>
        </p:nvSpPr>
        <p:spPr>
          <a:xfrm>
            <a:off x="182880" y="1188720"/>
            <a:ext cx="9784080" cy="566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6 bins relative to reaction plane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Background level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Normalized per trigger </a:t>
            </a:r>
            <a:r>
              <a:rPr lang="en-US" sz="2800" spc="-1">
                <a:latin typeface="Times New Roman"/>
                <a:ea typeface="Times New Roman"/>
              </a:rPr>
              <a:t>→</a:t>
            </a:r>
            <a:r>
              <a:rPr lang="en-US" sz="2800" spc="-1">
                <a:latin typeface="Times New Roman"/>
                <a:ea typeface="Times New Roman"/>
              </a:rPr>
              <a:t> B same in all bins if v</a:t>
            </a:r>
            <a:r>
              <a:rPr lang="en-US" sz="2800" spc="-1" baseline="-101000">
                <a:latin typeface="Times New Roman"/>
                <a:ea typeface="Times New Roman"/>
              </a:rPr>
              <a:t>2</a:t>
            </a:r>
            <a:r>
              <a:rPr lang="en-US" sz="2800" spc="-1" baseline="101000">
                <a:latin typeface="Times New Roman"/>
                <a:ea typeface="Times New Roman"/>
              </a:rPr>
              <a:t>t</a:t>
            </a:r>
            <a:r>
              <a:rPr lang="en-US" sz="2800" spc="-1">
                <a:latin typeface="Times New Roman"/>
                <a:ea typeface="Times New Roman"/>
              </a:rPr>
              <a:t> is the only effect </a:t>
            </a:r>
            <a:r>
              <a:rPr lang="en-US" sz="2800" spc="-1">
                <a:latin typeface="Times New Roman"/>
                <a:ea typeface="Times New Roman"/>
              </a:rPr>
              <a:t>→ reduces info for RPF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“</a:t>
            </a:r>
            <a:r>
              <a:rPr lang="en-US" sz="2800" spc="-1">
                <a:latin typeface="Times New Roman"/>
              </a:rPr>
              <a:t>The background levels can be different for the different </a:t>
            </a:r>
            <a:r>
              <a:rPr lang="en-US" sz="2800" spc="-1">
                <a:latin typeface="Times New Roman"/>
                <a:ea typeface="Times New Roman"/>
              </a:rPr>
              <a:t>φ</a:t>
            </a:r>
            <a:r>
              <a:rPr lang="en-US" sz="2800" spc="-1" baseline="-101000">
                <a:latin typeface="Times New Roman"/>
              </a:rPr>
              <a:t>s</a:t>
            </a:r>
            <a:r>
              <a:rPr lang="en-US" sz="2800" spc="-1">
                <a:latin typeface="Times New Roman"/>
              </a:rPr>
              <a:t> slices </a:t>
            </a:r>
            <a:r>
              <a:rPr lang="en-US" sz="2800" spc="-1">
                <a:solidFill>
                  <a:srgbClr val="0000ff"/>
                </a:solidFill>
                <a:latin typeface="Times New Roman"/>
              </a:rPr>
              <a:t>because of the net effect of the variations in jet-quenching with </a:t>
            </a:r>
            <a:r>
              <a:rPr lang="en-US" sz="2800" spc="-1">
                <a:solidFill>
                  <a:srgbClr val="0000ff"/>
                </a:solidFill>
                <a:latin typeface="Times New Roman"/>
                <a:ea typeface="Times New Roman"/>
              </a:rPr>
              <a:t>φ</a:t>
            </a:r>
            <a:r>
              <a:rPr lang="en-US" sz="2800" spc="-1" baseline="-101000">
                <a:solidFill>
                  <a:srgbClr val="0000ff"/>
                </a:solidFill>
                <a:latin typeface="Times New Roman"/>
              </a:rPr>
              <a:t>s</a:t>
            </a:r>
            <a:r>
              <a:rPr lang="en-US" sz="2800" spc="-1">
                <a:latin typeface="Times New Roman"/>
              </a:rPr>
              <a:t> and the centrality cuts in total charged particle multiplicity in the TPC within |</a:t>
            </a:r>
            <a:r>
              <a:rPr lang="en-US" sz="2800" spc="-1">
                <a:latin typeface="Times New Roman"/>
                <a:ea typeface="Times New Roman"/>
              </a:rPr>
              <a:t>η</a:t>
            </a:r>
            <a:r>
              <a:rPr lang="en-US" sz="2800" spc="-1">
                <a:latin typeface="Times New Roman"/>
              </a:rPr>
              <a:t>| &lt; 0.5.” (Pg. 10, arxiv version)  </a:t>
            </a:r>
            <a:r>
              <a:rPr lang="en-US" sz="2800" spc="-1">
                <a:latin typeface="Times New Roman"/>
                <a:ea typeface="Times New Roman"/>
              </a:rPr>
              <a:t>→ </a:t>
            </a:r>
            <a:r>
              <a:rPr b="1" lang="en-US" sz="2800" spc="-1">
                <a:solidFill>
                  <a:srgbClr val="0000ff"/>
                </a:solidFill>
                <a:latin typeface="Times New Roman"/>
              </a:rPr>
              <a:t>Not consistent with ZYAM assumptions!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solidFill>
                  <a:srgbClr val="000000"/>
                </a:solidFill>
                <a:latin typeface="Times New Roman"/>
              </a:rPr>
              <a:t>Used reaction plane resolution values from paper and their uncertainties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solidFill>
                  <a:srgbClr val="000000"/>
                </a:solidFill>
                <a:latin typeface="Times New Roman"/>
              </a:rPr>
              <a:t>Used TPC for reaction plane and analysis – potential autocorrelations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solidFill>
                  <a:srgbClr val="000000"/>
                </a:solidFill>
                <a:latin typeface="Times New Roman"/>
              </a:rPr>
              <a:t>Data available for Δη&lt; 0.7 (signal+background) and 0.7&lt;Δη&lt; 2 (background dominated)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solidFill>
                  <a:srgbClr val="000000"/>
                </a:solidFill>
                <a:latin typeface="Times New Roman"/>
              </a:rPr>
              <a:t>Acceptance correction in not applied </a:t>
            </a:r>
            <a:r>
              <a:rPr lang="en-US" sz="2800" spc="-1">
                <a:solidFill>
                  <a:srgbClr val="000000"/>
                </a:solidFill>
                <a:latin typeface="Times New Roman"/>
                <a:ea typeface="Times New Roman"/>
              </a:rPr>
              <a:t>→ background must be scaled → uncertainty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spc="-1">
                <a:solidFill>
                  <a:srgbClr val="000000"/>
                </a:solidFill>
                <a:latin typeface="Times New Roman"/>
                <a:ea typeface="Times New Roman"/>
              </a:rPr>
              <a:t>Jet-like correlation not eliminated in 0.7&lt;Δη&lt; 2 for all p</a:t>
            </a:r>
            <a:r>
              <a:rPr lang="en-US" sz="2800" spc="-1" baseline="-10100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sz="2800" spc="-1" baseline="10100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sz="2800" spc="-1">
                <a:solidFill>
                  <a:srgbClr val="000000"/>
                </a:solidFill>
                <a:latin typeface="Times New Roman"/>
                <a:ea typeface="Times New Roman"/>
              </a:rPr>
              <a:t>, p</a:t>
            </a:r>
            <a:r>
              <a:rPr lang="en-US" sz="2800" spc="-1" baseline="-10100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sz="2800" spc="-1" baseline="10100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sz="2800" spc="-1">
                <a:solidFill>
                  <a:srgbClr val="000000"/>
                </a:solidFill>
                <a:latin typeface="Times New Roman"/>
                <a:ea typeface="Times New Roman"/>
              </a:rPr>
              <a:t> given in paper →  </a:t>
            </a:r>
            <a:r>
              <a:rPr b="1" lang="en-US" sz="2800" spc="-1">
                <a:solidFill>
                  <a:srgbClr val="0000ff"/>
                </a:solidFill>
                <a:latin typeface="Times New Roman"/>
                <a:ea typeface="Times New Roman"/>
              </a:rPr>
              <a:t>focus on high p</a:t>
            </a:r>
            <a:r>
              <a:rPr b="1" lang="en-US" sz="2800" spc="-1" baseline="-101000">
                <a:solidFill>
                  <a:srgbClr val="0000ff"/>
                </a:solidFill>
                <a:latin typeface="Times New Roman"/>
                <a:ea typeface="Times New Roman"/>
              </a:rPr>
              <a:t>T</a:t>
            </a:r>
            <a:endParaRPr/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v</a:t>
            </a:r>
            <a:r>
              <a:rPr lang="en-US" sz="4400" spc="-1" baseline="-101000">
                <a:latin typeface="Times New Roman"/>
              </a:rPr>
              <a:t>2</a:t>
            </a:r>
            <a:r>
              <a:rPr lang="en-US" sz="4400" spc="-1">
                <a:latin typeface="Times New Roman"/>
              </a:rPr>
              <a:t> STAR vs Fit</a:t>
            </a:r>
            <a:endParaRPr/>
          </a:p>
        </p:txBody>
      </p:sp>
      <p:sp>
        <p:nvSpPr>
          <p:cNvPr id="510" name="TextShape 2"/>
          <p:cNvSpPr txBox="1"/>
          <p:nvPr/>
        </p:nvSpPr>
        <p:spPr>
          <a:xfrm>
            <a:off x="504000" y="4297680"/>
            <a:ext cx="9071640" cy="2560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Centrality bin is 20-60% - proper weighting of average?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Bias in event selection with high p</a:t>
            </a:r>
            <a:r>
              <a:rPr lang="en-US" sz="3200" spc="-1" baseline="-101000">
                <a:latin typeface="Times New Roman"/>
              </a:rPr>
              <a:t>T</a:t>
            </a:r>
            <a:r>
              <a:rPr lang="en-US" sz="3200" spc="-1">
                <a:latin typeface="Times New Roman"/>
              </a:rPr>
              <a:t> trigger?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Bias in reconstructed reaction plane in the presence of a jet?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Residual jet-like signal in background dominated region?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Less information in fit due to normalization by N</a:t>
            </a:r>
            <a:r>
              <a:rPr lang="en-US" sz="3200" spc="-1" baseline="-101000">
                <a:latin typeface="Times New Roman"/>
              </a:rPr>
              <a:t>trigger</a:t>
            </a:r>
            <a:r>
              <a:rPr lang="en-US" sz="3200" spc="-1">
                <a:latin typeface="Times New Roman"/>
              </a:rPr>
              <a:t>?</a:t>
            </a:r>
            <a:endParaRPr/>
          </a:p>
        </p:txBody>
      </p:sp>
      <p:graphicFrame>
        <p:nvGraphicFramePr>
          <p:cNvPr id="511" name="Table 3"/>
          <p:cNvGraphicFramePr/>
          <p:nvPr/>
        </p:nvGraphicFramePr>
        <p:xfrm>
          <a:off x="640080" y="1620720"/>
          <a:ext cx="8686440" cy="2561040"/>
        </p:xfrm>
        <a:graphic>
          <a:graphicData uri="http://schemas.openxmlformats.org/drawingml/2006/table">
            <a:tbl>
              <a:tblPr/>
              <a:tblGrid>
                <a:gridCol w="2895120"/>
                <a:gridCol w="2895120"/>
                <a:gridCol w="2896560"/>
              </a:tblGrid>
              <a:tr h="340200">
                <a:tc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v</a:t>
                      </a:r>
                      <a:r>
                        <a:rPr lang="en-US" sz="1800" spc="-1" baseline="-101000">
                          <a:latin typeface="Arial"/>
                        </a:rPr>
                        <a:t>2</a:t>
                      </a:r>
                      <a:r>
                        <a:rPr lang="en-US" sz="1800" spc="-1">
                          <a:latin typeface="Arial"/>
                        </a:rPr>
                        <a:t> STAR (Table I)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v</a:t>
                      </a:r>
                      <a:r>
                        <a:rPr lang="en-US" sz="1800" spc="-1" baseline="-101000">
                          <a:latin typeface="Arial"/>
                        </a:rPr>
                        <a:t>2</a:t>
                      </a:r>
                      <a:r>
                        <a:rPr lang="en-US" sz="1800" spc="-1">
                          <a:latin typeface="Arial"/>
                        </a:rPr>
                        <a:t> Fit (stat. errors only)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1.5&lt;p</a:t>
                      </a:r>
                      <a:r>
                        <a:rPr lang="en-US" sz="1800" spc="-1" baseline="-101000">
                          <a:latin typeface="Arial"/>
                        </a:rPr>
                        <a:t>T</a:t>
                      </a:r>
                      <a:r>
                        <a:rPr lang="en-US" sz="1800" spc="-1">
                          <a:latin typeface="Arial"/>
                        </a:rPr>
                        <a:t>&lt;2.0 GeV/c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0.164 </a:t>
                      </a:r>
                      <a:r>
                        <a:rPr lang="en-US" sz="1800" spc="-1">
                          <a:latin typeface="Times New Roman"/>
                          <a:ea typeface="Times New Roman"/>
                        </a:rPr>
                        <a:t>± 0.011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0.194 </a:t>
                      </a:r>
                      <a:r>
                        <a:rPr lang="en-US" sz="1800" spc="-1">
                          <a:latin typeface="Times New Roman"/>
                          <a:ea typeface="Times New Roman"/>
                        </a:rPr>
                        <a:t>± 0.008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2.0&lt;p</a:t>
                      </a:r>
                      <a:r>
                        <a:rPr lang="en-US" sz="1800" spc="-1" baseline="-101000">
                          <a:latin typeface="Arial"/>
                        </a:rPr>
                        <a:t>T</a:t>
                      </a:r>
                      <a:r>
                        <a:rPr lang="en-US" sz="1800" spc="-1">
                          <a:latin typeface="Arial"/>
                        </a:rPr>
                        <a:t>&lt;3.0 GeV/c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0.189 </a:t>
                      </a:r>
                      <a:r>
                        <a:rPr lang="en-US" sz="1800" spc="-1">
                          <a:latin typeface="Times New Roman"/>
                          <a:ea typeface="Times New Roman"/>
                        </a:rPr>
                        <a:t>± 0.012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0.237 </a:t>
                      </a:r>
                      <a:r>
                        <a:rPr lang="en-US" sz="1800" spc="-1">
                          <a:latin typeface="Times New Roman"/>
                          <a:ea typeface="Times New Roman"/>
                        </a:rPr>
                        <a:t>± 0.010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3.0&lt;p</a:t>
                      </a:r>
                      <a:r>
                        <a:rPr lang="en-US" sz="1800" spc="-1" baseline="-101000">
                          <a:latin typeface="Arial"/>
                        </a:rPr>
                        <a:t>T</a:t>
                      </a:r>
                      <a:r>
                        <a:rPr lang="en-US" sz="1800" spc="-1">
                          <a:latin typeface="Arial"/>
                        </a:rPr>
                        <a:t>&lt;4.0 GeV/c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0.194 </a:t>
                      </a:r>
                      <a:r>
                        <a:rPr lang="en-US" sz="1800" spc="-1">
                          <a:latin typeface="Times New Roman"/>
                          <a:ea typeface="Times New Roman"/>
                        </a:rPr>
                        <a:t>± 0.013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0.293 </a:t>
                      </a:r>
                      <a:r>
                        <a:rPr lang="en-US" sz="1800" spc="-1">
                          <a:latin typeface="Times New Roman"/>
                          <a:ea typeface="Times New Roman"/>
                        </a:rPr>
                        <a:t>± 0.058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0200"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4.0&lt;p</a:t>
                      </a:r>
                      <a:r>
                        <a:rPr lang="en-US" sz="1800" spc="-1" baseline="-101000">
                          <a:latin typeface="Arial"/>
                        </a:rPr>
                        <a:t>T</a:t>
                      </a:r>
                      <a:r>
                        <a:rPr lang="en-US" sz="1800" spc="-1">
                          <a:latin typeface="Arial"/>
                        </a:rPr>
                        <a:t>&lt;6.0 GeV/c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0.163 </a:t>
                      </a:r>
                      <a:r>
                        <a:rPr lang="en-US" sz="1800" spc="-1">
                          <a:latin typeface="Times New Roman"/>
                          <a:ea typeface="Times New Roman"/>
                        </a:rPr>
                        <a:t>± 0.020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/>
                    <a:p>
                      <a:r>
                        <a:rPr lang="en-US" sz="1800" spc="-1">
                          <a:latin typeface="Arial"/>
                        </a:rPr>
                        <a:t>0.073 </a:t>
                      </a:r>
                      <a:r>
                        <a:rPr lang="en-US" sz="1800" spc="-1">
                          <a:latin typeface="Times New Roman"/>
                          <a:ea typeface="Times New Roman"/>
                        </a:rPr>
                        <a:t>± 0.025</a:t>
                      </a:r>
                      <a:endParaRPr/>
                    </a:p>
                    <a:p>
                      <a:r>
                        <a:rPr lang="en-US" sz="1800" spc="-1">
                          <a:latin typeface="Times New Roman"/>
                          <a:ea typeface="Times New Roman"/>
                        </a:rPr>
                        <a:t>0.036 ± 0.033</a:t>
                      </a:r>
                      <a:endParaRPr/>
                    </a:p>
                    <a:p>
                      <a:r>
                        <a:rPr lang="en-US" sz="1800" spc="-1">
                          <a:latin typeface="Times New Roman"/>
                          <a:ea typeface="Times New Roman"/>
                        </a:rPr>
                        <a:t>0.033 ± 0.068</a:t>
                      </a:r>
                      <a:endParaRPr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" descr=""/>
          <p:cNvPicPr/>
          <p:nvPr/>
        </p:nvPicPr>
        <p:blipFill>
          <a:blip r:embed="rId1"/>
          <a:stretch/>
        </p:blipFill>
        <p:spPr>
          <a:xfrm>
            <a:off x="4399920" y="-3436560"/>
            <a:ext cx="5485680" cy="9299520"/>
          </a:xfrm>
          <a:prstGeom prst="rect">
            <a:avLst/>
          </a:prstGeom>
          <a:ln>
            <a:noFill/>
          </a:ln>
        </p:spPr>
      </p:pic>
      <p:sp>
        <p:nvSpPr>
          <p:cNvPr id="513" name="Line 1"/>
          <p:cNvSpPr/>
          <p:nvPr/>
        </p:nvSpPr>
        <p:spPr>
          <a:xfrm flipV="1">
            <a:off x="5933160" y="3751920"/>
            <a:ext cx="0" cy="1488240"/>
          </a:xfrm>
          <a:prstGeom prst="line">
            <a:avLst/>
          </a:prstGeom>
          <a:ln w="1584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2"/>
          <p:cNvSpPr/>
          <p:nvPr/>
        </p:nvSpPr>
        <p:spPr>
          <a:xfrm>
            <a:off x="5900760" y="4779360"/>
            <a:ext cx="928800" cy="38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trigger</a:t>
            </a:r>
            <a:endParaRPr/>
          </a:p>
        </p:txBody>
      </p:sp>
      <p:sp>
        <p:nvSpPr>
          <p:cNvPr id="515" name="CustomShape 3"/>
          <p:cNvSpPr/>
          <p:nvPr/>
        </p:nvSpPr>
        <p:spPr>
          <a:xfrm>
            <a:off x="6887880" y="4933440"/>
            <a:ext cx="2589120" cy="26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i="1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Phys Rev Lett 90, 082302</a:t>
            </a:r>
            <a:endParaRPr/>
          </a:p>
        </p:txBody>
      </p:sp>
      <p:sp>
        <p:nvSpPr>
          <p:cNvPr id="516" name="CustomShape 4"/>
          <p:cNvSpPr/>
          <p:nvPr/>
        </p:nvSpPr>
        <p:spPr>
          <a:xfrm>
            <a:off x="503640" y="301320"/>
            <a:ext cx="907056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Jets – azimuthal correlations</a:t>
            </a:r>
            <a:endParaRPr/>
          </a:p>
        </p:txBody>
      </p:sp>
      <p:pic>
        <p:nvPicPr>
          <p:cNvPr id="517" name="" descr=""/>
          <p:cNvPicPr/>
          <p:nvPr/>
        </p:nvPicPr>
        <p:blipFill>
          <a:blip r:embed="rId2"/>
          <a:stretch/>
        </p:blipFill>
        <p:spPr>
          <a:xfrm>
            <a:off x="372240" y="2066040"/>
            <a:ext cx="3695040" cy="3695400"/>
          </a:xfrm>
          <a:prstGeom prst="rect">
            <a:avLst/>
          </a:prstGeom>
          <a:ln>
            <a:noFill/>
          </a:ln>
        </p:spPr>
      </p:pic>
      <p:sp>
        <p:nvSpPr>
          <p:cNvPr id="518" name="CustomShape 5"/>
          <p:cNvSpPr/>
          <p:nvPr/>
        </p:nvSpPr>
        <p:spPr>
          <a:xfrm>
            <a:off x="1580040" y="1515600"/>
            <a:ext cx="1918440" cy="55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2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p+p </a:t>
            </a:r>
            <a:r>
              <a:rPr b="1" lang="en-US" sz="2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  <a:ea typeface="DejaVu Sans"/>
              </a:rPr>
              <a:t></a:t>
            </a:r>
            <a:r>
              <a:rPr b="1" lang="en-US" sz="265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dijet</a:t>
            </a:r>
            <a:endParaRPr/>
          </a:p>
        </p:txBody>
      </p:sp>
      <p:sp>
        <p:nvSpPr>
          <p:cNvPr id="519" name="Line 6"/>
          <p:cNvSpPr/>
          <p:nvPr/>
        </p:nvSpPr>
        <p:spPr>
          <a:xfrm flipH="1" flipV="1">
            <a:off x="1527840" y="2514600"/>
            <a:ext cx="685800" cy="1371600"/>
          </a:xfrm>
          <a:prstGeom prst="line">
            <a:avLst/>
          </a:prstGeom>
          <a:ln w="9144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CustomShape 7"/>
          <p:cNvSpPr/>
          <p:nvPr/>
        </p:nvSpPr>
        <p:spPr>
          <a:xfrm>
            <a:off x="1877040" y="2383200"/>
            <a:ext cx="1443240" cy="44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25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Trigger</a:t>
            </a:r>
            <a:endParaRPr/>
          </a:p>
        </p:txBody>
      </p:sp>
      <p:sp>
        <p:nvSpPr>
          <p:cNvPr id="521" name="CustomShape 8"/>
          <p:cNvSpPr/>
          <p:nvPr/>
        </p:nvSpPr>
        <p:spPr>
          <a:xfrm>
            <a:off x="442440" y="5257800"/>
            <a:ext cx="2071440" cy="44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25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Associated</a:t>
            </a:r>
            <a:endParaRPr/>
          </a:p>
        </p:txBody>
      </p:sp>
      <p:sp>
        <p:nvSpPr>
          <p:cNvPr id="522" name="Line 9"/>
          <p:cNvSpPr/>
          <p:nvPr/>
        </p:nvSpPr>
        <p:spPr>
          <a:xfrm>
            <a:off x="2214000" y="3886200"/>
            <a:ext cx="71640" cy="1371600"/>
          </a:xfrm>
          <a:prstGeom prst="line">
            <a:avLst/>
          </a:prstGeom>
          <a:ln w="9144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10"/>
          <p:cNvSpPr/>
          <p:nvPr/>
        </p:nvSpPr>
        <p:spPr>
          <a:xfrm>
            <a:off x="2285640" y="1420200"/>
            <a:ext cx="3429000" cy="1828800"/>
          </a:xfrm>
          <a:custGeom>
            <a:avLst/>
            <a:gdLst/>
            <a:ahLst/>
            <a:rect l="l" t="t" r="r" b="b"/>
            <a:pathLst>
              <a:path w="9527" h="5081">
                <a:moveTo>
                  <a:pt x="0" y="2540"/>
                </a:moveTo>
                <a:cubicBezTo>
                  <a:pt x="6350" y="0"/>
                  <a:pt x="9526" y="5080"/>
                  <a:pt x="9526" y="5080"/>
                </a:cubicBezTo>
              </a:path>
            </a:pathLst>
          </a:custGeom>
          <a:noFill/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CustomShape 11"/>
          <p:cNvSpPr/>
          <p:nvPr/>
        </p:nvSpPr>
        <p:spPr>
          <a:xfrm>
            <a:off x="2514240" y="4572000"/>
            <a:ext cx="5257440" cy="2057400"/>
          </a:xfrm>
          <a:custGeom>
            <a:avLst/>
            <a:gdLst/>
            <a:ahLst/>
            <a:rect l="l" t="t" r="r" b="b"/>
            <a:pathLst>
              <a:path w="14606" h="5716">
                <a:moveTo>
                  <a:pt x="0" y="635"/>
                </a:moveTo>
                <a:cubicBezTo>
                  <a:pt x="8255" y="5715"/>
                  <a:pt x="14605" y="0"/>
                  <a:pt x="14605" y="0"/>
                </a:cubicBezTo>
              </a:path>
            </a:pathLst>
          </a:custGeom>
          <a:noFill/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12"/>
          <p:cNvSpPr/>
          <p:nvPr/>
        </p:nvSpPr>
        <p:spPr>
          <a:xfrm>
            <a:off x="1142640" y="6400800"/>
            <a:ext cx="7543080" cy="44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z="2500" spc="-1" strike="noStrike">
                <a:uFill>
                  <a:solidFill>
                    <a:srgbClr val="ffffff"/>
                  </a:solidFill>
                </a:uFill>
                <a:latin typeface="Times New Roman"/>
              </a:rPr>
              <a:t>Select high momentum particles </a:t>
            </a:r>
            <a:r>
              <a:rPr lang="en-US" sz="2500" spc="-1" strike="noStrike"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→ biased towards jets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>
                <p:childTnLst>
                  <p:par>
                    <p:cTn id="17" fill="freeze">
                      <p:stCondLst>
                        <p:cond delay="indefinite"/>
                      </p:stCondLst>
                      <p:childTnLst>
                        <p:par>
                          <p:cTn id="18" fill="freeze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Shape 1"/>
          <p:cNvSpPr txBox="1"/>
          <p:nvPr/>
        </p:nvSpPr>
        <p:spPr>
          <a:xfrm>
            <a:off x="503640" y="301320"/>
            <a:ext cx="907056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Azimuthal correlations</a:t>
            </a:r>
            <a:endParaRPr/>
          </a:p>
        </p:txBody>
      </p:sp>
      <p:pic>
        <p:nvPicPr>
          <p:cNvPr id="527" name="" descr=""/>
          <p:cNvPicPr/>
          <p:nvPr/>
        </p:nvPicPr>
        <p:blipFill>
          <a:blip r:embed="rId1"/>
          <a:srcRect l="0" t="56478" r="11917" b="0"/>
          <a:stretch/>
        </p:blipFill>
        <p:spPr>
          <a:xfrm>
            <a:off x="1462680" y="2080440"/>
            <a:ext cx="6762240" cy="4536000"/>
          </a:xfrm>
          <a:prstGeom prst="rect">
            <a:avLst/>
          </a:prstGeom>
          <a:ln>
            <a:noFill/>
          </a:ln>
        </p:spPr>
      </p:pic>
      <p:sp>
        <p:nvSpPr>
          <p:cNvPr id="528" name="TextShape 2"/>
          <p:cNvSpPr txBox="1"/>
          <p:nvPr/>
        </p:nvSpPr>
        <p:spPr>
          <a:xfrm>
            <a:off x="2444040" y="5415840"/>
            <a:ext cx="4410360" cy="80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 spc="-1">
                <a:latin typeface="Arial"/>
              </a:rPr>
              <a:t>Phys.Rev.Lett.93:252301,2004</a:t>
            </a:r>
            <a:endParaRPr/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extShape 1"/>
          <p:cNvSpPr txBox="1"/>
          <p:nvPr/>
        </p:nvSpPr>
        <p:spPr>
          <a:xfrm>
            <a:off x="70200" y="49320"/>
            <a:ext cx="9959040" cy="90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Dihadron correlations</a:t>
            </a:r>
            <a:endParaRPr/>
          </a:p>
        </p:txBody>
      </p:sp>
      <p:pic>
        <p:nvPicPr>
          <p:cNvPr id="530" name="" descr=""/>
          <p:cNvPicPr/>
          <p:nvPr/>
        </p:nvPicPr>
        <p:blipFill>
          <a:blip r:embed="rId1"/>
          <a:stretch/>
        </p:blipFill>
        <p:spPr>
          <a:xfrm>
            <a:off x="1202760" y="1629720"/>
            <a:ext cx="7687440" cy="4850640"/>
          </a:xfrm>
          <a:prstGeom prst="rect">
            <a:avLst/>
          </a:prstGeom>
          <a:ln>
            <a:noFill/>
          </a:ln>
        </p:spPr>
      </p:pic>
      <p:sp>
        <p:nvSpPr>
          <p:cNvPr id="531" name="TextShape 2"/>
          <p:cNvSpPr txBox="1"/>
          <p:nvPr/>
        </p:nvSpPr>
        <p:spPr>
          <a:xfrm>
            <a:off x="5646960" y="4300560"/>
            <a:ext cx="3280320" cy="125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  <a:p>
            <a:r>
              <a:rPr b="1" lang="en-US" sz="1500" spc="-1">
                <a:solidFill>
                  <a:srgbClr val="ff0000"/>
                </a:solidFill>
                <a:latin typeface="Arial"/>
              </a:rPr>
              <a:t>Phys. Rev. C 94, 011901(R) 2016</a:t>
            </a:r>
            <a:endParaRPr/>
          </a:p>
          <a:p>
            <a:endParaRPr/>
          </a:p>
        </p:txBody>
      </p:sp>
      <p:pic>
        <p:nvPicPr>
          <p:cNvPr id="532" name="" descr=""/>
          <p:cNvPicPr/>
          <p:nvPr/>
        </p:nvPicPr>
        <p:blipFill>
          <a:blip r:embed="rId2"/>
          <a:stretch/>
        </p:blipFill>
        <p:spPr>
          <a:xfrm>
            <a:off x="1269720" y="929520"/>
            <a:ext cx="818640" cy="651240"/>
          </a:xfrm>
          <a:prstGeom prst="rect">
            <a:avLst/>
          </a:prstGeom>
          <a:ln>
            <a:noFill/>
          </a:ln>
        </p:spPr>
      </p:pic>
      <p:pic>
        <p:nvPicPr>
          <p:cNvPr id="533" name="" descr=""/>
          <p:cNvPicPr/>
          <p:nvPr/>
        </p:nvPicPr>
        <p:blipFill>
          <a:blip r:embed="rId3"/>
          <a:stretch/>
        </p:blipFill>
        <p:spPr>
          <a:xfrm>
            <a:off x="247788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534" name="" descr=""/>
          <p:cNvPicPr/>
          <p:nvPr/>
        </p:nvPicPr>
        <p:blipFill>
          <a:blip r:embed="rId4"/>
          <a:stretch/>
        </p:blipFill>
        <p:spPr>
          <a:xfrm>
            <a:off x="402336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535" name="" descr=""/>
          <p:cNvPicPr/>
          <p:nvPr/>
        </p:nvPicPr>
        <p:blipFill>
          <a:blip r:embed="rId5"/>
          <a:stretch/>
        </p:blipFill>
        <p:spPr>
          <a:xfrm>
            <a:off x="540396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536" name="" descr=""/>
          <p:cNvPicPr/>
          <p:nvPr/>
        </p:nvPicPr>
        <p:blipFill>
          <a:blip r:embed="rId6"/>
          <a:stretch/>
        </p:blipFill>
        <p:spPr>
          <a:xfrm>
            <a:off x="6867000" y="93276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537" name="" descr=""/>
          <p:cNvPicPr/>
          <p:nvPr/>
        </p:nvPicPr>
        <p:blipFill>
          <a:blip r:embed="rId7"/>
          <a:stretch/>
        </p:blipFill>
        <p:spPr>
          <a:xfrm>
            <a:off x="8211240" y="932760"/>
            <a:ext cx="822960" cy="658440"/>
          </a:xfrm>
          <a:prstGeom prst="rect">
            <a:avLst/>
          </a:prstGeom>
          <a:ln>
            <a:noFill/>
          </a:ln>
        </p:spPr>
      </p:pic>
      <p:sp>
        <p:nvSpPr>
          <p:cNvPr id="538" name="TextShape 3"/>
          <p:cNvSpPr txBox="1"/>
          <p:nvPr/>
        </p:nvSpPr>
        <p:spPr>
          <a:xfrm>
            <a:off x="1641600" y="3059640"/>
            <a:ext cx="287604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solidFill>
                  <a:srgbClr val="ff0000"/>
                </a:solidFill>
                <a:latin typeface="Arial"/>
              </a:rPr>
              <a:t>4.0&lt;p</a:t>
            </a:r>
            <a:r>
              <a:rPr b="1" lang="en-US" sz="1800" spc="-1" baseline="-101000">
                <a:solidFill>
                  <a:srgbClr val="ff0000"/>
                </a:solidFill>
                <a:latin typeface="Arial"/>
              </a:rPr>
              <a:t>T</a:t>
            </a:r>
            <a:r>
              <a:rPr b="1" lang="en-US" sz="1800" spc="-1" baseline="101000">
                <a:solidFill>
                  <a:srgbClr val="ff0000"/>
                </a:solidFill>
                <a:latin typeface="Arial"/>
              </a:rPr>
              <a:t>trig</a:t>
            </a:r>
            <a:r>
              <a:rPr b="1" lang="en-US" sz="1800" spc="-1">
                <a:solidFill>
                  <a:srgbClr val="ff0000"/>
                </a:solidFill>
                <a:latin typeface="Arial"/>
              </a:rPr>
              <a:t>&lt;6.0 GeV/c</a:t>
            </a:r>
            <a:endParaRPr/>
          </a:p>
        </p:txBody>
      </p:sp>
      <p:sp>
        <p:nvSpPr>
          <p:cNvPr id="539" name="CustomShape 4"/>
          <p:cNvSpPr/>
          <p:nvPr/>
        </p:nvSpPr>
        <p:spPr>
          <a:xfrm>
            <a:off x="1497960" y="6487200"/>
            <a:ext cx="64850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000" spc="-1">
                <a:solidFill>
                  <a:srgbClr val="000000"/>
                </a:solidFill>
                <a:latin typeface="Arial"/>
              </a:rPr>
              <a:t>Sharma, Mazer, Stuart, Nattrass: </a:t>
            </a:r>
            <a:r>
              <a:rPr lang="en-US" sz="2000" spc="-1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(Phys. Rev. C 93, 044915 2016)</a:t>
            </a:r>
            <a:endParaRPr/>
          </a:p>
        </p:txBody>
      </p:sp>
      <p:pic>
        <p:nvPicPr>
          <p:cNvPr id="540" name="" descr=""/>
          <p:cNvPicPr/>
          <p:nvPr/>
        </p:nvPicPr>
        <p:blipFill>
          <a:blip r:embed="rId8"/>
          <a:srcRect l="0" t="56478" r="11917" b="0"/>
          <a:stretch/>
        </p:blipFill>
        <p:spPr>
          <a:xfrm>
            <a:off x="5721840" y="2015640"/>
            <a:ext cx="3934080" cy="2943000"/>
          </a:xfrm>
          <a:prstGeom prst="rect">
            <a:avLst/>
          </a:prstGeom>
          <a:ln>
            <a:noFill/>
          </a:ln>
        </p:spPr>
      </p:pic>
      <p:sp>
        <p:nvSpPr>
          <p:cNvPr id="541" name="TextShape 5"/>
          <p:cNvSpPr txBox="1"/>
          <p:nvPr/>
        </p:nvSpPr>
        <p:spPr>
          <a:xfrm>
            <a:off x="6292800" y="4179600"/>
            <a:ext cx="3079440" cy="52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 spc="-1">
                <a:latin typeface="Arial"/>
              </a:rPr>
              <a:t>Phys.Rev.Lett.93:252301,2004</a:t>
            </a:r>
            <a:endParaRPr/>
          </a:p>
        </p:txBody>
      </p:sp>
      <p:sp>
        <p:nvSpPr>
          <p:cNvPr id="542" name="Line 6"/>
          <p:cNvSpPr/>
          <p:nvPr/>
        </p:nvSpPr>
        <p:spPr>
          <a:xfrm>
            <a:off x="5752080" y="2179440"/>
            <a:ext cx="3978000" cy="271764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Line 7"/>
          <p:cNvSpPr/>
          <p:nvPr/>
        </p:nvSpPr>
        <p:spPr>
          <a:xfrm flipH="1">
            <a:off x="5788080" y="2062440"/>
            <a:ext cx="3978000" cy="271764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3" dur="indefinite" restart="never" nodeType="tmRoot">
          <p:childTnLst>
            <p:seq>
              <p:cTn id="24" nodeType="mainSeq">
                <p:childTnLst>
                  <p:par>
                    <p:cTn id="25" fill="freeze">
                      <p:stCondLst>
                        <p:cond delay="indefinite"/>
                      </p:stCondLst>
                      <p:childTnLst>
                        <p:par>
                          <p:cTn id="26" fill="freeze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04000" y="91440"/>
            <a:ext cx="9071640" cy="731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Zero Yield At Minimum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-36000" y="4403520"/>
            <a:ext cx="9071640" cy="2011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Flow component given by</a:t>
            </a:r>
            <a:r>
              <a:rPr lang="en-US" sz="3200" spc="-1">
                <a:latin typeface="Times New Roman"/>
              </a:rPr>
              <a:t>
</a:t>
            </a:r>
            <a:r>
              <a:rPr lang="en-US" sz="3200" spc="-1">
                <a:latin typeface="Times New Roman"/>
              </a:rPr>
              <a:t>
</a:t>
            </a:r>
            <a:r>
              <a:rPr lang="en-US" sz="3200" spc="-1">
                <a:latin typeface="Times New Roman"/>
              </a:rPr>
              <a:t> 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Fix background level at minimum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Use independent measurements of v</a:t>
            </a:r>
            <a:r>
              <a:rPr lang="en-US" sz="3200" spc="-1" baseline="-101000">
                <a:latin typeface="Times New Roman"/>
              </a:rPr>
              <a:t>n</a:t>
            </a:r>
            <a:endParaRPr/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2187360" y="841680"/>
            <a:ext cx="5676480" cy="3561840"/>
          </a:xfrm>
          <a:prstGeom prst="rect">
            <a:avLst/>
          </a:prstGeom>
          <a:ln>
            <a:noFill/>
          </a:ln>
        </p:spPr>
      </p:pic>
      <p:sp>
        <p:nvSpPr>
          <p:cNvPr id="182" name="TextShape 3"/>
          <p:cNvSpPr txBox="1"/>
          <p:nvPr/>
        </p:nvSpPr>
        <p:spPr>
          <a:xfrm>
            <a:off x="6126480" y="2552400"/>
            <a:ext cx="109728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latin typeface="Arial"/>
              </a:rPr>
              <a:t>Jets</a:t>
            </a:r>
            <a:endParaRPr/>
          </a:p>
        </p:txBody>
      </p:sp>
      <p:sp>
        <p:nvSpPr>
          <p:cNvPr id="183" name="TextShape 4"/>
          <p:cNvSpPr txBox="1"/>
          <p:nvPr/>
        </p:nvSpPr>
        <p:spPr>
          <a:xfrm>
            <a:off x="6126480" y="3272400"/>
            <a:ext cx="109728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latin typeface="Arial"/>
              </a:rPr>
              <a:t>Flow</a:t>
            </a:r>
            <a:endParaRPr/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" descr=""/>
          <p:cNvPicPr/>
          <p:nvPr/>
        </p:nvPicPr>
        <p:blipFill>
          <a:blip r:embed="rId1"/>
          <a:stretch/>
        </p:blipFill>
        <p:spPr>
          <a:xfrm>
            <a:off x="3787560" y="-1411560"/>
            <a:ext cx="1981440" cy="3359520"/>
          </a:xfrm>
          <a:prstGeom prst="rect">
            <a:avLst/>
          </a:prstGeom>
          <a:ln>
            <a:noFill/>
          </a:ln>
        </p:spPr>
      </p:pic>
      <p:sp>
        <p:nvSpPr>
          <p:cNvPr id="545" name="TextShape 1"/>
          <p:cNvSpPr txBox="1"/>
          <p:nvPr/>
        </p:nvSpPr>
        <p:spPr>
          <a:xfrm>
            <a:off x="504000" y="-54720"/>
            <a:ext cx="8272800" cy="718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Dihadron correlations</a:t>
            </a:r>
            <a:endParaRPr/>
          </a:p>
        </p:txBody>
      </p:sp>
      <p:pic>
        <p:nvPicPr>
          <p:cNvPr id="546" name="" descr=""/>
          <p:cNvPicPr/>
          <p:nvPr/>
        </p:nvPicPr>
        <p:blipFill>
          <a:blip r:embed="rId2"/>
          <a:stretch/>
        </p:blipFill>
        <p:spPr>
          <a:xfrm>
            <a:off x="1684440" y="1546560"/>
            <a:ext cx="6121440" cy="4757400"/>
          </a:xfrm>
          <a:prstGeom prst="rect">
            <a:avLst/>
          </a:prstGeom>
          <a:ln>
            <a:noFill/>
          </a:ln>
        </p:spPr>
      </p:pic>
      <p:sp>
        <p:nvSpPr>
          <p:cNvPr id="547" name="TextShape 2"/>
          <p:cNvSpPr txBox="1"/>
          <p:nvPr/>
        </p:nvSpPr>
        <p:spPr>
          <a:xfrm>
            <a:off x="2160360" y="3564000"/>
            <a:ext cx="2700000" cy="1037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  <a:p>
            <a:r>
              <a:rPr b="1" lang="en-US" sz="1200" spc="-1">
                <a:solidFill>
                  <a:srgbClr val="ff0000"/>
                </a:solidFill>
                <a:latin typeface="Arial"/>
              </a:rPr>
              <a:t>Phys. Rev. C 94, 011901(R) 2016</a:t>
            </a:r>
            <a:endParaRPr/>
          </a:p>
          <a:p>
            <a:endParaRPr/>
          </a:p>
        </p:txBody>
      </p:sp>
      <p:pic>
        <p:nvPicPr>
          <p:cNvPr id="548" name="" descr=""/>
          <p:cNvPicPr/>
          <p:nvPr/>
        </p:nvPicPr>
        <p:blipFill>
          <a:blip r:embed="rId3"/>
          <a:stretch/>
        </p:blipFill>
        <p:spPr>
          <a:xfrm>
            <a:off x="1545480" y="6208920"/>
            <a:ext cx="818640" cy="651240"/>
          </a:xfrm>
          <a:prstGeom prst="rect">
            <a:avLst/>
          </a:prstGeom>
          <a:ln>
            <a:noFill/>
          </a:ln>
        </p:spPr>
      </p:pic>
      <p:pic>
        <p:nvPicPr>
          <p:cNvPr id="549" name="" descr=""/>
          <p:cNvPicPr/>
          <p:nvPr/>
        </p:nvPicPr>
        <p:blipFill>
          <a:blip r:embed="rId4"/>
          <a:stretch/>
        </p:blipFill>
        <p:spPr>
          <a:xfrm>
            <a:off x="4087440" y="620568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550" name="" descr=""/>
          <p:cNvPicPr/>
          <p:nvPr/>
        </p:nvPicPr>
        <p:blipFill>
          <a:blip r:embed="rId5"/>
          <a:stretch/>
        </p:blipFill>
        <p:spPr>
          <a:xfrm>
            <a:off x="2727360" y="620892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551" name="" descr=""/>
          <p:cNvPicPr/>
          <p:nvPr/>
        </p:nvPicPr>
        <p:blipFill>
          <a:blip r:embed="rId6"/>
          <a:stretch/>
        </p:blipFill>
        <p:spPr>
          <a:xfrm>
            <a:off x="4785840" y="6208920"/>
            <a:ext cx="818640" cy="651240"/>
          </a:xfrm>
          <a:prstGeom prst="rect">
            <a:avLst/>
          </a:prstGeom>
          <a:ln>
            <a:noFill/>
          </a:ln>
        </p:spPr>
      </p:pic>
      <p:pic>
        <p:nvPicPr>
          <p:cNvPr id="552" name="" descr=""/>
          <p:cNvPicPr/>
          <p:nvPr/>
        </p:nvPicPr>
        <p:blipFill>
          <a:blip r:embed="rId7"/>
          <a:stretch/>
        </p:blipFill>
        <p:spPr>
          <a:xfrm>
            <a:off x="7327800" y="6205680"/>
            <a:ext cx="822960" cy="658440"/>
          </a:xfrm>
          <a:prstGeom prst="rect">
            <a:avLst/>
          </a:prstGeom>
          <a:ln>
            <a:noFill/>
          </a:ln>
        </p:spPr>
      </p:pic>
      <p:pic>
        <p:nvPicPr>
          <p:cNvPr id="553" name="" descr=""/>
          <p:cNvPicPr/>
          <p:nvPr/>
        </p:nvPicPr>
        <p:blipFill>
          <a:blip r:embed="rId8"/>
          <a:stretch/>
        </p:blipFill>
        <p:spPr>
          <a:xfrm>
            <a:off x="5967720" y="6208920"/>
            <a:ext cx="822960" cy="658440"/>
          </a:xfrm>
          <a:prstGeom prst="rect">
            <a:avLst/>
          </a:prstGeom>
          <a:ln>
            <a:noFill/>
          </a:ln>
        </p:spPr>
      </p:pic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" descr=""/>
          <p:cNvPicPr/>
          <p:nvPr/>
        </p:nvPicPr>
        <p:blipFill>
          <a:blip r:embed="rId1"/>
          <a:stretch/>
        </p:blipFill>
        <p:spPr>
          <a:xfrm>
            <a:off x="2716200" y="695160"/>
            <a:ext cx="7315200" cy="3044880"/>
          </a:xfrm>
          <a:prstGeom prst="rect">
            <a:avLst/>
          </a:prstGeom>
          <a:ln>
            <a:noFill/>
          </a:ln>
        </p:spPr>
      </p:pic>
      <p:sp>
        <p:nvSpPr>
          <p:cNvPr id="555" name="CustomShape 1"/>
          <p:cNvSpPr/>
          <p:nvPr/>
        </p:nvSpPr>
        <p:spPr>
          <a:xfrm>
            <a:off x="3135240" y="554040"/>
            <a:ext cx="42832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56" name="" descr=""/>
          <p:cNvPicPr/>
          <p:nvPr/>
        </p:nvPicPr>
        <p:blipFill>
          <a:blip r:embed="rId2"/>
          <a:stretch/>
        </p:blipFill>
        <p:spPr>
          <a:xfrm>
            <a:off x="866880" y="3800520"/>
            <a:ext cx="9163080" cy="2862360"/>
          </a:xfrm>
          <a:prstGeom prst="rect">
            <a:avLst/>
          </a:prstGeom>
          <a:ln>
            <a:noFill/>
          </a:ln>
        </p:spPr>
      </p:pic>
      <p:sp>
        <p:nvSpPr>
          <p:cNvPr id="557" name="CustomShape 2"/>
          <p:cNvSpPr/>
          <p:nvPr/>
        </p:nvSpPr>
        <p:spPr>
          <a:xfrm>
            <a:off x="49320" y="822240"/>
            <a:ext cx="2286000" cy="173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/>
            <a:r>
              <a:rPr lang="en-US" sz="1800" spc="-1">
                <a:solidFill>
                  <a:srgbClr val="00ae00"/>
                </a:solidFill>
                <a:latin typeface="Arial"/>
              </a:rPr>
              <a:t>1) signal+bkgrd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2) bkgrd dominated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3) bkgrd RPF fit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 </a:t>
            </a:r>
            <a:endParaRPr/>
          </a:p>
          <a:p>
            <a:pPr/>
            <a:r>
              <a:rPr lang="en-US" sz="1800" spc="-1">
                <a:solidFill>
                  <a:srgbClr val="0000ff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558" name="CustomShape 3"/>
          <p:cNvSpPr/>
          <p:nvPr/>
        </p:nvSpPr>
        <p:spPr>
          <a:xfrm>
            <a:off x="141120" y="3392640"/>
            <a:ext cx="21574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lang="en-US" sz="1800" spc="-1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Correlation function</a:t>
            </a:r>
            <a:endParaRPr/>
          </a:p>
        </p:txBody>
      </p:sp>
      <p:sp>
        <p:nvSpPr>
          <p:cNvPr id="559" name="CustomShape 4"/>
          <p:cNvSpPr/>
          <p:nvPr/>
        </p:nvSpPr>
        <p:spPr>
          <a:xfrm>
            <a:off x="3589200" y="6765840"/>
            <a:ext cx="43657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buBlip>
                <a:blip r:embed="rId3"/>
              </a:buBlip>
            </a:pPr>
            <a:r>
              <a:rPr lang="en-US" sz="1800" spc="-1">
                <a:latin typeface="Arial"/>
              </a:rPr>
              <a:t> </a:t>
            </a:r>
            <a:r>
              <a:rPr lang="en-US" sz="1800" spc="-1">
                <a:latin typeface="Arial"/>
              </a:rPr>
              <a:t>Away side clearly there and suppressed</a:t>
            </a:r>
            <a:endParaRPr/>
          </a:p>
        </p:txBody>
      </p:sp>
      <p:sp>
        <p:nvSpPr>
          <p:cNvPr id="560" name="CustomShape 5"/>
          <p:cNvSpPr/>
          <p:nvPr/>
        </p:nvSpPr>
        <p:spPr>
          <a:xfrm>
            <a:off x="503280" y="-241200"/>
            <a:ext cx="8966160" cy="115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lang="en-US" sz="4400" spc="-1">
                <a:latin typeface="Arial"/>
              </a:rPr>
              <a:t>2.0-3.0 GeV/c </a:t>
            </a:r>
            <a:endParaRPr/>
          </a:p>
        </p:txBody>
      </p:sp>
      <p:sp>
        <p:nvSpPr>
          <p:cNvPr id="561" name="CustomShape 6"/>
          <p:cNvSpPr/>
          <p:nvPr/>
        </p:nvSpPr>
        <p:spPr>
          <a:xfrm>
            <a:off x="3135240" y="554040"/>
            <a:ext cx="428328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62" name="" descr=""/>
          <p:cNvPicPr/>
          <p:nvPr/>
        </p:nvPicPr>
        <p:blipFill>
          <a:blip r:embed="rId4"/>
          <a:stretch/>
        </p:blipFill>
        <p:spPr>
          <a:xfrm>
            <a:off x="247680" y="1739880"/>
            <a:ext cx="2130480" cy="1600200"/>
          </a:xfrm>
          <a:prstGeom prst="rect">
            <a:avLst/>
          </a:prstGeom>
          <a:ln>
            <a:noFill/>
          </a:ln>
        </p:spPr>
      </p:pic>
      <p:sp>
        <p:nvSpPr>
          <p:cNvPr id="563" name="TextShape 7"/>
          <p:cNvSpPr txBox="1"/>
          <p:nvPr/>
        </p:nvSpPr>
        <p:spPr>
          <a:xfrm>
            <a:off x="-191880" y="6443640"/>
            <a:ext cx="3081600" cy="80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2500" spc="-1">
                <a:solidFill>
                  <a:srgbClr val="ff0000"/>
                </a:solidFill>
                <a:latin typeface="Arial"/>
              </a:rPr>
              <a:t>Joel Mazer</a:t>
            </a:r>
            <a:r>
              <a:rPr lang="en-US" sz="2500" spc="-1">
                <a:solidFill>
                  <a:srgbClr val="ff0000"/>
                </a:solidFill>
                <a:latin typeface="Arial"/>
              </a:rPr>
              <a:t>
</a:t>
            </a:r>
            <a:r>
              <a:rPr lang="en-US" sz="2500" spc="-1">
                <a:solidFill>
                  <a:srgbClr val="ff0000"/>
                </a:solidFill>
                <a:latin typeface="Arial"/>
              </a:rPr>
              <a:t>Hot Quarks 2016</a:t>
            </a:r>
            <a:endParaRPr/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Shape 1"/>
          <p:cNvSpPr txBox="1"/>
          <p:nvPr/>
        </p:nvSpPr>
        <p:spPr>
          <a:xfrm>
            <a:off x="503280" y="-132120"/>
            <a:ext cx="896616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Away-side jet yields vs EP</a:t>
            </a:r>
            <a:endParaRPr/>
          </a:p>
        </p:txBody>
      </p:sp>
      <p:sp>
        <p:nvSpPr>
          <p:cNvPr id="565" name="CustomShape 2"/>
          <p:cNvSpPr/>
          <p:nvPr/>
        </p:nvSpPr>
        <p:spPr>
          <a:xfrm>
            <a:off x="3638520" y="738360"/>
            <a:ext cx="377352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/>
            <a:r>
              <a:rPr b="1" lang="en-US" sz="1800" spc="-1">
                <a:solidFill>
                  <a:srgbClr val="ff0000"/>
                </a:solidFill>
                <a:latin typeface="Arial"/>
              </a:rPr>
              <a:t>Jets 20-40 GeV/c, 30-50% centrality</a:t>
            </a:r>
            <a:endParaRPr/>
          </a:p>
        </p:txBody>
      </p:sp>
      <p:pic>
        <p:nvPicPr>
          <p:cNvPr id="566" name="" descr=""/>
          <p:cNvPicPr/>
          <p:nvPr/>
        </p:nvPicPr>
        <p:blipFill>
          <a:blip r:embed="rId1"/>
          <a:stretch/>
        </p:blipFill>
        <p:spPr>
          <a:xfrm>
            <a:off x="19080" y="1085760"/>
            <a:ext cx="7601040" cy="5467320"/>
          </a:xfrm>
          <a:prstGeom prst="rect">
            <a:avLst/>
          </a:prstGeom>
          <a:ln>
            <a:noFill/>
          </a:ln>
        </p:spPr>
      </p:pic>
      <p:sp>
        <p:nvSpPr>
          <p:cNvPr id="567" name="CustomShape 3"/>
          <p:cNvSpPr/>
          <p:nvPr/>
        </p:nvSpPr>
        <p:spPr>
          <a:xfrm>
            <a:off x="7688160" y="4238640"/>
            <a:ext cx="232596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Competing effects  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1) Quenching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2) Bremsstrahlung</a:t>
            </a:r>
            <a:endParaRPr/>
          </a:p>
          <a:p>
            <a:pPr/>
            <a:r>
              <a:rPr lang="en-US" sz="1800" spc="-1">
                <a:solidFill>
                  <a:srgbClr val="000000"/>
                </a:solidFill>
                <a:latin typeface="Arial"/>
              </a:rPr>
              <a:t>3) etc</a:t>
            </a:r>
            <a:endParaRPr/>
          </a:p>
        </p:txBody>
      </p:sp>
      <p:sp>
        <p:nvSpPr>
          <p:cNvPr id="568" name="CustomShape 4"/>
          <p:cNvSpPr/>
          <p:nvPr/>
        </p:nvSpPr>
        <p:spPr>
          <a:xfrm>
            <a:off x="7524720" y="2440080"/>
            <a:ext cx="1192320" cy="119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/>
            <a:r>
              <a:rPr lang="en-US" sz="1800" spc="-1">
                <a:solidFill>
                  <a:srgbClr val="ff0000"/>
                </a:solidFill>
                <a:latin typeface="Arial"/>
              </a:rPr>
              <a:t>Within uncertainties of</a:t>
            </a:r>
            <a:endParaRPr/>
          </a:p>
          <a:p>
            <a:pPr/>
            <a:r>
              <a:rPr lang="en-US" sz="1800" spc="-1">
                <a:solidFill>
                  <a:srgbClr val="ff0000"/>
                </a:solidFill>
                <a:latin typeface="Arial"/>
              </a:rPr>
              <a:t>current statistics, no </a:t>
            </a:r>
            <a:endParaRPr/>
          </a:p>
          <a:p>
            <a:pPr/>
            <a:r>
              <a:rPr lang="en-US" sz="1800" spc="-1">
                <a:solidFill>
                  <a:srgbClr val="ff0000"/>
                </a:solidFill>
                <a:latin typeface="Arial"/>
              </a:rPr>
              <a:t>event plane ordering</a:t>
            </a:r>
            <a:endParaRPr/>
          </a:p>
          <a:p>
            <a:pPr marL="218880" indent="-218880">
              <a:buBlip>
                <a:blip r:embed="rId2"/>
              </a:buBlip>
            </a:pPr>
            <a:r>
              <a:rPr lang="en-US" sz="1800" spc="-1">
                <a:latin typeface="Arial"/>
              </a:rPr>
              <a:t>Different effects in </a:t>
            </a:r>
            <a:endParaRPr/>
          </a:p>
          <a:p>
            <a:pPr marL="438120" indent="-433440"/>
            <a:r>
              <a:rPr lang="en-US" sz="1800" spc="-1">
                <a:latin typeface="Arial"/>
              </a:rPr>
              <a:t>different </a:t>
            </a:r>
            <a:r>
              <a:rPr i="1" lang="en-US" sz="1800" spc="-1">
                <a:latin typeface="Arial"/>
              </a:rPr>
              <a:t>p</a:t>
            </a:r>
            <a:r>
              <a:rPr lang="en-US" sz="1800" spc="-1" baseline="-33000">
                <a:latin typeface="Arial"/>
              </a:rPr>
              <a:t>T</a:t>
            </a:r>
            <a:r>
              <a:rPr lang="en-US" sz="1800" spc="-1">
                <a:latin typeface="Arial"/>
              </a:rPr>
              <a:t> associated </a:t>
            </a:r>
            <a:endParaRPr/>
          </a:p>
          <a:p>
            <a:pPr marL="438120" indent="-433440"/>
            <a:r>
              <a:rPr lang="en-US" sz="1800" spc="-1">
                <a:latin typeface="Arial"/>
              </a:rPr>
              <a:t>bins</a:t>
            </a:r>
            <a:endParaRPr/>
          </a:p>
        </p:txBody>
      </p:sp>
      <p:sp>
        <p:nvSpPr>
          <p:cNvPr id="569" name="TextShape 5"/>
          <p:cNvSpPr txBox="1"/>
          <p:nvPr/>
        </p:nvSpPr>
        <p:spPr>
          <a:xfrm>
            <a:off x="-191880" y="6444000"/>
            <a:ext cx="3081600" cy="80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2500" spc="-1">
                <a:solidFill>
                  <a:srgbClr val="ff0000"/>
                </a:solidFill>
                <a:latin typeface="Arial"/>
              </a:rPr>
              <a:t>Joel Mazer</a:t>
            </a:r>
            <a:r>
              <a:rPr lang="en-US" sz="2500" spc="-1">
                <a:solidFill>
                  <a:srgbClr val="ff0000"/>
                </a:solidFill>
                <a:latin typeface="Arial"/>
              </a:rPr>
              <a:t>
</a:t>
            </a:r>
            <a:r>
              <a:rPr lang="en-US" sz="2500" spc="-1">
                <a:solidFill>
                  <a:srgbClr val="ff0000"/>
                </a:solidFill>
                <a:latin typeface="Arial"/>
              </a:rPr>
              <a:t>Hot Quarks 2016</a:t>
            </a:r>
            <a:endParaRPr/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Little/no path length dependence?</a:t>
            </a:r>
            <a:endParaRPr/>
          </a:p>
        </p:txBody>
      </p:sp>
      <p:sp>
        <p:nvSpPr>
          <p:cNvPr id="57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Path length dependence naively predicted by every model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No path length dependence seen in rxn plane dependent A</a:t>
            </a:r>
            <a:r>
              <a:rPr lang="en-US" sz="2800" spc="-1" baseline="-101000">
                <a:latin typeface="Times New Roman"/>
              </a:rPr>
              <a:t>j</a:t>
            </a:r>
            <a:r>
              <a:rPr lang="en-US" sz="2800" spc="-1">
                <a:latin typeface="Times New Roman"/>
              </a:rPr>
              <a:t> either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Insufficient sensitivity?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Statistical variation in energy loss is more important than path length dependence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J. G. Milhano and K. C. Zapp, “Origins of the di-jet asymmetry in heavy ion collisions,” arXiv:1512.08107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F. Senzel, O. Fochler, J. Uphoff, Z. Xu, and C. Greiner, “Influence of multiple in-medium scattering processes on the momentum imbalance of reconstructed di-jets,” J. Phys. G42 no. 11, (2015) 115104, arXiv:1309.1657 [hep-ph]. </a:t>
            </a:r>
            <a:endParaRPr/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" descr=""/>
          <p:cNvPicPr/>
          <p:nvPr/>
        </p:nvPicPr>
        <p:blipFill>
          <a:blip r:embed="rId1"/>
          <a:stretch/>
        </p:blipFill>
        <p:spPr>
          <a:xfrm>
            <a:off x="-58680" y="-117360"/>
            <a:ext cx="10360080" cy="7772400"/>
          </a:xfrm>
          <a:prstGeom prst="rect">
            <a:avLst/>
          </a:prstGeom>
          <a:ln>
            <a:noFill/>
          </a:ln>
        </p:spPr>
      </p:pic>
      <p:sp>
        <p:nvSpPr>
          <p:cNvPr id="573" name="TextShape 1"/>
          <p:cNvSpPr txBox="1"/>
          <p:nvPr/>
        </p:nvSpPr>
        <p:spPr>
          <a:xfrm>
            <a:off x="168120" y="7251120"/>
            <a:ext cx="56869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latin typeface="Arial"/>
              </a:rPr>
              <a:t>http://www.boredpanda.com/animal-camouflage/</a:t>
            </a:r>
            <a:endParaRPr/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" descr=""/>
          <p:cNvPicPr/>
          <p:nvPr/>
        </p:nvPicPr>
        <p:blipFill>
          <a:blip r:embed="rId1"/>
          <a:stretch/>
        </p:blipFill>
        <p:spPr>
          <a:xfrm>
            <a:off x="-58680" y="-117360"/>
            <a:ext cx="10360080" cy="7772400"/>
          </a:xfrm>
          <a:prstGeom prst="rect">
            <a:avLst/>
          </a:prstGeom>
          <a:ln>
            <a:noFill/>
          </a:ln>
        </p:spPr>
      </p:pic>
      <p:pic>
        <p:nvPicPr>
          <p:cNvPr id="575" name="" descr=""/>
          <p:cNvPicPr/>
          <p:nvPr/>
        </p:nvPicPr>
        <p:blipFill>
          <a:blip r:embed="rId2"/>
          <a:stretch/>
        </p:blipFill>
        <p:spPr>
          <a:xfrm>
            <a:off x="7117920" y="-814680"/>
            <a:ext cx="3657600" cy="3657600"/>
          </a:xfrm>
          <a:prstGeom prst="rect">
            <a:avLst/>
          </a:prstGeom>
          <a:ln>
            <a:noFill/>
          </a:ln>
        </p:spPr>
      </p:pic>
      <p:sp>
        <p:nvSpPr>
          <p:cNvPr id="576" name="TextShape 1"/>
          <p:cNvSpPr txBox="1"/>
          <p:nvPr/>
        </p:nvSpPr>
        <p:spPr>
          <a:xfrm>
            <a:off x="168120" y="7251120"/>
            <a:ext cx="56869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>
                <a:latin typeface="Arial"/>
              </a:rPr>
              <a:t>http://www.boredpanda.com/animal-camouflage/</a:t>
            </a:r>
            <a:endParaRPr/>
          </a:p>
        </p:txBody>
      </p:sp>
      <p:sp>
        <p:nvSpPr>
          <p:cNvPr id="577" name="TextShape 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solidFill>
                  <a:srgbClr val="000000"/>
                </a:solidFill>
                <a:latin typeface="Times New Roman"/>
              </a:rPr>
              <a:t>Bias</a:t>
            </a:r>
            <a:endParaRPr/>
          </a:p>
        </p:txBody>
      </p:sp>
      <p:sp>
        <p:nvSpPr>
          <p:cNvPr id="578" name="TextShape 3"/>
          <p:cNvSpPr txBox="1"/>
          <p:nvPr/>
        </p:nvSpPr>
        <p:spPr>
          <a:xfrm>
            <a:off x="504000" y="2241360"/>
            <a:ext cx="8870040" cy="39121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Modified jets probably look more like the medium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Quark jets are narrower, have fewer tracks, fragment harder [Z Phys C 68, 179-201 (1995), Z Phys C 70, 179-196 (1996), ]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Gluon jets reconstructed with k</a:t>
            </a:r>
            <a:r>
              <a:rPr b="1" lang="en-US" sz="3200" spc="-1" baseline="-101000">
                <a:solidFill>
                  <a:srgbClr val="000000"/>
                </a:solidFill>
                <a:latin typeface="Times New Roman"/>
              </a:rPr>
              <a:t>T</a:t>
            </a: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 algorithm have more particles than jets reconstructed with anti-k</a:t>
            </a:r>
            <a:r>
              <a:rPr b="1" lang="en-US" sz="3200" spc="-1" baseline="-101000">
                <a:solidFill>
                  <a:srgbClr val="000000"/>
                </a:solidFill>
                <a:latin typeface="Times New Roman"/>
              </a:rPr>
              <a:t>T</a:t>
            </a: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 algorithm [Phys. Rev. D 45, 1448 (1992)]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solidFill>
                  <a:srgbClr val="000000"/>
                </a:solidFill>
                <a:latin typeface="Times New Roman"/>
              </a:rPr>
              <a:t>Gluon jets fragment into more baryons [EPJC 8, 241-254, 1998]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>
                <p:childTnLst>
                  <p:par>
                    <p:cTn id="31" fill="freeze">
                      <p:stCondLst>
                        <p:cond delay="indefinite"/>
                      </p:stCondLst>
                      <p:childTnLst>
                        <p:par>
                          <p:cTn id="32" fill="freeze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freeze">
                      <p:stCondLst>
                        <p:cond delay="indefinite"/>
                      </p:stCondLst>
                      <p:childTnLst>
                        <p:par>
                          <p:cTn id="38" fill="freeze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49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freeze">
                      <p:stCondLst>
                        <p:cond delay="indefinite"/>
                      </p:stCondLst>
                      <p:childTnLst>
                        <p:par>
                          <p:cTn id="42" fill="freeze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170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freeze">
                      <p:stCondLst>
                        <p:cond delay="indefinite"/>
                      </p:stCondLst>
                      <p:childTnLst>
                        <p:par>
                          <p:cTn id="46" fill="freeze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311" end="3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504000" y="91440"/>
            <a:ext cx="9071640" cy="731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Issues with ZYAM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-36000" y="4403520"/>
            <a:ext cx="9071640" cy="2728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Tends to underestimate background level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Can use fixed point (e.g. </a:t>
            </a:r>
            <a:r>
              <a:rPr lang="en-US" sz="2800" spc="-1">
                <a:latin typeface="Times New Roman"/>
                <a:ea typeface="Times New Roman"/>
              </a:rPr>
              <a:t>Δφ</a:t>
            </a:r>
            <a:r>
              <a:rPr lang="en-US" sz="2800" spc="-1">
                <a:latin typeface="Times New Roman"/>
                <a:ea typeface="Times New Roman"/>
              </a:rPr>
              <a:t>=1) instead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for background may not be the same as independent measurements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Cumulant methods suppress fluctuations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Reaction plane measurements may include effects from jets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Events with jets may be different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spc="-1">
                <a:latin typeface="Times New Roman"/>
              </a:rPr>
              <a:t>High and low p</a:t>
            </a:r>
            <a:r>
              <a:rPr lang="en-US" sz="2800" spc="-1" baseline="-101000">
                <a:latin typeface="Times New Roman"/>
              </a:rPr>
              <a:t>T</a:t>
            </a:r>
            <a:r>
              <a:rPr lang="en-US" sz="2800" spc="-1">
                <a:latin typeface="Times New Roman"/>
              </a:rPr>
              <a:t> reaction planes may be different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>
                <a:latin typeface="Times New Roman"/>
              </a:rPr>
              <a:t>If jet peak is broadened, may overestimate background (underestimate signal)</a:t>
            </a:r>
            <a:endParaRPr/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2187360" y="841680"/>
            <a:ext cx="5676480" cy="3561840"/>
          </a:xfrm>
          <a:prstGeom prst="rect">
            <a:avLst/>
          </a:prstGeom>
          <a:ln>
            <a:noFill/>
          </a:ln>
        </p:spPr>
      </p:pic>
      <p:sp>
        <p:nvSpPr>
          <p:cNvPr id="187" name="TextShape 3"/>
          <p:cNvSpPr txBox="1"/>
          <p:nvPr/>
        </p:nvSpPr>
        <p:spPr>
          <a:xfrm>
            <a:off x="6126480" y="2552400"/>
            <a:ext cx="109728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latin typeface="Arial"/>
              </a:rPr>
              <a:t>Jets</a:t>
            </a:r>
            <a:endParaRPr/>
          </a:p>
        </p:txBody>
      </p:sp>
      <p:sp>
        <p:nvSpPr>
          <p:cNvPr id="188" name="TextShape 4"/>
          <p:cNvSpPr txBox="1"/>
          <p:nvPr/>
        </p:nvSpPr>
        <p:spPr>
          <a:xfrm>
            <a:off x="6126480" y="3272400"/>
            <a:ext cx="109728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 spc="-1">
                <a:latin typeface="Arial"/>
              </a:rPr>
              <a:t>Flow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latin typeface="Times New Roman"/>
              </a:rPr>
              <a:t>Background Subtraction Methods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182880" y="1188720"/>
            <a:ext cx="9784080" cy="576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  <a:ea typeface="Times New Roman"/>
              </a:rPr>
              <a:t>Δη</a:t>
            </a:r>
            <a:r>
              <a:rPr b="1" lang="en-US" sz="3200" spc="-1">
                <a:latin typeface="Times New Roman"/>
                <a:ea typeface="Times New Roman"/>
              </a:rPr>
              <a:t> </a:t>
            </a:r>
            <a:r>
              <a:rPr b="1" lang="en-US" sz="3200" spc="-1">
                <a:latin typeface="Times New Roman"/>
              </a:rPr>
              <a:t>Method: </a:t>
            </a:r>
            <a:r>
              <a:rPr lang="en-US" sz="3200" spc="-1">
                <a:latin typeface="Times New Roman"/>
              </a:rPr>
              <a:t>Project near-side signal onto </a:t>
            </a:r>
            <a:r>
              <a:rPr lang="en-US" sz="3200" spc="-1">
                <a:latin typeface="Times New Roman"/>
                <a:ea typeface="Times New Roman"/>
              </a:rPr>
              <a:t>Δη and subtract constant background.</a:t>
            </a:r>
            <a:r>
              <a:rPr lang="en-US" sz="3200" spc="-1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en-US" sz="3200" spc="-1">
                <a:solidFill>
                  <a:srgbClr val="000080"/>
                </a:solidFill>
                <a:latin typeface="Times New Roman"/>
                <a:ea typeface="Times New Roman"/>
              </a:rPr>
              <a:t>Near-side only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  <a:ea typeface="Times New Roman"/>
              </a:rPr>
              <a:t>Δη</a:t>
            </a:r>
            <a:r>
              <a:rPr b="1" lang="en-US" sz="3200" spc="-1">
                <a:latin typeface="Times New Roman"/>
                <a:ea typeface="Times New Roman"/>
              </a:rPr>
              <a:t> Gap </a:t>
            </a:r>
            <a:r>
              <a:rPr b="1" lang="en-US" sz="3200" spc="-1">
                <a:latin typeface="Times New Roman"/>
                <a:ea typeface="Times New Roman"/>
              </a:rPr>
              <a:t>Method: </a:t>
            </a:r>
            <a:r>
              <a:rPr lang="en-US" sz="3200" spc="-1">
                <a:latin typeface="Times New Roman"/>
                <a:ea typeface="Times New Roman"/>
              </a:rPr>
              <a:t>Use signal at large</a:t>
            </a:r>
            <a:r>
              <a:rPr b="1" lang="en-US" sz="3200" spc="-1">
                <a:latin typeface="Times New Roman"/>
                <a:ea typeface="Times New Roman"/>
              </a:rPr>
              <a:t> </a:t>
            </a:r>
            <a:r>
              <a:rPr lang="en-US" sz="3200" spc="-1">
                <a:latin typeface="Times New Roman"/>
                <a:ea typeface="Times New Roman"/>
              </a:rPr>
              <a:t>Δη to determine background, assuming constant background in Δη.</a:t>
            </a:r>
            <a:r>
              <a:rPr lang="en-US" sz="3200" spc="-1">
                <a:solidFill>
                  <a:srgbClr val="0000ff"/>
                </a:solidFill>
                <a:latin typeface="Times New Roman"/>
                <a:ea typeface="Times New Roman"/>
              </a:rPr>
              <a:t>  </a:t>
            </a:r>
            <a:r>
              <a:rPr lang="en-US" sz="3200" spc="-1">
                <a:solidFill>
                  <a:srgbClr val="000080"/>
                </a:solidFill>
                <a:latin typeface="Times New Roman"/>
                <a:ea typeface="Times New Roman"/>
              </a:rPr>
              <a:t>Near-side only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Zero-Yield at Minimum (ZYAM):</a:t>
            </a:r>
            <a:r>
              <a:rPr lang="en-US" sz="3200" spc="-1">
                <a:latin typeface="Times New Roman"/>
              </a:rPr>
              <a:t> Assumes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from other studies, assumes region around </a:t>
            </a:r>
            <a:r>
              <a:rPr lang="en-US" sz="3200" spc="-1">
                <a:latin typeface="Times New Roman"/>
                <a:ea typeface="Times New Roman"/>
              </a:rPr>
              <a:t>Δφ≈</a:t>
            </a:r>
            <a:r>
              <a:rPr lang="en-US" sz="3200" spc="-1">
                <a:latin typeface="Times New Roman"/>
              </a:rPr>
              <a:t>1 is background dominated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Near-Side Fit (NSF):</a:t>
            </a:r>
            <a:r>
              <a:rPr lang="en-US" sz="3200" spc="-1">
                <a:latin typeface="Times New Roman"/>
              </a:rPr>
              <a:t> assumes small </a:t>
            </a:r>
            <a:r>
              <a:rPr lang="en-US" sz="3200" spc="-1">
                <a:latin typeface="Times New Roman"/>
                <a:ea typeface="Times New Roman"/>
              </a:rPr>
              <a:t>Δφ</a:t>
            </a:r>
            <a:r>
              <a:rPr lang="en-US" sz="3200" spc="-1">
                <a:latin typeface="Times New Roman"/>
              </a:rPr>
              <a:t>/large </a:t>
            </a:r>
            <a:r>
              <a:rPr lang="en-US" sz="3200" spc="-1">
                <a:latin typeface="Times New Roman"/>
                <a:ea typeface="Times New Roman"/>
              </a:rPr>
              <a:t>Δ</a:t>
            </a:r>
            <a:r>
              <a:rPr lang="en-US" sz="3200" spc="-1">
                <a:latin typeface="Times New Roman"/>
                <a:ea typeface="Noto Sans"/>
              </a:rPr>
              <a:t>η</a:t>
            </a:r>
            <a:r>
              <a:rPr lang="en-US" sz="3200" spc="-1">
                <a:latin typeface="Times New Roman"/>
              </a:rPr>
              <a:t> region background dominated,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Reaction Plane Fit (RPF):</a:t>
            </a:r>
            <a:r>
              <a:rPr lang="en-US" sz="3200" spc="-1">
                <a:latin typeface="Times New Roman"/>
              </a:rPr>
              <a:t> assumes small </a:t>
            </a:r>
            <a:r>
              <a:rPr lang="en-US" sz="3200" spc="-1">
                <a:latin typeface="Times New Roman"/>
                <a:ea typeface="Times New Roman"/>
              </a:rPr>
              <a:t>Δφ</a:t>
            </a:r>
            <a:r>
              <a:rPr lang="en-US" sz="3200" spc="-1">
                <a:latin typeface="Times New Roman"/>
              </a:rPr>
              <a:t>/large </a:t>
            </a:r>
            <a:r>
              <a:rPr lang="en-US" sz="3200" spc="-1">
                <a:latin typeface="Times New Roman"/>
                <a:ea typeface="Times New Roman"/>
              </a:rPr>
              <a:t>Δ</a:t>
            </a:r>
            <a:r>
              <a:rPr lang="en-US" sz="3200" spc="-1">
                <a:latin typeface="Times New Roman"/>
                <a:ea typeface="Noto Sans"/>
              </a:rPr>
              <a:t>η</a:t>
            </a:r>
            <a:r>
              <a:rPr lang="en-US" sz="3200" spc="-1">
                <a:latin typeface="Times New Roman"/>
              </a:rPr>
              <a:t> region background dominated,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 </a:t>
            </a:r>
            <a:r>
              <a:rPr lang="en-US" sz="3200" spc="-1">
                <a:solidFill>
                  <a:srgbClr val="000080"/>
                </a:solidFill>
                <a:latin typeface="Times New Roman"/>
              </a:rPr>
              <a:t>using reaction plane dependence</a:t>
            </a:r>
            <a:endParaRPr/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en-US" sz="3200" spc="-1">
                <a:latin typeface="Times New Roman"/>
              </a:rPr>
              <a:t>Near-Side Subtracted NSF/RPF (NSS NSF/RPF):</a:t>
            </a:r>
            <a:r>
              <a:rPr lang="en-US" sz="3200" spc="-1">
                <a:latin typeface="Times New Roman"/>
              </a:rPr>
              <a:t> fits v</a:t>
            </a:r>
            <a:r>
              <a:rPr lang="en-US" sz="3200" spc="-1" baseline="-101000">
                <a:latin typeface="Times New Roman"/>
              </a:rPr>
              <a:t>n</a:t>
            </a:r>
            <a:r>
              <a:rPr lang="en-US" sz="3200" spc="-1">
                <a:latin typeface="Times New Roman"/>
              </a:rPr>
              <a:t> and B at small small </a:t>
            </a:r>
            <a:r>
              <a:rPr lang="en-US" sz="3200" spc="-1">
                <a:latin typeface="Times New Roman"/>
                <a:ea typeface="Times New Roman"/>
              </a:rPr>
              <a:t>Δφ </a:t>
            </a:r>
            <a:r>
              <a:rPr lang="en-US" sz="3200" spc="-1">
                <a:latin typeface="Times New Roman"/>
              </a:rPr>
              <a:t>using reaction plane dependence </a:t>
            </a:r>
            <a:r>
              <a:rPr lang="en-US" sz="3200" spc="-1">
                <a:solidFill>
                  <a:srgbClr val="000080"/>
                </a:solidFill>
                <a:latin typeface="Times New Roman"/>
              </a:rPr>
              <a:t>after subtracting the near-side with a fit</a:t>
            </a: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-640080" y="3840480"/>
            <a:ext cx="1152144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352160" y="1610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>
                <a:solidFill>
                  <a:srgbClr val="000000"/>
                </a:solidFill>
                <a:latin typeface="Times New Roman"/>
              </a:rPr>
              <a:t>Separating the signal and the background</a:t>
            </a:r>
            <a:endParaRPr/>
          </a:p>
        </p:txBody>
      </p:sp>
      <p:sp>
        <p:nvSpPr>
          <p:cNvPr id="193" name="TextShape 2"/>
          <p:cNvSpPr txBox="1"/>
          <p:nvPr/>
        </p:nvSpPr>
        <p:spPr>
          <a:xfrm>
            <a:off x="1371600" y="3108960"/>
            <a:ext cx="7955280" cy="233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spc="-1">
                <a:latin typeface="Times New Roman"/>
              </a:rPr>
              <a:t>Toy model: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latin typeface="Times New Roman"/>
              </a:rPr>
              <a:t>Signal: PYTHIA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latin typeface="Times New Roman"/>
              </a:rPr>
              <a:t>Background: thrown to v</a:t>
            </a:r>
            <a:r>
              <a:rPr lang="en-US" sz="3000" spc="-1" baseline="-101000">
                <a:latin typeface="Times New Roman"/>
              </a:rPr>
              <a:t>n</a:t>
            </a:r>
            <a:r>
              <a:rPr lang="en-US" sz="3000" spc="-1">
                <a:latin typeface="Times New Roman"/>
              </a:rPr>
              <a:t> = 10 to match data</a:t>
            </a:r>
            <a:endParaRPr/>
          </a:p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000" spc="-1">
                <a:latin typeface="Times New Roman"/>
              </a:rPr>
              <a:t>Details in backup and paper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Application>LibreOffice/5.0.3.2$Linux_X86_64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2015-12-29T11:49:04Z</dcterms:created>
  <dc:creator>Christine Nattrass</dc:creator>
  <dc:language>en-US</dc:language>
  <cp:lastModifiedBy>Christine Nattrass</cp:lastModifiedBy>
  <dcterms:modified xsi:type="dcterms:W3CDTF">2017-01-10T19:53:31Z</dcterms:modified>
  <cp:revision>121</cp:revision>
</cp:coreProperties>
</file>