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7.xml.rels" ContentType="application/vnd.openxmlformats-package.relationships+xml"/>
  <Override PartName="/ppt/notesSlides/_rels/notesSlide30.xml.rels" ContentType="application/vnd.openxmlformats-package.relationships+xml"/>
  <Override PartName="/ppt/notesSlides/notesSlide3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image98.png" ContentType="image/png"/>
  <Override PartName="/ppt/media/image97.png" ContentType="image/png"/>
  <Override PartName="/ppt/media/image96.png" ContentType="image/png"/>
  <Override PartName="/ppt/media/image94.png" ContentType="image/png"/>
  <Override PartName="/ppt/media/image93.png" ContentType="image/png"/>
  <Override PartName="/ppt/media/image91.png" ContentType="image/png"/>
  <Override PartName="/ppt/media/image90.png" ContentType="image/png"/>
  <Override PartName="/ppt/media/image87.png" ContentType="image/png"/>
  <Override PartName="/ppt/media/image82.png" ContentType="image/png"/>
  <Override PartName="/ppt/media/image79.png" ContentType="image/png"/>
  <Override PartName="/ppt/media/image26.png" ContentType="image/png"/>
  <Override PartName="/ppt/media/image99.png" ContentType="image/png"/>
  <Override PartName="/ppt/media/image25.jpeg" ContentType="image/jpeg"/>
  <Override PartName="/ppt/media/image28.wmf" ContentType="image/x-wmf"/>
  <Override PartName="/ppt/media/image33.png" ContentType="image/png"/>
  <Override PartName="/ppt/media/image58.png" ContentType="image/png"/>
  <Override PartName="/ppt/media/image29.jpeg" ContentType="image/jpeg"/>
  <Override PartName="/ppt/media/image23.wmf" ContentType="image/x-wmf"/>
  <Override PartName="/ppt/media/image48.wmf" ContentType="image/x-wmf"/>
  <Override PartName="/ppt/media/image6.gif" ContentType="image/gif"/>
  <Override PartName="/ppt/media/image13.jpeg" ContentType="image/jpeg"/>
  <Override PartName="/ppt/media/image95.png" ContentType="image/png"/>
  <Override PartName="/ppt/media/image70.wmf" ContentType="image/x-wmf"/>
  <Override PartName="/ppt/media/image9.png" ContentType="image/png"/>
  <Override PartName="/ppt/media/image64.png" ContentType="image/png"/>
  <Override PartName="/ppt/media/image104.png" ContentType="image/png"/>
  <Override PartName="/ppt/media/image86.png" ContentType="image/png"/>
  <Override PartName="/ppt/media/image5.png" ContentType="image/png"/>
  <Override PartName="/ppt/media/image103.png" ContentType="image/png"/>
  <Override PartName="/ppt/media/image85.png" ContentType="image/png"/>
  <Override PartName="/ppt/media/image4.png" ContentType="image/png"/>
  <Override PartName="/ppt/media/image84.png" ContentType="image/png"/>
  <Override PartName="/ppt/media/image3.png" ContentType="image/png"/>
  <Override PartName="/ppt/media/image78.png" ContentType="image/png"/>
  <Override PartName="/ppt/media/image53.wmf" ContentType="image/x-wmf"/>
  <Override PartName="/ppt/media/image89.png" ContentType="image/png"/>
  <Override PartName="/ppt/media/image8.png" ContentType="image/png"/>
  <Override PartName="/ppt/media/image63.png" ContentType="image/png"/>
  <Override PartName="/ppt/media/image83.png" ContentType="image/png"/>
  <Override PartName="/ppt/media/image2.png" ContentType="image/png"/>
  <Override PartName="/ppt/media/image88.png" ContentType="image/png"/>
  <Override PartName="/ppt/media/image7.png" ContentType="image/png"/>
  <Override PartName="/ppt/media/image81.png" ContentType="image/png"/>
  <Override PartName="/ppt/media/image60.jpeg" ContentType="image/jpeg"/>
  <Override PartName="/ppt/media/image62.png" ContentType="image/png"/>
  <Override PartName="/ppt/media/image36.png" ContentType="image/png"/>
  <Override PartName="/ppt/media/image11.png" ContentType="image/png"/>
  <Override PartName="/ppt/media/image35.png" ContentType="image/png"/>
  <Override PartName="/ppt/media/image10.png" ContentType="image/png"/>
  <Override PartName="/ppt/media/image34.png" ContentType="image/png"/>
  <Override PartName="/ppt/media/image59.png" ContentType="image/png"/>
  <Override PartName="/ppt/media/image32.png" ContentType="image/png"/>
  <Override PartName="/ppt/media/image57.png" ContentType="image/png"/>
  <Override PartName="/ppt/media/image31.png" ContentType="image/png"/>
  <Override PartName="/ppt/media/image56.png" ContentType="image/png"/>
  <Override PartName="/ppt/media/image30.png" ContentType="image/png"/>
  <Override PartName="/ppt/media/image55.png" ContentType="image/png"/>
  <Override PartName="/ppt/media/image27.png" ContentType="image/png"/>
  <Override PartName="/ppt/media/image24.png" ContentType="image/png"/>
  <Override PartName="/ppt/media/image49.png" ContentType="image/png"/>
  <Override PartName="/ppt/media/image22.png" ContentType="image/png"/>
  <Override PartName="/ppt/media/image21.png" ContentType="image/png"/>
  <Override PartName="/ppt/media/image46.png" ContentType="image/png"/>
  <Override PartName="/ppt/media/image20.png" ContentType="image/png"/>
  <Override PartName="/ppt/media/image45.png" ContentType="image/png"/>
  <Override PartName="/ppt/media/image19.png" ContentType="image/png"/>
  <Override PartName="/ppt/media/image102.wmf" ContentType="image/x-wmf"/>
  <Override PartName="/ppt/media/image18.png" ContentType="image/png"/>
  <Override PartName="/ppt/media/image101.wmf" ContentType="image/x-wmf"/>
  <Override PartName="/ppt/media/image17.png" ContentType="image/png"/>
  <Override PartName="/ppt/media/image1.jpeg" ContentType="image/jpeg"/>
  <Override PartName="/ppt/media/image100.wmf" ContentType="image/x-wmf"/>
  <Override PartName="/ppt/media/image16.png" ContentType="image/png"/>
  <Override PartName="/ppt/media/image12.png" ContentType="image/png"/>
  <Override PartName="/ppt/media/image80.wmf" ContentType="image/x-wmf"/>
  <Override PartName="/ppt/media/image14.png" ContentType="image/png"/>
  <Override PartName="/ppt/media/image37.jpeg" ContentType="image/jpeg"/>
  <Override PartName="/ppt/media/image92.jpeg" ContentType="image/jpeg"/>
  <Override PartName="/ppt/media/image39.png" ContentType="image/png"/>
  <Override PartName="/ppt/media/image15.png" ContentType="image/png"/>
  <Override PartName="/ppt/media/image38.png" ContentType="image/png"/>
  <Override PartName="/ppt/media/image40.png" ContentType="image/png"/>
  <Override PartName="/ppt/media/image65.png" ContentType="image/png"/>
  <Override PartName="/ppt/media/image41.png" ContentType="image/png"/>
  <Override PartName="/ppt/media/image66.png" ContentType="image/png"/>
  <Override PartName="/ppt/media/image42.png" ContentType="image/png"/>
  <Override PartName="/ppt/media/image67.png" ContentType="image/png"/>
  <Override PartName="/ppt/media/image43.png" ContentType="image/png"/>
  <Override PartName="/ppt/media/image68.png" ContentType="image/png"/>
  <Override PartName="/ppt/media/image44.png" ContentType="image/png"/>
  <Override PartName="/ppt/media/image47.wmf" ContentType="image/x-wmf"/>
  <Override PartName="/ppt/media/image52.png" ContentType="image/png"/>
  <Override PartName="/ppt/media/image77.png" ContentType="image/png"/>
  <Override PartName="/ppt/media/image50.png" ContentType="image/png"/>
  <Override PartName="/ppt/media/image75.png" ContentType="image/png"/>
  <Override PartName="/ppt/media/image51.png" ContentType="image/png"/>
  <Override PartName="/ppt/media/image76.png" ContentType="image/png"/>
  <Override PartName="/ppt/media/image54.png" ContentType="image/png"/>
  <Override PartName="/ppt/media/image61.png" ContentType="image/png"/>
  <Override PartName="/ppt/media/image69.wmf" ContentType="image/x-wmf"/>
  <Override PartName="/ppt/media/image74.png" ContentType="image/png"/>
  <Override PartName="/ppt/media/image71.png" ContentType="image/png"/>
  <Override PartName="/ppt/media/image72.png" ContentType="image/png"/>
  <Override PartName="/ppt/media/image73.png" ContentType="image/png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29.xml.rels" ContentType="application/vnd.openxmlformats-package.relationships+xml"/>
  <Override PartName="/ppt/slides/_rels/slide28.xml.rels" ContentType="application/vnd.openxmlformats-package.relationships+xml"/>
  <Override PartName="/ppt/slides/_rels/slide32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31.xml.rels" ContentType="application/vnd.openxmlformats-package.relationships+xml"/>
  <Override PartName="/ppt/slides/_rels/slide25.xml.rels" ContentType="application/vnd.openxmlformats-package.relationships+xml"/>
  <Override PartName="/ppt/slides/_rels/slide30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5870" spc="-1" strike="noStrike">
                <a:latin typeface="Arial"/>
              </a:rPr>
              <a:t>Click to move the slide</a:t>
            </a:r>
            <a:endParaRPr b="0" lang="en-US" sz="587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8407BCF9-952D-4F88-AFEF-14CABEF5304E}" type="slidenum">
              <a:rPr b="0" lang="en-US" sz="1400" spc="-1" strike="noStrike">
                <a:latin typeface="Times New Roman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776880" y="4777560"/>
            <a:ext cx="6217200" cy="4525560"/>
          </a:xfrm>
          <a:prstGeom prst="rect">
            <a:avLst/>
          </a:prstGeom>
        </p:spPr>
        <p:txBody>
          <a:bodyPr lIns="92160" rIns="92160" tIns="46080" bIns="4608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351" name="TextShape 3"/>
          <p:cNvSpPr txBox="1"/>
          <p:nvPr/>
        </p:nvSpPr>
        <p:spPr>
          <a:xfrm>
            <a:off x="4402080" y="9553680"/>
            <a:ext cx="3367800" cy="50256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D3D290C4-34F5-4C08-A2F3-FE94A6A1369D}" type="slidenum">
              <a:rPr b="0" lang="en-US" sz="13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300" spc="-1" strike="noStrike"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sldImg"/>
          </p:nvPr>
        </p:nvSpPr>
        <p:spPr>
          <a:xfrm>
            <a:off x="1537200" y="833400"/>
            <a:ext cx="5636160" cy="4114080"/>
          </a:xfrm>
          <a:prstGeom prst="rect">
            <a:avLst/>
          </a:prstGeom>
        </p:spPr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870480" y="5211720"/>
            <a:ext cx="6968520" cy="4937040"/>
          </a:xfrm>
          <a:prstGeom prst="rect">
            <a:avLst/>
          </a:prstGeom>
        </p:spPr>
        <p:txBody>
          <a:bodyPr lIns="92160" rIns="92160" tIns="46080" bIns="4608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354" name="TextShape 3"/>
          <p:cNvSpPr txBox="1"/>
          <p:nvPr/>
        </p:nvSpPr>
        <p:spPr>
          <a:xfrm>
            <a:off x="4933800" y="10422000"/>
            <a:ext cx="3774960" cy="5482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1F202DCE-07B5-426D-98DF-AF2ADF2C0DD3}" type="slidenum">
              <a:rPr b="0" lang="en-US" sz="13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3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870480" y="5211720"/>
            <a:ext cx="6968520" cy="4937040"/>
          </a:xfrm>
          <a:prstGeom prst="rect">
            <a:avLst/>
          </a:prstGeom>
        </p:spPr>
        <p:txBody>
          <a:bodyPr lIns="92160" rIns="92160" tIns="46080" bIns="46080"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48" name="TextShape 3"/>
          <p:cNvSpPr txBox="1"/>
          <p:nvPr/>
        </p:nvSpPr>
        <p:spPr>
          <a:xfrm>
            <a:off x="4933800" y="10422000"/>
            <a:ext cx="3774960" cy="5482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fld id="{4EC67A73-28A7-423E-94CA-02D255D9116E}" type="slidenum">
              <a:rPr b="0" lang="en-US" sz="13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3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587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587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152680" y="4059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587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3571200" y="176868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638040" y="176868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3571200" y="405900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6638040" y="405900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587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587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587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587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587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587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152680" y="4059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587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427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5870" spc="-1" strike="noStrike">
                <a:latin typeface="Arial"/>
              </a:rPr>
              <a:t>Click to edit the title text format</a:t>
            </a:r>
            <a:endParaRPr b="0" lang="en-US" sz="587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88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270" spc="-1" strike="noStrike">
                <a:latin typeface="Arial"/>
              </a:rPr>
              <a:t>Click to edit the outline text format</a:t>
            </a:r>
            <a:endParaRPr b="0" lang="en-US" sz="4270" spc="-1" strike="noStrike">
              <a:latin typeface="Arial"/>
            </a:endParaRPr>
          </a:p>
          <a:p>
            <a:pPr lvl="1" marL="864000" indent="-324000">
              <a:spcBef>
                <a:spcPts val="151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730" spc="-1" strike="noStrike">
                <a:latin typeface="Arial"/>
              </a:rPr>
              <a:t>Second Outline Level</a:t>
            </a:r>
            <a:endParaRPr b="0" lang="en-US" sz="3730" spc="-1" strike="noStrike">
              <a:latin typeface="Arial"/>
            </a:endParaRPr>
          </a:p>
          <a:p>
            <a:pPr lvl="2" marL="1296000" indent="-288000"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Third Outline Level</a:t>
            </a:r>
            <a:endParaRPr b="0" lang="en-US" sz="3200" spc="-1" strike="noStrike">
              <a:latin typeface="Arial"/>
            </a:endParaRPr>
          </a:p>
          <a:p>
            <a:pPr lvl="3" marL="1728000" indent="-216000">
              <a:spcBef>
                <a:spcPts val="75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670" spc="-1" strike="noStrike">
                <a:latin typeface="Arial"/>
              </a:rPr>
              <a:t>Fourth Outline Level</a:t>
            </a:r>
            <a:endParaRPr b="0" lang="en-US" sz="2670" spc="-1" strike="noStrike">
              <a:latin typeface="Arial"/>
            </a:endParaRPr>
          </a:p>
          <a:p>
            <a:pPr lvl="4" marL="2160000" indent="-216000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70" spc="-1" strike="noStrike">
                <a:latin typeface="Arial"/>
              </a:rPr>
              <a:t>Fifth Outline Level</a:t>
            </a:r>
            <a:endParaRPr b="0" lang="en-US" sz="2670" spc="-1" strike="noStrike">
              <a:latin typeface="Arial"/>
            </a:endParaRPr>
          </a:p>
          <a:p>
            <a:pPr lvl="5" marL="2592000" indent="-216000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70" spc="-1" strike="noStrike">
                <a:latin typeface="Arial"/>
              </a:rPr>
              <a:t>Sixth Outline Level</a:t>
            </a:r>
            <a:endParaRPr b="0" lang="en-US" sz="2670" spc="-1" strike="noStrike">
              <a:latin typeface="Arial"/>
            </a:endParaRPr>
          </a:p>
          <a:p>
            <a:pPr lvl="6" marL="3024000" indent="-216000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70" spc="-1" strike="noStrike">
                <a:latin typeface="Arial"/>
              </a:rPr>
              <a:t>Seventh Outline Level</a:t>
            </a:r>
            <a:endParaRPr b="0" lang="en-US" sz="267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6800"/>
            <a:ext cx="2348280" cy="520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056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6800"/>
            <a:ext cx="2348280" cy="520920"/>
          </a:xfrm>
          <a:prstGeom prst="rect">
            <a:avLst/>
          </a:prstGeom>
        </p:spPr>
        <p:txBody>
          <a:bodyPr lIns="0" rIns="0" tIns="0" bIns="0"/>
          <a:p>
            <a:pPr algn="r"/>
            <a:fld id="{242BFCAF-E981-4BCF-87A2-31B2EA3EA88B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" name="TextShape 6"/>
          <p:cNvSpPr txBox="1"/>
          <p:nvPr/>
        </p:nvSpPr>
        <p:spPr>
          <a:xfrm>
            <a:off x="-72360" y="7295400"/>
            <a:ext cx="8173080" cy="56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990" spc="-1" strike="noStrike">
                <a:latin typeface="Arial"/>
              </a:rPr>
              <a:t>Christine Nattrass (University of Tennessee, Knoxville) for sPHENIX</a:t>
            </a:r>
            <a:endParaRPr b="0" lang="en-US" sz="1990" spc="-1" strike="noStrike">
              <a:latin typeface="Arial"/>
            </a:endParaRPr>
          </a:p>
        </p:txBody>
      </p:sp>
      <p:sp>
        <p:nvSpPr>
          <p:cNvPr id="6" name="Line 7"/>
          <p:cNvSpPr/>
          <p:nvPr/>
        </p:nvSpPr>
        <p:spPr>
          <a:xfrm>
            <a:off x="360" y="7295040"/>
            <a:ext cx="7859880" cy="0"/>
          </a:xfrm>
          <a:prstGeom prst="line">
            <a:avLst/>
          </a:prstGeom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TextShape 8"/>
          <p:cNvSpPr txBox="1"/>
          <p:nvPr/>
        </p:nvSpPr>
        <p:spPr>
          <a:xfrm>
            <a:off x="8100720" y="7266960"/>
            <a:ext cx="2003400" cy="404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2EDDE780-C792-4CCA-8049-088D7E82F5C5}" type="slidenum">
              <a:rPr b="0" lang="en-US" sz="1990" spc="-1" strike="noStrike">
                <a:latin typeface="Arial"/>
              </a:rPr>
              <a:t>&lt;number&gt;</a:t>
            </a:fld>
            <a:endParaRPr b="0" lang="en-US" sz="199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3.wmf"/><Relationship Id="rId2" Type="http://schemas.openxmlformats.org/officeDocument/2006/relationships/image" Target="../media/image24.png"/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wmf"/><Relationship Id="rId7" Type="http://schemas.openxmlformats.org/officeDocument/2006/relationships/image" Target="../media/image29.jpeg"/><Relationship Id="rId8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hyperlink" Target="https://github.com/sPHENIX-Collaboration/" TargetMode="External"/><Relationship Id="rId5" Type="http://schemas.openxmlformats.org/officeDocument/2006/relationships/hyperlink" Target="https://github.com/sPHENIX-Collaboration/" TargetMode="External"/><Relationship Id="rId6" Type="http://schemas.openxmlformats.org/officeDocument/2006/relationships/hyperlink" Target="https://github.com/sPHENIX-Collaboration/" TargetMode="External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wmf"/><Relationship Id="rId7" Type="http://schemas.openxmlformats.org/officeDocument/2006/relationships/image" Target="../media/image48.wmf"/><Relationship Id="rId8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3.wmf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gif"/><Relationship Id="rId4" Type="http://schemas.openxmlformats.org/officeDocument/2006/relationships/slideLayout" Target="../slideLayouts/slideLayout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9.wmf"/><Relationship Id="rId2" Type="http://schemas.openxmlformats.org/officeDocument/2006/relationships/image" Target="../media/image70.wmf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80.wmf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image" Target="../media/image92.jpeg"/><Relationship Id="rId3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0.wmf"/><Relationship Id="rId5" Type="http://schemas.openxmlformats.org/officeDocument/2006/relationships/image" Target="../media/image101.wmf"/><Relationship Id="rId6" Type="http://schemas.openxmlformats.org/officeDocument/2006/relationships/image" Target="../media/image102.wmf"/><Relationship Id="rId7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555120" y="331560"/>
            <a:ext cx="10000080" cy="1391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en-US" sz="5870" spc="-1" strike="noStrike">
              <a:latin typeface="Arial"/>
            </a:endParaRPr>
          </a:p>
        </p:txBody>
      </p:sp>
      <p:pic>
        <p:nvPicPr>
          <p:cNvPr id="51" name="" descr=""/>
          <p:cNvPicPr/>
          <p:nvPr/>
        </p:nvPicPr>
        <p:blipFill>
          <a:blip r:embed="rId1"/>
          <a:stretch/>
        </p:blipFill>
        <p:spPr>
          <a:xfrm>
            <a:off x="-987120" y="-144360"/>
            <a:ext cx="12852000" cy="8568000"/>
          </a:xfrm>
          <a:prstGeom prst="rect">
            <a:avLst/>
          </a:prstGeom>
          <a:ln>
            <a:noFill/>
          </a:ln>
        </p:spPr>
      </p:pic>
      <p:pic>
        <p:nvPicPr>
          <p:cNvPr id="52" name="" descr=""/>
          <p:cNvPicPr/>
          <p:nvPr/>
        </p:nvPicPr>
        <p:blipFill>
          <a:blip r:embed="rId2"/>
          <a:stretch/>
        </p:blipFill>
        <p:spPr>
          <a:xfrm rot="18339000">
            <a:off x="-1805040" y="1419840"/>
            <a:ext cx="10080000" cy="5447880"/>
          </a:xfrm>
          <a:prstGeom prst="rect">
            <a:avLst/>
          </a:prstGeom>
          <a:ln>
            <a:noFill/>
          </a:ln>
        </p:spPr>
      </p:pic>
      <p:pic>
        <p:nvPicPr>
          <p:cNvPr id="53" name="" descr=""/>
          <p:cNvPicPr/>
          <p:nvPr/>
        </p:nvPicPr>
        <p:blipFill>
          <a:blip r:embed="rId3"/>
          <a:stretch/>
        </p:blipFill>
        <p:spPr>
          <a:xfrm rot="20337600">
            <a:off x="4308480" y="212760"/>
            <a:ext cx="5732640" cy="6024960"/>
          </a:xfrm>
          <a:prstGeom prst="rect">
            <a:avLst/>
          </a:prstGeom>
          <a:ln>
            <a:noFill/>
          </a:ln>
        </p:spPr>
      </p:pic>
      <p:sp>
        <p:nvSpPr>
          <p:cNvPr id="54" name="TextShape 2"/>
          <p:cNvSpPr txBox="1"/>
          <p:nvPr/>
        </p:nvSpPr>
        <p:spPr>
          <a:xfrm>
            <a:off x="1895760" y="5640120"/>
            <a:ext cx="6492240" cy="2900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0000" spc="-1" strike="noStrike">
                <a:latin typeface="Arial"/>
              </a:rPr>
              <a:t>sPHENIX</a:t>
            </a:r>
            <a:endParaRPr b="0" lang="en-US" sz="10000" spc="-1" strike="noStrike">
              <a:latin typeface="Arial"/>
            </a:endParaRPr>
          </a:p>
          <a:p>
            <a:pPr algn="ctr"/>
            <a:r>
              <a:rPr b="1" lang="en-US" sz="2500" spc="-1" strike="noStrike">
                <a:latin typeface="Arial"/>
              </a:rPr>
              <a:t>Christine Nattrass</a:t>
            </a:r>
            <a:endParaRPr b="0" lang="en-US" sz="2500" spc="-1" strike="noStrike">
              <a:latin typeface="Arial"/>
            </a:endParaRPr>
          </a:p>
          <a:p>
            <a:pPr algn="ctr"/>
            <a:r>
              <a:rPr b="1" lang="en-US" sz="2500" spc="-1" strike="noStrike">
                <a:latin typeface="Arial"/>
              </a:rPr>
              <a:t>For the sPHENIX Collaboration</a:t>
            </a:r>
            <a:endParaRPr b="0" lang="en-US" sz="25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22" descr=""/>
          <p:cNvPicPr/>
          <p:nvPr/>
        </p:nvPicPr>
        <p:blipFill>
          <a:blip r:embed="rId1"/>
          <a:stretch/>
        </p:blipFill>
        <p:spPr>
          <a:xfrm>
            <a:off x="-139320" y="4759920"/>
            <a:ext cx="3515760" cy="2456280"/>
          </a:xfrm>
          <a:prstGeom prst="rect">
            <a:avLst/>
          </a:prstGeom>
          <a:ln>
            <a:noFill/>
          </a:ln>
        </p:spPr>
      </p:pic>
      <p:sp>
        <p:nvSpPr>
          <p:cNvPr id="161" name="TextShape 1"/>
          <p:cNvSpPr txBox="1"/>
          <p:nvPr/>
        </p:nvSpPr>
        <p:spPr>
          <a:xfrm>
            <a:off x="503640" y="8352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4100" spc="-1" strike="noStrike">
                <a:solidFill>
                  <a:srgbClr val="000000"/>
                </a:solidFill>
                <a:latin typeface="Times New Roman"/>
              </a:rPr>
              <a:t>Calorimeter beam tests</a:t>
            </a:r>
            <a:endParaRPr b="0" lang="en-US" sz="4100" spc="-1" strike="noStrike">
              <a:latin typeface="Arial"/>
            </a:endParaRPr>
          </a:p>
        </p:txBody>
      </p:sp>
      <p:pic>
        <p:nvPicPr>
          <p:cNvPr id="162" name="Picture 6" descr=""/>
          <p:cNvPicPr/>
          <p:nvPr/>
        </p:nvPicPr>
        <p:blipFill>
          <a:blip r:embed="rId2"/>
          <a:stretch/>
        </p:blipFill>
        <p:spPr>
          <a:xfrm>
            <a:off x="222480" y="1539360"/>
            <a:ext cx="1607400" cy="1205280"/>
          </a:xfrm>
          <a:prstGeom prst="rect">
            <a:avLst/>
          </a:prstGeom>
          <a:ln>
            <a:noFill/>
          </a:ln>
        </p:spPr>
      </p:pic>
      <p:pic>
        <p:nvPicPr>
          <p:cNvPr id="163" name="Picture 8" descr=""/>
          <p:cNvPicPr/>
          <p:nvPr/>
        </p:nvPicPr>
        <p:blipFill>
          <a:blip r:embed="rId3"/>
          <a:stretch/>
        </p:blipFill>
        <p:spPr>
          <a:xfrm>
            <a:off x="1931040" y="1495080"/>
            <a:ext cx="2576880" cy="1584360"/>
          </a:xfrm>
          <a:prstGeom prst="rect">
            <a:avLst/>
          </a:prstGeom>
          <a:ln>
            <a:noFill/>
          </a:ln>
        </p:spPr>
      </p:pic>
      <p:sp>
        <p:nvSpPr>
          <p:cNvPr id="164" name="CustomShape 2"/>
          <p:cNvSpPr/>
          <p:nvPr/>
        </p:nvSpPr>
        <p:spPr>
          <a:xfrm>
            <a:off x="260280" y="3413520"/>
            <a:ext cx="186660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1c54"/>
                </a:solidFill>
                <a:latin typeface="Times New Roman"/>
              </a:rPr>
              <a:t>February 2014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f6fc6"/>
                </a:solidFill>
                <a:latin typeface="Times New Roman"/>
              </a:rPr>
              <a:t>Proof of principle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5" name="CustomShape 3"/>
          <p:cNvSpPr/>
          <p:nvPr/>
        </p:nvSpPr>
        <p:spPr>
          <a:xfrm>
            <a:off x="2409120" y="3416400"/>
            <a:ext cx="157860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1c54"/>
                </a:solidFill>
                <a:latin typeface="Times New Roman"/>
              </a:rPr>
              <a:t>February 2016 </a:t>
            </a:r>
            <a:br/>
            <a:r>
              <a:rPr b="0" lang="en-US" sz="1800" spc="-1" strike="noStrike">
                <a:solidFill>
                  <a:srgbClr val="0f6fc6"/>
                </a:solidFill>
                <a:latin typeface="Times New Roman"/>
              </a:rPr>
              <a:t>η~0 prototype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6" name="CustomShape 4"/>
          <p:cNvSpPr/>
          <p:nvPr/>
        </p:nvSpPr>
        <p:spPr>
          <a:xfrm>
            <a:off x="4677480" y="3413520"/>
            <a:ext cx="170352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1c54"/>
                </a:solidFill>
                <a:latin typeface="Times New Roman"/>
              </a:rPr>
              <a:t>February 2017 </a:t>
            </a:r>
            <a:br/>
            <a:r>
              <a:rPr b="0" lang="en-US" sz="1800" spc="-1" strike="noStrike">
                <a:solidFill>
                  <a:srgbClr val="0f6fc6"/>
                </a:solidFill>
                <a:latin typeface="Times New Roman"/>
              </a:rPr>
              <a:t>η~0.9 prototype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67" name="Picture 14" descr=""/>
          <p:cNvPicPr/>
          <p:nvPr/>
        </p:nvPicPr>
        <p:blipFill>
          <a:blip r:embed="rId4"/>
          <a:stretch/>
        </p:blipFill>
        <p:spPr>
          <a:xfrm>
            <a:off x="4569480" y="1495080"/>
            <a:ext cx="2737440" cy="1823040"/>
          </a:xfrm>
          <a:prstGeom prst="rect">
            <a:avLst/>
          </a:prstGeom>
          <a:ln>
            <a:noFill/>
          </a:ln>
        </p:spPr>
      </p:pic>
      <p:sp>
        <p:nvSpPr>
          <p:cNvPr id="168" name="CustomShape 5"/>
          <p:cNvSpPr/>
          <p:nvPr/>
        </p:nvSpPr>
        <p:spPr>
          <a:xfrm>
            <a:off x="1010880" y="4518360"/>
            <a:ext cx="22428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f6fc6"/>
                </a:solidFill>
                <a:latin typeface="Times New Roman"/>
              </a:rPr>
              <a:t>Electron</a:t>
            </a:r>
            <a:r>
              <a:rPr b="0" lang="en-US" sz="1600" spc="-1" strike="noStrike">
                <a:solidFill>
                  <a:srgbClr val="001c54"/>
                </a:solidFill>
                <a:latin typeface="Times New Roman"/>
              </a:rPr>
              <a:t>, </a:t>
            </a:r>
            <a:r>
              <a:rPr b="0" lang="en-US" sz="1400" spc="-1" strike="noStrike">
                <a:solidFill>
                  <a:srgbClr val="001c54"/>
                </a:solidFill>
                <a:latin typeface="Times New Roman"/>
              </a:rPr>
              <a:t>Energy resolution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69" name="Picture 21" descr=""/>
          <p:cNvPicPr/>
          <p:nvPr/>
        </p:nvPicPr>
        <p:blipFill>
          <a:blip r:embed="rId5"/>
          <a:srcRect l="0" t="0" r="20621" b="0"/>
          <a:stretch/>
        </p:blipFill>
        <p:spPr>
          <a:xfrm>
            <a:off x="7394400" y="1495080"/>
            <a:ext cx="2684880" cy="2001240"/>
          </a:xfrm>
          <a:prstGeom prst="rect">
            <a:avLst/>
          </a:prstGeom>
          <a:ln>
            <a:noFill/>
          </a:ln>
        </p:spPr>
      </p:pic>
      <p:sp>
        <p:nvSpPr>
          <p:cNvPr id="170" name="CustomShape 6"/>
          <p:cNvSpPr/>
          <p:nvPr/>
        </p:nvSpPr>
        <p:spPr>
          <a:xfrm>
            <a:off x="7433640" y="3413520"/>
            <a:ext cx="223092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1c54"/>
                </a:solidFill>
                <a:latin typeface="Times New Roman"/>
              </a:rPr>
              <a:t>March - June 2017</a:t>
            </a:r>
            <a:br/>
            <a:r>
              <a:rPr b="0" lang="en-US" sz="1800" spc="-1" strike="noStrike">
                <a:solidFill>
                  <a:srgbClr val="0f6fc6"/>
                </a:solidFill>
                <a:latin typeface="Times New Roman"/>
              </a:rPr>
              <a:t>Final</a:t>
            </a:r>
            <a:r>
              <a:rPr b="0" lang="en-US" sz="1800" spc="-1" strike="noStrike">
                <a:solidFill>
                  <a:srgbClr val="001c54"/>
                </a:solidFill>
                <a:latin typeface="Times New Roman"/>
              </a:rPr>
              <a:t> </a:t>
            </a:r>
            <a:r>
              <a:rPr b="0" lang="en-US" sz="1800" spc="-1" strike="noStrike">
                <a:solidFill>
                  <a:srgbClr val="0f6fc6"/>
                </a:solidFill>
                <a:latin typeface="Times New Roman"/>
              </a:rPr>
              <a:t>η~0.9 prototype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1" name="CustomShape 7"/>
          <p:cNvSpPr/>
          <p:nvPr/>
        </p:nvSpPr>
        <p:spPr>
          <a:xfrm>
            <a:off x="360" y="3779640"/>
            <a:ext cx="9911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f6fc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72" name="Picture 24" descr=""/>
          <p:cNvPicPr/>
          <p:nvPr/>
        </p:nvPicPr>
        <p:blipFill>
          <a:blip r:embed="rId6"/>
          <a:stretch/>
        </p:blipFill>
        <p:spPr>
          <a:xfrm>
            <a:off x="3443400" y="4759920"/>
            <a:ext cx="6680880" cy="2521800"/>
          </a:xfrm>
          <a:prstGeom prst="rect">
            <a:avLst/>
          </a:prstGeom>
          <a:ln>
            <a:noFill/>
          </a:ln>
        </p:spPr>
      </p:pic>
      <p:sp>
        <p:nvSpPr>
          <p:cNvPr id="173" name="CustomShape 8"/>
          <p:cNvSpPr/>
          <p:nvPr/>
        </p:nvSpPr>
        <p:spPr>
          <a:xfrm>
            <a:off x="4438440" y="4515120"/>
            <a:ext cx="2875680" cy="54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f6fc6"/>
                </a:solidFill>
                <a:latin typeface="Times New Roman"/>
              </a:rPr>
              <a:t>Pion, </a:t>
            </a:r>
            <a:r>
              <a:rPr b="0" lang="en-US" sz="1400" spc="-1" strike="noStrike">
                <a:solidFill>
                  <a:srgbClr val="001c54"/>
                </a:solidFill>
                <a:latin typeface="Times New Roman"/>
              </a:rPr>
              <a:t>Energy resolution and linearity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</p:txBody>
      </p:sp>
      <p:sp>
        <p:nvSpPr>
          <p:cNvPr id="174" name="CustomShape 9"/>
          <p:cNvSpPr/>
          <p:nvPr/>
        </p:nvSpPr>
        <p:spPr>
          <a:xfrm>
            <a:off x="5235840" y="4191120"/>
            <a:ext cx="419760" cy="42264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91aef3"/>
              </a:gs>
              <a:gs pos="100000">
                <a:srgbClr val="c6d7ff"/>
              </a:gs>
            </a:gsLst>
            <a:lin ang="16200000"/>
          </a:gradFill>
          <a:ln w="9360">
            <a:solidFill>
              <a:srgbClr val="0f6fc6"/>
            </a:solidFill>
            <a:round/>
          </a:ln>
          <a:effectLst>
            <a:outerShdw dist="3816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75" name="CustomShape 10"/>
          <p:cNvSpPr/>
          <p:nvPr/>
        </p:nvSpPr>
        <p:spPr>
          <a:xfrm>
            <a:off x="4530960" y="3400920"/>
            <a:ext cx="1829160" cy="739800"/>
          </a:xfrm>
          <a:prstGeom prst="rect">
            <a:avLst/>
          </a:prstGeom>
          <a:noFill/>
          <a:ln w="12600">
            <a:solidFill>
              <a:srgbClr val="0f6fc6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76" name="" descr=""/>
          <p:cNvPicPr/>
          <p:nvPr/>
        </p:nvPicPr>
        <p:blipFill>
          <a:blip r:embed="rId7"/>
          <a:stretch/>
        </p:blipFill>
        <p:spPr>
          <a:xfrm>
            <a:off x="7411680" y="1459080"/>
            <a:ext cx="2668320" cy="2001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4" descr=""/>
          <p:cNvPicPr/>
          <p:nvPr/>
        </p:nvPicPr>
        <p:blipFill>
          <a:blip r:embed="rId1"/>
          <a:srcRect l="43130" t="6519" r="4178" b="25983"/>
          <a:stretch/>
        </p:blipFill>
        <p:spPr>
          <a:xfrm>
            <a:off x="5501520" y="760320"/>
            <a:ext cx="4433400" cy="3676320"/>
          </a:xfrm>
          <a:prstGeom prst="rect">
            <a:avLst/>
          </a:prstGeom>
          <a:ln>
            <a:noFill/>
          </a:ln>
        </p:spPr>
      </p:pic>
      <p:pic>
        <p:nvPicPr>
          <p:cNvPr id="178" name="Picture 3" descr=""/>
          <p:cNvPicPr/>
          <p:nvPr/>
        </p:nvPicPr>
        <p:blipFill>
          <a:blip r:embed="rId2"/>
          <a:srcRect l="25172" t="0" r="0" b="0"/>
          <a:stretch/>
        </p:blipFill>
        <p:spPr>
          <a:xfrm>
            <a:off x="419400" y="1180800"/>
            <a:ext cx="5212800" cy="3238560"/>
          </a:xfrm>
          <a:prstGeom prst="rect">
            <a:avLst/>
          </a:prstGeom>
          <a:ln>
            <a:noFill/>
          </a:ln>
        </p:spPr>
      </p:pic>
      <p:sp>
        <p:nvSpPr>
          <p:cNvPr id="179" name="TextShape 1"/>
          <p:cNvSpPr txBox="1"/>
          <p:nvPr/>
        </p:nvSpPr>
        <p:spPr>
          <a:xfrm>
            <a:off x="587520" y="-21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4100" spc="-1" strike="noStrike">
                <a:solidFill>
                  <a:srgbClr val="000000"/>
                </a:solidFill>
                <a:latin typeface="Times New Roman"/>
              </a:rPr>
              <a:t>Tracking detectors</a:t>
            </a:r>
            <a:endParaRPr b="0" lang="en-US" sz="4100" spc="-1" strike="noStrike">
              <a:latin typeface="Arial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5902920" y="4685400"/>
            <a:ext cx="4031640" cy="223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109800">
              <a:lnSpc>
                <a:spcPct val="100000"/>
              </a:lnSpc>
              <a:spcBef>
                <a:spcPts val="400"/>
              </a:spcBef>
            </a:pPr>
            <a:r>
              <a:rPr b="0" lang="en-US" sz="1800" spc="-1" strike="noStrike" u="sng">
                <a:solidFill>
                  <a:srgbClr val="001c54"/>
                </a:solidFill>
                <a:uFillTx/>
                <a:latin typeface="Times New Roman"/>
              </a:rPr>
              <a:t>Outer tracking:</a:t>
            </a:r>
            <a:endParaRPr b="0" lang="en-US" sz="18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1" lang="en-US" sz="1600" spc="-1" strike="noStrike">
                <a:solidFill>
                  <a:srgbClr val="0f6fc6"/>
                </a:solidFill>
                <a:latin typeface="Times New Roman"/>
              </a:rPr>
              <a:t>TPC</a:t>
            </a:r>
            <a:r>
              <a:rPr b="0" lang="en-US" sz="1600" spc="-1" strike="noStrike">
                <a:solidFill>
                  <a:srgbClr val="001c54"/>
                </a:solidFill>
                <a:latin typeface="Times New Roman"/>
              </a:rPr>
              <a:t>: gateless and continuous readout</a:t>
            </a:r>
            <a:endParaRPr b="0" lang="en-US" sz="16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1600" spc="-1" strike="noStrike">
                <a:solidFill>
                  <a:srgbClr val="001c54"/>
                </a:solidFill>
                <a:latin typeface="Times New Roman"/>
              </a:rPr>
              <a:t>Low diffusion, high ion mobility Ne-CF</a:t>
            </a:r>
            <a:r>
              <a:rPr b="0" lang="en-US" sz="1600" spc="-1" strike="noStrike" baseline="-25000">
                <a:solidFill>
                  <a:srgbClr val="001c54"/>
                </a:solidFill>
                <a:latin typeface="Times New Roman"/>
              </a:rPr>
              <a:t>4</a:t>
            </a:r>
            <a:r>
              <a:rPr b="0" lang="en-US" sz="1600" spc="-1" strike="noStrike">
                <a:solidFill>
                  <a:srgbClr val="001c54"/>
                </a:solidFill>
                <a:latin typeface="Times New Roman"/>
              </a:rPr>
              <a:t> gas + Quad GEM + mini pads</a:t>
            </a:r>
            <a:endParaRPr b="0" lang="en-US" sz="16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1600" spc="-1" strike="noStrike">
                <a:solidFill>
                  <a:srgbClr val="001c54"/>
                </a:solidFill>
                <a:latin typeface="Times New Roman"/>
              </a:rPr>
              <a:t>1 Tbps DAQ, FPGA-based reduction, 100 Gbps data file rate</a:t>
            </a:r>
            <a:endParaRPr b="0" lang="en-US" sz="16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1600" spc="-1" strike="noStrike">
                <a:solidFill>
                  <a:srgbClr val="001c54"/>
                </a:solidFill>
                <a:latin typeface="Times New Roman"/>
              </a:rPr>
              <a:t>RδФ &lt; 200 um</a:t>
            </a:r>
            <a:endParaRPr b="0" lang="en-US" sz="16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1600" spc="-1" strike="noStrike">
                <a:solidFill>
                  <a:srgbClr val="001c54"/>
                </a:solidFill>
                <a:latin typeface="Times New Roman"/>
              </a:rPr>
              <a:t>δp/p &lt; 2% for p</a:t>
            </a:r>
            <a:r>
              <a:rPr b="0" lang="en-US" sz="1600" spc="-1" strike="noStrike" baseline="-25000">
                <a:solidFill>
                  <a:srgbClr val="001c54"/>
                </a:solidFill>
                <a:latin typeface="Times New Roman"/>
              </a:rPr>
              <a:t>T</a:t>
            </a:r>
            <a:r>
              <a:rPr b="0" lang="en-US" sz="1600" spc="-1" strike="noStrike">
                <a:solidFill>
                  <a:srgbClr val="001c54"/>
                </a:solidFill>
                <a:latin typeface="Times New Roman"/>
              </a:rPr>
              <a:t>&lt;10 GeV/c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b="0" lang="en-US" sz="1600" spc="-1" strike="noStrike">
              <a:latin typeface="Arial"/>
            </a:endParaRPr>
          </a:p>
        </p:txBody>
      </p:sp>
      <p:sp>
        <p:nvSpPr>
          <p:cNvPr id="181" name="CustomShape 3"/>
          <p:cNvSpPr/>
          <p:nvPr/>
        </p:nvSpPr>
        <p:spPr>
          <a:xfrm>
            <a:off x="419400" y="4703400"/>
            <a:ext cx="5606280" cy="2482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09800">
              <a:lnSpc>
                <a:spcPct val="100000"/>
              </a:lnSpc>
              <a:spcBef>
                <a:spcPts val="400"/>
              </a:spcBef>
            </a:pPr>
            <a:r>
              <a:rPr b="0" lang="en-US" sz="1800" spc="-1" strike="noStrike" u="sng">
                <a:solidFill>
                  <a:srgbClr val="001c54"/>
                </a:solidFill>
                <a:uFillTx/>
                <a:latin typeface="Times New Roman"/>
              </a:rPr>
              <a:t>Inner tracking:</a:t>
            </a:r>
            <a:endParaRPr b="0" lang="en-US" sz="18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1" lang="en-US" sz="1600" spc="-1" strike="noStrike">
                <a:solidFill>
                  <a:srgbClr val="0f6fc6"/>
                </a:solidFill>
                <a:latin typeface="Times New Roman"/>
              </a:rPr>
              <a:t>MVTX</a:t>
            </a:r>
            <a:r>
              <a:rPr b="0" lang="en-US" sz="1600" spc="-1" strike="noStrike">
                <a:solidFill>
                  <a:srgbClr val="001c54"/>
                </a:solidFill>
                <a:latin typeface="Times New Roman"/>
              </a:rPr>
              <a:t>: 30-um-pitch MAPS pixel sensors (3-layer) </a:t>
            </a:r>
            <a:endParaRPr b="0" lang="en-US" sz="1600" spc="-1" strike="noStrike">
              <a:latin typeface="Arial"/>
            </a:endParaRPr>
          </a:p>
          <a:p>
            <a:pPr lvl="1" marL="621720" indent="-228240">
              <a:lnSpc>
                <a:spcPct val="100000"/>
              </a:lnSpc>
              <a:spcBef>
                <a:spcPts val="323"/>
              </a:spcBef>
              <a:buClr>
                <a:srgbClr val="0f6fc6"/>
              </a:buClr>
              <a:buFont typeface="Verdana"/>
              <a:buChar char="◦"/>
            </a:pPr>
            <a:r>
              <a:rPr b="0" lang="en-US" sz="1200" spc="-1" strike="noStrike">
                <a:solidFill>
                  <a:srgbClr val="001c54"/>
                </a:solidFill>
                <a:latin typeface="Times New Roman"/>
              </a:rPr>
              <a:t>Precision vertexing</a:t>
            </a:r>
            <a:endParaRPr b="0" lang="en-US" sz="12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1" lang="en-US" sz="1600" spc="-1" strike="noStrike">
                <a:solidFill>
                  <a:srgbClr val="0f6fc6"/>
                </a:solidFill>
                <a:latin typeface="Times New Roman"/>
              </a:rPr>
              <a:t>INTT</a:t>
            </a:r>
            <a:r>
              <a:rPr b="0" lang="en-US" sz="1600" spc="-1" strike="noStrike">
                <a:solidFill>
                  <a:srgbClr val="001c54"/>
                </a:solidFill>
                <a:latin typeface="Times New Roman"/>
              </a:rPr>
              <a:t>: strip silicon sensors (4-layer)</a:t>
            </a:r>
            <a:endParaRPr b="0" lang="en-US" sz="1600" spc="-1" strike="noStrike">
              <a:latin typeface="Arial"/>
            </a:endParaRPr>
          </a:p>
          <a:p>
            <a:pPr lvl="1" marL="621720" indent="-228240">
              <a:lnSpc>
                <a:spcPct val="100000"/>
              </a:lnSpc>
              <a:spcBef>
                <a:spcPts val="323"/>
              </a:spcBef>
              <a:buClr>
                <a:srgbClr val="0f6fc6"/>
              </a:buClr>
              <a:buFont typeface="Verdana"/>
              <a:buChar char="◦"/>
            </a:pPr>
            <a:r>
              <a:rPr b="0" lang="en-US" sz="1200" spc="-1" strike="noStrike">
                <a:solidFill>
                  <a:srgbClr val="001c54"/>
                </a:solidFill>
                <a:latin typeface="Times New Roman"/>
              </a:rPr>
              <a:t>Pattern recognition, timing</a:t>
            </a:r>
            <a:endParaRPr b="0" lang="en-US" sz="12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1600" spc="-1" strike="noStrike">
                <a:solidFill>
                  <a:srgbClr val="001c54"/>
                </a:solidFill>
                <a:latin typeface="Times New Roman"/>
              </a:rPr>
              <a:t>DCA</a:t>
            </a:r>
            <a:r>
              <a:rPr b="0" lang="en-US" sz="1600" spc="-1" strike="noStrike" baseline="30000">
                <a:solidFill>
                  <a:srgbClr val="001c54"/>
                </a:solidFill>
                <a:latin typeface="Times New Roman"/>
              </a:rPr>
              <a:t>π</a:t>
            </a:r>
            <a:r>
              <a:rPr b="0" lang="en-US" sz="1600" spc="-1" strike="noStrike">
                <a:solidFill>
                  <a:srgbClr val="001c54"/>
                </a:solidFill>
                <a:latin typeface="Times New Roman"/>
              </a:rPr>
              <a:t>&lt; 50um for p</a:t>
            </a:r>
            <a:r>
              <a:rPr b="0" lang="en-US" sz="1600" spc="-1" strike="noStrike" baseline="-25000">
                <a:solidFill>
                  <a:srgbClr val="001c54"/>
                </a:solidFill>
                <a:latin typeface="Times New Roman"/>
              </a:rPr>
              <a:t>T</a:t>
            </a:r>
            <a:r>
              <a:rPr b="0" lang="en-US" sz="1600" spc="-1" strike="noStrike">
                <a:solidFill>
                  <a:srgbClr val="001c54"/>
                </a:solidFill>
                <a:latin typeface="Times New Roman"/>
              </a:rPr>
              <a:t>&gt;1 GeV/c, &lt;10 um for p</a:t>
            </a:r>
            <a:r>
              <a:rPr b="0" lang="en-US" sz="1600" spc="-1" strike="noStrike" baseline="-25000">
                <a:solidFill>
                  <a:srgbClr val="001c54"/>
                </a:solidFill>
                <a:latin typeface="Times New Roman"/>
              </a:rPr>
              <a:t>T</a:t>
            </a:r>
            <a:r>
              <a:rPr b="0" lang="en-US" sz="1600" spc="-1" strike="noStrike">
                <a:solidFill>
                  <a:srgbClr val="001c54"/>
                </a:solidFill>
                <a:latin typeface="Times New Roman"/>
              </a:rPr>
              <a:t>&gt;10 GeV/c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8" descr=""/>
          <p:cNvPicPr/>
          <p:nvPr/>
        </p:nvPicPr>
        <p:blipFill>
          <a:blip r:embed="rId1"/>
          <a:srcRect l="6534" t="3401" r="5456" b="2516"/>
          <a:stretch/>
        </p:blipFill>
        <p:spPr>
          <a:xfrm>
            <a:off x="376920" y="542160"/>
            <a:ext cx="2612520" cy="2932920"/>
          </a:xfrm>
          <a:prstGeom prst="rect">
            <a:avLst/>
          </a:prstGeom>
          <a:ln>
            <a:noFill/>
          </a:ln>
        </p:spPr>
      </p:pic>
      <p:pic>
        <p:nvPicPr>
          <p:cNvPr id="183" name="Picture 9" descr=""/>
          <p:cNvPicPr/>
          <p:nvPr/>
        </p:nvPicPr>
        <p:blipFill>
          <a:blip r:embed="rId2"/>
          <a:srcRect l="0" t="-352" r="0" b="2539"/>
          <a:stretch/>
        </p:blipFill>
        <p:spPr>
          <a:xfrm>
            <a:off x="3863520" y="1261080"/>
            <a:ext cx="6051240" cy="4619880"/>
          </a:xfrm>
          <a:prstGeom prst="rect">
            <a:avLst/>
          </a:prstGeom>
          <a:ln>
            <a:noFill/>
          </a:ln>
        </p:spPr>
      </p:pic>
      <p:sp>
        <p:nvSpPr>
          <p:cNvPr id="184" name="CustomShape 1"/>
          <p:cNvSpPr/>
          <p:nvPr/>
        </p:nvSpPr>
        <p:spPr>
          <a:xfrm rot="1237800">
            <a:off x="2855520" y="2034360"/>
            <a:ext cx="2351520" cy="90288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91aef3"/>
              </a:gs>
              <a:gs pos="100000">
                <a:srgbClr val="c6d7ff"/>
              </a:gs>
            </a:gsLst>
            <a:lin ang="17436000"/>
          </a:gradFill>
          <a:ln w="9360">
            <a:solidFill>
              <a:srgbClr val="a6a6a6"/>
            </a:solidFill>
            <a:round/>
          </a:ln>
          <a:effectLst>
            <a:outerShdw dist="3816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b="0" lang="en-US" sz="1400" spc="-1" strike="noStrike">
                <a:solidFill>
                  <a:srgbClr val="001c54"/>
                </a:solidFill>
                <a:latin typeface="Times New Roman"/>
                <a:ea typeface="MS PGothic"/>
              </a:rPr>
              <a:t>Design to Simulation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85" name="CustomShape 2"/>
          <p:cNvSpPr/>
          <p:nvPr/>
        </p:nvSpPr>
        <p:spPr>
          <a:xfrm>
            <a:off x="4871880" y="1138320"/>
            <a:ext cx="4491000" cy="36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1c54"/>
                </a:solidFill>
                <a:latin typeface="Times New Roman"/>
                <a:ea typeface="宋体"/>
              </a:rPr>
              <a:t>sPHENIX Geant4 display of </a:t>
            </a:r>
            <a:r>
              <a:rPr b="0" i="1" lang="en-US" sz="1600" spc="-1" strike="noStrike">
                <a:solidFill>
                  <a:srgbClr val="001c54"/>
                </a:solidFill>
                <a:latin typeface="Times New Roman"/>
                <a:ea typeface="宋体"/>
              </a:rPr>
              <a:t>p</a:t>
            </a:r>
            <a:r>
              <a:rPr b="0" lang="en-US" sz="1600" spc="-1" strike="noStrike" baseline="-25000">
                <a:solidFill>
                  <a:srgbClr val="001c54"/>
                </a:solidFill>
                <a:latin typeface="Times New Roman"/>
                <a:ea typeface="宋体"/>
              </a:rPr>
              <a:t>T</a:t>
            </a:r>
            <a:r>
              <a:rPr b="0" lang="en-US" sz="1600" spc="-1" strike="noStrike">
                <a:solidFill>
                  <a:srgbClr val="001c54"/>
                </a:solidFill>
                <a:latin typeface="Times New Roman"/>
                <a:ea typeface="宋体"/>
              </a:rPr>
              <a:t>=30 GeV/c </a:t>
            </a:r>
            <a:r>
              <a:rPr b="0" i="1" lang="en-US" sz="1600" spc="-1" strike="noStrike">
                <a:solidFill>
                  <a:srgbClr val="001c54"/>
                </a:solidFill>
                <a:latin typeface="Times New Roman"/>
                <a:ea typeface="宋体"/>
              </a:rPr>
              <a:t>B</a:t>
            </a:r>
            <a:r>
              <a:rPr b="0" lang="en-US" sz="1600" spc="-1" strike="noStrike" baseline="30000">
                <a:solidFill>
                  <a:srgbClr val="001c54"/>
                </a:solidFill>
                <a:latin typeface="Times New Roman"/>
                <a:ea typeface="宋体"/>
              </a:rPr>
              <a:t>+</a:t>
            </a:r>
            <a:r>
              <a:rPr b="0" lang="en-US" sz="1600" spc="-1" strike="noStrike">
                <a:solidFill>
                  <a:srgbClr val="001c54"/>
                </a:solidFill>
                <a:latin typeface="Times New Roman"/>
                <a:ea typeface="宋体"/>
              </a:rPr>
              <a:t>-hadron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86" name="Picture 2" descr=""/>
          <p:cNvPicPr/>
          <p:nvPr/>
        </p:nvPicPr>
        <p:blipFill>
          <a:blip r:embed="rId3"/>
          <a:srcRect l="23912" t="21708" r="24599" b="20771"/>
          <a:stretch/>
        </p:blipFill>
        <p:spPr>
          <a:xfrm>
            <a:off x="251280" y="3781080"/>
            <a:ext cx="3191400" cy="318132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187" name="CustomShape 3"/>
          <p:cNvSpPr/>
          <p:nvPr/>
        </p:nvSpPr>
        <p:spPr>
          <a:xfrm rot="20690400">
            <a:off x="2556000" y="3788280"/>
            <a:ext cx="3886200" cy="900720"/>
          </a:xfrm>
          <a:custGeom>
            <a:avLst/>
            <a:gdLst/>
            <a:ahLst/>
            <a:rect l="l" t="t" r="r" b="b"/>
            <a:pathLst>
              <a:path w="3289436" h="818612">
                <a:moveTo>
                  <a:pt x="0" y="409306"/>
                </a:moveTo>
                <a:lnTo>
                  <a:pt x="409306" y="0"/>
                </a:lnTo>
                <a:lnTo>
                  <a:pt x="409306" y="204653"/>
                </a:lnTo>
                <a:lnTo>
                  <a:pt x="3281151" y="327957"/>
                </a:lnTo>
                <a:cubicBezTo>
                  <a:pt x="3280555" y="412212"/>
                  <a:pt x="3290005" y="332762"/>
                  <a:pt x="3289409" y="417017"/>
                </a:cubicBezTo>
                <a:lnTo>
                  <a:pt x="409306" y="613959"/>
                </a:lnTo>
                <a:lnTo>
                  <a:pt x="409306" y="818612"/>
                </a:lnTo>
                <a:lnTo>
                  <a:pt x="0" y="409306"/>
                </a:lnTo>
                <a:close/>
              </a:path>
            </a:pathLst>
          </a:custGeom>
          <a:gradFill rotWithShape="0">
            <a:gsLst>
              <a:gs pos="0">
                <a:srgbClr val="91aef3"/>
              </a:gs>
              <a:gs pos="100000">
                <a:srgbClr val="c6d7ff"/>
              </a:gs>
            </a:gsLst>
            <a:lin ang="15288000"/>
          </a:gradFill>
          <a:ln w="9360">
            <a:solidFill>
              <a:srgbClr val="a6a6a6"/>
            </a:solidFill>
            <a:round/>
          </a:ln>
          <a:effectLst>
            <a:outerShdw dist="3816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b="0" lang="en-US" sz="1400" spc="-1" strike="noStrike">
                <a:solidFill>
                  <a:srgbClr val="001c54"/>
                </a:solidFill>
                <a:latin typeface="Times New Roman"/>
                <a:ea typeface="MS PGothic"/>
              </a:rPr>
              <a:t>Inner tracker (MVTX and INTT)     _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88" name="TextShape 4"/>
          <p:cNvSpPr txBox="1"/>
          <p:nvPr/>
        </p:nvSpPr>
        <p:spPr>
          <a:xfrm>
            <a:off x="745200" y="-12924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 algn="r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Full detector simulation + reconstruction</a:t>
            </a:r>
            <a:endParaRPr b="0" lang="en-US" sz="2800" spc="-1" strike="noStrike">
              <a:latin typeface="Arial"/>
            </a:endParaRPr>
          </a:p>
        </p:txBody>
      </p:sp>
      <p:grpSp>
        <p:nvGrpSpPr>
          <p:cNvPr id="189" name="Group 5"/>
          <p:cNvGrpSpPr/>
          <p:nvPr/>
        </p:nvGrpSpPr>
        <p:grpSpPr>
          <a:xfrm>
            <a:off x="3494520" y="597600"/>
            <a:ext cx="6163200" cy="647280"/>
            <a:chOff x="3494520" y="597600"/>
            <a:chExt cx="6163200" cy="647280"/>
          </a:xfrm>
        </p:grpSpPr>
        <p:sp>
          <p:nvSpPr>
            <p:cNvPr id="190" name="CustomShape 6"/>
            <p:cNvSpPr/>
            <p:nvPr/>
          </p:nvSpPr>
          <p:spPr>
            <a:xfrm>
              <a:off x="3494520" y="752400"/>
              <a:ext cx="616320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1c54"/>
                  </a:solidFill>
                  <a:latin typeface="Times New Roman"/>
                </a:rPr>
                <a:t>Open source @                     : </a:t>
              </a:r>
              <a:r>
                <a:rPr b="0" lang="en-US" sz="1400" spc="-1" strike="noStrike" u="sng">
                  <a:solidFill>
                    <a:srgbClr val="006600"/>
                  </a:solidFill>
                  <a:uFillTx/>
                  <a:latin typeface="Times New Roman"/>
                  <a:hlinkClick r:id="rId4"/>
                </a:rPr>
                <a:t>https</a:t>
              </a:r>
              <a:r>
                <a:rPr b="0" lang="en-US" sz="1400" spc="-1" strike="noStrike" u="sng">
                  <a:solidFill>
                    <a:srgbClr val="006600"/>
                  </a:solidFill>
                  <a:uFillTx/>
                  <a:latin typeface="Times New Roman"/>
                  <a:hlinkClick r:id="rId5"/>
                </a:rPr>
                <a:t>://github.com/sPHENIX-Collaboration</a:t>
              </a:r>
              <a:r>
                <a:rPr b="0" lang="en-US" sz="1400" spc="-1" strike="noStrike" u="sng">
                  <a:solidFill>
                    <a:srgbClr val="006600"/>
                  </a:solidFill>
                  <a:uFillTx/>
                  <a:latin typeface="Times New Roman"/>
                  <a:hlinkClick r:id="rId6"/>
                </a:rPr>
                <a:t>/</a:t>
              </a:r>
              <a:r>
                <a:rPr b="0" lang="en-US" sz="1400" spc="-1" strike="noStrike">
                  <a:solidFill>
                    <a:srgbClr val="001c54"/>
                  </a:solidFill>
                  <a:latin typeface="Times New Roman"/>
                </a:rPr>
                <a:t> </a:t>
              </a:r>
              <a:endParaRPr b="0" lang="en-US" sz="1400" spc="-1" strike="noStrike">
                <a:latin typeface="Arial"/>
              </a:endParaRPr>
            </a:p>
          </p:txBody>
        </p:sp>
        <p:pic>
          <p:nvPicPr>
            <p:cNvPr id="191" name="Picture 2" descr=""/>
            <p:cNvPicPr/>
            <p:nvPr/>
          </p:nvPicPr>
          <p:blipFill>
            <a:blip r:embed="rId7"/>
            <a:stretch/>
          </p:blipFill>
          <p:spPr>
            <a:xfrm>
              <a:off x="5039640" y="597600"/>
              <a:ext cx="1106280" cy="6472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92" name="CustomShape 7"/>
          <p:cNvSpPr/>
          <p:nvPr/>
        </p:nvSpPr>
        <p:spPr>
          <a:xfrm rot="540600">
            <a:off x="2081880" y="5314680"/>
            <a:ext cx="4443120" cy="1000080"/>
          </a:xfrm>
          <a:custGeom>
            <a:avLst/>
            <a:gdLst/>
            <a:ahLst/>
            <a:rect l="l" t="t" r="r" b="b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gradFill rotWithShape="0">
            <a:gsLst>
              <a:gs pos="0">
                <a:srgbClr val="91aef3"/>
              </a:gs>
              <a:gs pos="100000">
                <a:srgbClr val="c6d7ff"/>
              </a:gs>
            </a:gsLst>
            <a:lin ang="16740000"/>
          </a:gradFill>
          <a:ln w="9360">
            <a:solidFill>
              <a:srgbClr val="a6a6a6"/>
            </a:solidFill>
            <a:round/>
          </a:ln>
          <a:effectLst>
            <a:outerShdw dist="3816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b="0" lang="en-US" sz="1400" spc="-1" strike="noStrike">
                <a:solidFill>
                  <a:srgbClr val="001c54"/>
                </a:solidFill>
                <a:latin typeface="Times New Roman"/>
                <a:ea typeface="MS PGothic"/>
              </a:rPr>
              <a:t>_                MVTX Ladders modeled in detail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93" name="" descr=""/>
          <p:cNvPicPr/>
          <p:nvPr/>
        </p:nvPicPr>
        <p:blipFill>
          <a:blip r:embed="rId8"/>
          <a:stretch/>
        </p:blipFill>
        <p:spPr>
          <a:xfrm>
            <a:off x="6215400" y="5515200"/>
            <a:ext cx="3135960" cy="2016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" descr=""/>
          <p:cNvPicPr/>
          <p:nvPr/>
        </p:nvPicPr>
        <p:blipFill>
          <a:blip r:embed="rId1"/>
          <a:stretch/>
        </p:blipFill>
        <p:spPr>
          <a:xfrm>
            <a:off x="-1079640" y="-122760"/>
            <a:ext cx="12600360" cy="7772400"/>
          </a:xfrm>
          <a:prstGeom prst="rect">
            <a:avLst/>
          </a:prstGeom>
          <a:ln>
            <a:noFill/>
          </a:ln>
        </p:spPr>
      </p:pic>
      <p:sp>
        <p:nvSpPr>
          <p:cNvPr id="195" name="TextShape 1"/>
          <p:cNvSpPr txBox="1"/>
          <p:nvPr/>
        </p:nvSpPr>
        <p:spPr>
          <a:xfrm>
            <a:off x="504000" y="229680"/>
            <a:ext cx="9071640" cy="1405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10000" spc="-1" strike="noStrike">
                <a:solidFill>
                  <a:srgbClr val="ffffff"/>
                </a:solidFill>
                <a:latin typeface="Times New Roman"/>
              </a:rPr>
              <a:t>Heavy Flavor</a:t>
            </a:r>
            <a:endParaRPr b="0" lang="en-US" sz="10000" spc="-1" strike="noStrike"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9" descr=""/>
          <p:cNvPicPr/>
          <p:nvPr/>
        </p:nvPicPr>
        <p:blipFill>
          <a:blip r:embed="rId1"/>
          <a:stretch/>
        </p:blipFill>
        <p:spPr>
          <a:xfrm>
            <a:off x="419400" y="1353960"/>
            <a:ext cx="3304080" cy="2343600"/>
          </a:xfrm>
          <a:prstGeom prst="rect">
            <a:avLst/>
          </a:prstGeom>
          <a:ln>
            <a:noFill/>
          </a:ln>
        </p:spPr>
      </p:pic>
      <p:sp>
        <p:nvSpPr>
          <p:cNvPr id="197" name="TextShape 1"/>
          <p:cNvSpPr txBox="1"/>
          <p:nvPr/>
        </p:nvSpPr>
        <p:spPr>
          <a:xfrm>
            <a:off x="468000" y="1011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4100" spc="-1" strike="noStrike">
                <a:solidFill>
                  <a:srgbClr val="000000"/>
                </a:solidFill>
                <a:latin typeface="Times New Roman"/>
              </a:rPr>
              <a:t>Open heavy flavor observables</a:t>
            </a:r>
            <a:endParaRPr b="0" lang="en-US" sz="4100" spc="-1" strike="noStrike">
              <a:latin typeface="Arial"/>
            </a:endParaRPr>
          </a:p>
        </p:txBody>
      </p:sp>
      <p:pic>
        <p:nvPicPr>
          <p:cNvPr id="198" name="Content Placeholder 6" descr=""/>
          <p:cNvPicPr/>
          <p:nvPr/>
        </p:nvPicPr>
        <p:blipFill>
          <a:blip r:embed="rId2"/>
          <a:srcRect l="48945" t="0" r="0" b="33988"/>
          <a:stretch/>
        </p:blipFill>
        <p:spPr>
          <a:xfrm>
            <a:off x="3598200" y="1282680"/>
            <a:ext cx="2714400" cy="2554920"/>
          </a:xfrm>
          <a:prstGeom prst="rect">
            <a:avLst/>
          </a:prstGeom>
          <a:ln>
            <a:noFill/>
          </a:ln>
        </p:spPr>
      </p:pic>
      <p:pic>
        <p:nvPicPr>
          <p:cNvPr id="199" name="Picture 13" descr=""/>
          <p:cNvPicPr/>
          <p:nvPr/>
        </p:nvPicPr>
        <p:blipFill>
          <a:blip r:embed="rId3"/>
          <a:stretch/>
        </p:blipFill>
        <p:spPr>
          <a:xfrm>
            <a:off x="6477480" y="571680"/>
            <a:ext cx="3324600" cy="3400200"/>
          </a:xfrm>
          <a:prstGeom prst="rect">
            <a:avLst/>
          </a:prstGeom>
          <a:ln>
            <a:noFill/>
          </a:ln>
        </p:spPr>
      </p:pic>
      <p:sp>
        <p:nvSpPr>
          <p:cNvPr id="200" name="TextShape 2"/>
          <p:cNvSpPr txBox="1"/>
          <p:nvPr/>
        </p:nvSpPr>
        <p:spPr>
          <a:xfrm>
            <a:off x="503640" y="4160160"/>
            <a:ext cx="5761800" cy="2643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0000"/>
                </a:solidFill>
                <a:latin typeface="Times New Roman"/>
              </a:rPr>
              <a:t>Precision vertex tracker + High rate </a:t>
            </a:r>
            <a:br/>
            <a:r>
              <a:rPr b="0" lang="en-US" sz="2700" spc="-1" strike="noStrike">
                <a:solidFill>
                  <a:srgbClr val="000000"/>
                </a:solidFill>
                <a:latin typeface="Times New Roman"/>
              </a:rPr>
              <a:t>→ Precision bottom observables</a:t>
            </a:r>
            <a:endParaRPr b="0" lang="en-US" sz="27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i="1" lang="en-US" sz="2700" spc="-1" strike="noStrike">
                <a:solidFill>
                  <a:srgbClr val="000000"/>
                </a:solidFill>
                <a:latin typeface="Times New Roman"/>
              </a:rPr>
              <a:t>B</a:t>
            </a:r>
            <a:r>
              <a:rPr b="0" lang="en-US" sz="2700" spc="-1" strike="noStrike">
                <a:solidFill>
                  <a:srgbClr val="000000"/>
                </a:solidFill>
                <a:latin typeface="Times New Roman"/>
              </a:rPr>
              <a:t>-meson @ Low </a:t>
            </a:r>
            <a:r>
              <a:rPr b="0" i="1" lang="en-US" sz="2700" spc="-1" strike="noStrike">
                <a:solidFill>
                  <a:srgbClr val="000000"/>
                </a:solidFill>
                <a:latin typeface="Times New Roman"/>
              </a:rPr>
              <a:t>p</a:t>
            </a:r>
            <a:r>
              <a:rPr b="0" lang="en-US" sz="2700" spc="-1" strike="noStrike" baseline="-25000">
                <a:solidFill>
                  <a:srgbClr val="000000"/>
                </a:solidFill>
                <a:latin typeface="Times New Roman"/>
              </a:rPr>
              <a:t>T</a:t>
            </a:r>
            <a:r>
              <a:rPr b="0" lang="en-US" sz="2700" spc="-1" strike="noStrike">
                <a:solidFill>
                  <a:srgbClr val="000000"/>
                </a:solidFill>
                <a:latin typeface="Times New Roman"/>
              </a:rPr>
              <a:t> : diffusion of HF quark in QGP</a:t>
            </a:r>
            <a:endParaRPr b="0" lang="en-US" sz="27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i="1" lang="en-US" sz="2700" spc="-1" strike="noStrike">
                <a:solidFill>
                  <a:srgbClr val="000000"/>
                </a:solidFill>
                <a:latin typeface="Times New Roman"/>
              </a:rPr>
              <a:t>b</a:t>
            </a:r>
            <a:r>
              <a:rPr b="0" lang="en-US" sz="2700" spc="-1" strike="noStrike">
                <a:solidFill>
                  <a:srgbClr val="000000"/>
                </a:solidFill>
                <a:latin typeface="Times New Roman"/>
              </a:rPr>
              <a:t>-jet @ Higher </a:t>
            </a:r>
            <a:r>
              <a:rPr b="0" i="1" lang="en-US" sz="2700" spc="-1" strike="noStrike">
                <a:solidFill>
                  <a:srgbClr val="000000"/>
                </a:solidFill>
                <a:latin typeface="Times New Roman"/>
              </a:rPr>
              <a:t>p</a:t>
            </a:r>
            <a:r>
              <a:rPr b="0" lang="en-US" sz="2700" spc="-1" strike="noStrike" baseline="-25000">
                <a:solidFill>
                  <a:srgbClr val="000000"/>
                </a:solidFill>
                <a:latin typeface="Times New Roman"/>
              </a:rPr>
              <a:t>T</a:t>
            </a:r>
            <a:r>
              <a:rPr b="0" lang="en-US" sz="2700" spc="-1" strike="noStrike">
                <a:solidFill>
                  <a:srgbClr val="000000"/>
                </a:solidFill>
                <a:latin typeface="Times New Roman"/>
              </a:rPr>
              <a:t>: differentiate collisional vs radiative energy loss</a:t>
            </a:r>
            <a:endParaRPr b="0" lang="en-US" sz="2700" spc="-1" strike="noStrike">
              <a:latin typeface="Arial"/>
            </a:endParaRPr>
          </a:p>
        </p:txBody>
      </p:sp>
      <p:pic>
        <p:nvPicPr>
          <p:cNvPr id="201" name="Picture 4" descr=""/>
          <p:cNvPicPr/>
          <p:nvPr/>
        </p:nvPicPr>
        <p:blipFill>
          <a:blip r:embed="rId4"/>
          <a:stretch/>
        </p:blipFill>
        <p:spPr>
          <a:xfrm>
            <a:off x="6165720" y="4294080"/>
            <a:ext cx="3769200" cy="2679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461520" y="-9612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4100" spc="-1" strike="noStrike">
                <a:solidFill>
                  <a:srgbClr val="000000"/>
                </a:solidFill>
                <a:latin typeface="Times New Roman"/>
              </a:rPr>
              <a:t>Precision open bottom meson</a:t>
            </a:r>
            <a:endParaRPr b="0" lang="en-US" sz="4100" spc="-1" strike="noStrike">
              <a:latin typeface="Arial"/>
            </a:endParaRPr>
          </a:p>
        </p:txBody>
      </p:sp>
      <p:pic>
        <p:nvPicPr>
          <p:cNvPr id="203" name="Picture 7" descr=""/>
          <p:cNvPicPr/>
          <p:nvPr/>
        </p:nvPicPr>
        <p:blipFill>
          <a:blip r:embed="rId1"/>
          <a:stretch/>
        </p:blipFill>
        <p:spPr>
          <a:xfrm>
            <a:off x="587520" y="1516320"/>
            <a:ext cx="1279080" cy="1958040"/>
          </a:xfrm>
          <a:prstGeom prst="rect">
            <a:avLst/>
          </a:prstGeom>
          <a:ln>
            <a:noFill/>
          </a:ln>
        </p:spPr>
      </p:pic>
      <p:pic>
        <p:nvPicPr>
          <p:cNvPr id="204" name="Picture 6" descr=""/>
          <p:cNvPicPr/>
          <p:nvPr/>
        </p:nvPicPr>
        <p:blipFill>
          <a:blip r:embed="rId2"/>
          <a:stretch/>
        </p:blipFill>
        <p:spPr>
          <a:xfrm>
            <a:off x="691560" y="4793040"/>
            <a:ext cx="1070640" cy="1960200"/>
          </a:xfrm>
          <a:prstGeom prst="rect">
            <a:avLst/>
          </a:prstGeom>
          <a:ln>
            <a:noFill/>
          </a:ln>
        </p:spPr>
      </p:pic>
      <p:pic>
        <p:nvPicPr>
          <p:cNvPr id="205" name="Picture 21" descr=""/>
          <p:cNvPicPr/>
          <p:nvPr/>
        </p:nvPicPr>
        <p:blipFill>
          <a:blip r:embed="rId3"/>
          <a:stretch/>
        </p:blipFill>
        <p:spPr>
          <a:xfrm>
            <a:off x="2196000" y="952560"/>
            <a:ext cx="3236040" cy="3159720"/>
          </a:xfrm>
          <a:prstGeom prst="rect">
            <a:avLst/>
          </a:prstGeom>
          <a:ln>
            <a:noFill/>
          </a:ln>
        </p:spPr>
      </p:pic>
      <p:pic>
        <p:nvPicPr>
          <p:cNvPr id="206" name="Picture 23" descr=""/>
          <p:cNvPicPr/>
          <p:nvPr/>
        </p:nvPicPr>
        <p:blipFill>
          <a:blip r:embed="rId4"/>
          <a:stretch/>
        </p:blipFill>
        <p:spPr>
          <a:xfrm>
            <a:off x="6035760" y="1190520"/>
            <a:ext cx="3150360" cy="3032640"/>
          </a:xfrm>
          <a:prstGeom prst="rect">
            <a:avLst/>
          </a:prstGeom>
          <a:ln>
            <a:noFill/>
          </a:ln>
        </p:spPr>
      </p:pic>
      <p:pic>
        <p:nvPicPr>
          <p:cNvPr id="207" name="Picture 29" descr=""/>
          <p:cNvPicPr/>
          <p:nvPr/>
        </p:nvPicPr>
        <p:blipFill>
          <a:blip r:embed="rId5"/>
          <a:stretch/>
        </p:blipFill>
        <p:spPr>
          <a:xfrm>
            <a:off x="2091960" y="4112640"/>
            <a:ext cx="3306960" cy="3136680"/>
          </a:xfrm>
          <a:prstGeom prst="rect">
            <a:avLst/>
          </a:prstGeom>
          <a:ln>
            <a:noFill/>
          </a:ln>
        </p:spPr>
      </p:pic>
      <p:sp>
        <p:nvSpPr>
          <p:cNvPr id="208" name="CustomShape 2"/>
          <p:cNvSpPr/>
          <p:nvPr/>
        </p:nvSpPr>
        <p:spPr>
          <a:xfrm>
            <a:off x="2911680" y="870120"/>
            <a:ext cx="32778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Prompt and non-prompt D-meson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2741040" y="3977280"/>
            <a:ext cx="12538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Calibri"/>
              </a:rPr>
              <a:t>Exclusive B</a:t>
            </a:r>
            <a:r>
              <a:rPr b="0" lang="en-US" sz="1800" spc="-1" strike="noStrike" baseline="30000">
                <a:solidFill>
                  <a:srgbClr val="333333"/>
                </a:solidFill>
                <a:latin typeface="Calibri"/>
              </a:rPr>
              <a:t>±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10" name="TextShape 4"/>
          <p:cNvSpPr txBox="1"/>
          <p:nvPr/>
        </p:nvSpPr>
        <p:spPr>
          <a:xfrm>
            <a:off x="5345280" y="4347360"/>
            <a:ext cx="4367880" cy="26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240 MB Au+Au collisions and high precision tracking allow accumulate high significance of HF-meson signals</a:t>
            </a:r>
            <a:endParaRPr b="0" lang="en-US" sz="27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Measuring high statistics </a:t>
            </a:r>
            <a:r>
              <a:rPr b="0" i="1" lang="en-US" sz="2700" spc="-1" strike="noStrike">
                <a:solidFill>
                  <a:srgbClr val="001c54"/>
                </a:solidFill>
                <a:latin typeface="Times New Roman"/>
              </a:rPr>
              <a:t>B</a:t>
            </a: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 meson via non-prompt D decay channel</a:t>
            </a:r>
            <a:endParaRPr b="0" lang="en-US" sz="27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Exclusive </a:t>
            </a:r>
            <a:r>
              <a:rPr b="0" i="1" lang="en-US" sz="2700" spc="-1" strike="noStrike">
                <a:solidFill>
                  <a:srgbClr val="001c54"/>
                </a:solidFill>
                <a:latin typeface="Times New Roman"/>
              </a:rPr>
              <a:t>B</a:t>
            </a: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 reconstruction too!</a:t>
            </a:r>
            <a:endParaRPr b="0" lang="en-US" sz="2700" spc="-1" strike="noStrike">
              <a:latin typeface="Arial"/>
            </a:endParaRPr>
          </a:p>
        </p:txBody>
      </p:sp>
      <p:sp>
        <p:nvSpPr>
          <p:cNvPr id="211" name="CustomShape 5"/>
          <p:cNvSpPr/>
          <p:nvPr/>
        </p:nvSpPr>
        <p:spPr>
          <a:xfrm>
            <a:off x="3983760" y="1865160"/>
            <a:ext cx="978120" cy="21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333333"/>
                </a:solidFill>
                <a:latin typeface="Times New Roman"/>
              </a:rPr>
              <a:t>After a BDT tagger</a:t>
            </a:r>
            <a:endParaRPr b="0" lang="en-US" sz="800" spc="-1" strike="noStrike">
              <a:latin typeface="Arial"/>
            </a:endParaRPr>
          </a:p>
        </p:txBody>
      </p:sp>
      <p:pic>
        <p:nvPicPr>
          <p:cNvPr id="212" name="" descr=""/>
          <p:cNvPicPr/>
          <p:nvPr/>
        </p:nvPicPr>
        <p:blipFill>
          <a:blip r:embed="rId6"/>
          <a:stretch/>
        </p:blipFill>
        <p:spPr>
          <a:xfrm>
            <a:off x="713520" y="4221360"/>
            <a:ext cx="1050120" cy="321840"/>
          </a:xfrm>
          <a:prstGeom prst="rect">
            <a:avLst/>
          </a:prstGeom>
          <a:ln>
            <a:noFill/>
          </a:ln>
        </p:spPr>
      </p:pic>
      <p:pic>
        <p:nvPicPr>
          <p:cNvPr id="213" name="" descr=""/>
          <p:cNvPicPr/>
          <p:nvPr/>
        </p:nvPicPr>
        <p:blipFill>
          <a:blip r:embed="rId7"/>
          <a:stretch/>
        </p:blipFill>
        <p:spPr>
          <a:xfrm>
            <a:off x="587520" y="1085400"/>
            <a:ext cx="993960" cy="294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roup 1"/>
          <p:cNvGrpSpPr/>
          <p:nvPr/>
        </p:nvGrpSpPr>
        <p:grpSpPr>
          <a:xfrm>
            <a:off x="5683320" y="4070880"/>
            <a:ext cx="4233960" cy="3171240"/>
            <a:chOff x="5683320" y="4070880"/>
            <a:chExt cx="4233960" cy="3171240"/>
          </a:xfrm>
        </p:grpSpPr>
        <p:pic>
          <p:nvPicPr>
            <p:cNvPr id="215" name="Picture 11" descr=""/>
            <p:cNvPicPr/>
            <p:nvPr/>
          </p:nvPicPr>
          <p:blipFill>
            <a:blip r:embed="rId1"/>
            <a:stretch/>
          </p:blipFill>
          <p:spPr>
            <a:xfrm>
              <a:off x="5683320" y="4070880"/>
              <a:ext cx="4233960" cy="3171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16" name="Line 2"/>
            <p:cNvSpPr/>
            <p:nvPr/>
          </p:nvSpPr>
          <p:spPr>
            <a:xfrm flipH="1">
              <a:off x="6923880" y="5388840"/>
              <a:ext cx="14040" cy="1310040"/>
            </a:xfrm>
            <a:prstGeom prst="line">
              <a:avLst/>
            </a:prstGeom>
            <a:ln w="1260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7" name="CustomShape 3"/>
            <p:cNvSpPr/>
            <p:nvPr/>
          </p:nvSpPr>
          <p:spPr>
            <a:xfrm>
              <a:off x="6937920" y="5388840"/>
              <a:ext cx="680040" cy="10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0000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" name="Line 4"/>
            <p:cNvSpPr/>
            <p:nvPr/>
          </p:nvSpPr>
          <p:spPr>
            <a:xfrm flipH="1">
              <a:off x="7328880" y="5775480"/>
              <a:ext cx="1440" cy="896400"/>
            </a:xfrm>
            <a:prstGeom prst="line">
              <a:avLst/>
            </a:prstGeom>
            <a:ln w="1260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9" name="CustomShape 5"/>
            <p:cNvSpPr/>
            <p:nvPr/>
          </p:nvSpPr>
          <p:spPr>
            <a:xfrm>
              <a:off x="7328160" y="5774760"/>
              <a:ext cx="4759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600">
              <a:solidFill>
                <a:srgbClr val="0000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0" name="CustomShape 6"/>
            <p:cNvSpPr/>
            <p:nvPr/>
          </p:nvSpPr>
          <p:spPr>
            <a:xfrm>
              <a:off x="7135200" y="5110560"/>
              <a:ext cx="53784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0" i="1" lang="en-US" sz="1400" spc="-1" strike="noStrike">
                  <a:solidFill>
                    <a:srgbClr val="001c54"/>
                  </a:solidFill>
                  <a:latin typeface="Arial"/>
                  <a:ea typeface="宋体"/>
                </a:rPr>
                <a:t>90%</a:t>
              </a:r>
              <a:endParaRPr b="0" lang="en-US" sz="1400" spc="-1" strike="noStrike">
                <a:latin typeface="Arial"/>
              </a:endParaRPr>
            </a:p>
          </p:txBody>
        </p:sp>
        <p:sp>
          <p:nvSpPr>
            <p:cNvPr id="221" name="CustomShape 7"/>
            <p:cNvSpPr/>
            <p:nvPr/>
          </p:nvSpPr>
          <p:spPr>
            <a:xfrm>
              <a:off x="7340760" y="5500080"/>
              <a:ext cx="53784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0" i="1" lang="en-US" sz="1400" spc="-1" strike="noStrike">
                  <a:solidFill>
                    <a:srgbClr val="001c54"/>
                  </a:solidFill>
                  <a:latin typeface="Arial"/>
                  <a:ea typeface="宋体"/>
                </a:rPr>
                <a:t>67%</a:t>
              </a:r>
              <a:endParaRPr b="0" lang="en-US" sz="1400" spc="-1" strike="noStrike">
                <a:latin typeface="Arial"/>
              </a:endParaRPr>
            </a:p>
          </p:txBody>
        </p:sp>
      </p:grpSp>
      <p:sp>
        <p:nvSpPr>
          <p:cNvPr id="222" name="TextShape 8"/>
          <p:cNvSpPr txBox="1"/>
          <p:nvPr/>
        </p:nvSpPr>
        <p:spPr>
          <a:xfrm>
            <a:off x="359640" y="-38160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i="1" lang="en-US" sz="4100" spc="-1" strike="noStrike">
                <a:solidFill>
                  <a:srgbClr val="000000"/>
                </a:solidFill>
                <a:latin typeface="Times New Roman"/>
              </a:rPr>
              <a:t>B</a:t>
            </a:r>
            <a:r>
              <a:rPr b="1" lang="en-US" sz="4100" spc="-1" strike="noStrike">
                <a:solidFill>
                  <a:srgbClr val="000000"/>
                </a:solidFill>
                <a:latin typeface="Times New Roman"/>
              </a:rPr>
              <a:t>-meson projections</a:t>
            </a:r>
            <a:endParaRPr b="0" lang="en-US" sz="4100" spc="-1" strike="noStrike">
              <a:latin typeface="Arial"/>
            </a:endParaRPr>
          </a:p>
        </p:txBody>
      </p:sp>
      <p:pic>
        <p:nvPicPr>
          <p:cNvPr id="223" name="Picture 9" descr=""/>
          <p:cNvPicPr/>
          <p:nvPr/>
        </p:nvPicPr>
        <p:blipFill>
          <a:blip r:embed="rId2"/>
          <a:stretch/>
        </p:blipFill>
        <p:spPr>
          <a:xfrm>
            <a:off x="292320" y="1331280"/>
            <a:ext cx="2604960" cy="1847880"/>
          </a:xfrm>
          <a:prstGeom prst="rect">
            <a:avLst/>
          </a:prstGeom>
          <a:ln>
            <a:noFill/>
          </a:ln>
        </p:spPr>
      </p:pic>
      <p:sp>
        <p:nvSpPr>
          <p:cNvPr id="224" name="CustomShape 9"/>
          <p:cNvSpPr/>
          <p:nvPr/>
        </p:nvSpPr>
        <p:spPr>
          <a:xfrm>
            <a:off x="5956560" y="3732120"/>
            <a:ext cx="3507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Exclusive </a:t>
            </a:r>
            <a:r>
              <a:rPr b="0" i="1" lang="en-US" sz="1800" spc="-1" strike="noStrike">
                <a:solidFill>
                  <a:srgbClr val="333333"/>
                </a:solidFill>
                <a:latin typeface="Times New Roman"/>
              </a:rPr>
              <a:t>B</a:t>
            </a:r>
            <a:r>
              <a:rPr b="0" lang="en-US" sz="1800" spc="-1" strike="noStrike" baseline="30000">
                <a:solidFill>
                  <a:srgbClr val="333333"/>
                </a:solidFill>
                <a:latin typeface="Times New Roman"/>
              </a:rPr>
              <a:t>±</a:t>
            </a: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 in most central Au+Au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25" name="Content Placeholder 11" descr=""/>
          <p:cNvPicPr/>
          <p:nvPr/>
        </p:nvPicPr>
        <p:blipFill>
          <a:blip r:embed="rId3"/>
          <a:stretch/>
        </p:blipFill>
        <p:spPr>
          <a:xfrm>
            <a:off x="6358320" y="774000"/>
            <a:ext cx="3582000" cy="3002760"/>
          </a:xfrm>
          <a:prstGeom prst="rect">
            <a:avLst/>
          </a:prstGeom>
          <a:ln>
            <a:noFill/>
          </a:ln>
        </p:spPr>
      </p:pic>
      <p:pic>
        <p:nvPicPr>
          <p:cNvPr id="226" name="Content Placeholder 12" descr=""/>
          <p:cNvPicPr/>
          <p:nvPr/>
        </p:nvPicPr>
        <p:blipFill>
          <a:blip r:embed="rId4"/>
          <a:stretch/>
        </p:blipFill>
        <p:spPr>
          <a:xfrm>
            <a:off x="3047400" y="873360"/>
            <a:ext cx="3360600" cy="2967120"/>
          </a:xfrm>
          <a:prstGeom prst="rect">
            <a:avLst/>
          </a:prstGeom>
          <a:ln>
            <a:noFill/>
          </a:ln>
        </p:spPr>
      </p:pic>
      <p:sp>
        <p:nvSpPr>
          <p:cNvPr id="227" name="CustomShape 10"/>
          <p:cNvSpPr/>
          <p:nvPr/>
        </p:nvSpPr>
        <p:spPr>
          <a:xfrm>
            <a:off x="4621680" y="624600"/>
            <a:ext cx="4928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non-prompt </a:t>
            </a:r>
            <a:r>
              <a:rPr b="0" i="1" lang="en-US" sz="1800" spc="-1" strike="noStrike">
                <a:solidFill>
                  <a:srgbClr val="333333"/>
                </a:solidFill>
                <a:latin typeface="Times New Roman"/>
              </a:rPr>
              <a:t>D</a:t>
            </a: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-meson and predictions for sPHENIX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28" name="TextShape 11"/>
          <p:cNvSpPr txBox="1"/>
          <p:nvPr/>
        </p:nvSpPr>
        <p:spPr>
          <a:xfrm>
            <a:off x="177480" y="3776400"/>
            <a:ext cx="5088240" cy="243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Bring high precision non-prompt-</a:t>
            </a:r>
            <a:r>
              <a:rPr b="0" i="1" lang="en-US" sz="2700" spc="-1" strike="noStrike">
                <a:solidFill>
                  <a:srgbClr val="001c54"/>
                </a:solidFill>
                <a:latin typeface="Times New Roman"/>
              </a:rPr>
              <a:t>D</a:t>
            </a: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 suppression and flow to RHIC</a:t>
            </a:r>
            <a:endParaRPr b="0" lang="en-US" sz="27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Determine the bottom quark collectivity → clean access to </a:t>
            </a:r>
            <a:r>
              <a:rPr b="0" i="1" lang="en-US" sz="2700" spc="-1" strike="noStrike">
                <a:solidFill>
                  <a:srgbClr val="001c54"/>
                </a:solidFill>
                <a:latin typeface="Times New Roman"/>
              </a:rPr>
              <a:t>D</a:t>
            </a:r>
            <a:r>
              <a:rPr b="0" lang="en-US" sz="2700" spc="-1" strike="noStrike" baseline="-25000">
                <a:solidFill>
                  <a:srgbClr val="001c54"/>
                </a:solidFill>
                <a:latin typeface="Times New Roman"/>
              </a:rPr>
              <a:t>HQ</a:t>
            </a: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 at RHIC energy</a:t>
            </a:r>
            <a:endParaRPr b="0" lang="en-US" sz="27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Broader program:</a:t>
            </a:r>
            <a:endParaRPr b="0" lang="en-US" sz="2700" spc="-1" strike="noStrike">
              <a:latin typeface="Arial"/>
            </a:endParaRPr>
          </a:p>
          <a:p>
            <a:pPr lvl="1" marL="621720" indent="-228240">
              <a:lnSpc>
                <a:spcPct val="100000"/>
              </a:lnSpc>
              <a:spcBef>
                <a:spcPts val="323"/>
              </a:spcBef>
              <a:buClr>
                <a:srgbClr val="0f6fc6"/>
              </a:buClr>
              <a:buFont typeface="Verdana"/>
              <a:buChar char="◦"/>
            </a:pPr>
            <a:r>
              <a:rPr b="0" lang="en-US" sz="2300" spc="-1" strike="noStrike">
                <a:solidFill>
                  <a:srgbClr val="001c54"/>
                </a:solidFill>
                <a:latin typeface="Times New Roman"/>
              </a:rPr>
              <a:t>Total </a:t>
            </a:r>
            <a:r>
              <a:rPr b="0" i="1" lang="en-US" sz="2300" spc="-1" strike="noStrike">
                <a:solidFill>
                  <a:srgbClr val="001c54"/>
                </a:solidFill>
                <a:latin typeface="Times New Roman"/>
              </a:rPr>
              <a:t>b</a:t>
            </a:r>
            <a:r>
              <a:rPr b="0" lang="en-US" sz="2300" spc="-1" strike="noStrike">
                <a:solidFill>
                  <a:srgbClr val="001c54"/>
                </a:solidFill>
                <a:latin typeface="Times New Roman"/>
              </a:rPr>
              <a:t>-cross section for Upsilon program</a:t>
            </a:r>
            <a:endParaRPr b="0" lang="en-US" sz="2300" spc="-1" strike="noStrike">
              <a:latin typeface="Arial"/>
            </a:endParaRPr>
          </a:p>
          <a:p>
            <a:pPr lvl="1" marL="621720" indent="-228240">
              <a:lnSpc>
                <a:spcPct val="100000"/>
              </a:lnSpc>
              <a:spcBef>
                <a:spcPts val="323"/>
              </a:spcBef>
              <a:buClr>
                <a:srgbClr val="0f6fc6"/>
              </a:buClr>
              <a:buFont typeface="Verdana"/>
              <a:buChar char="◦"/>
            </a:pPr>
            <a:r>
              <a:rPr b="0" lang="en-US" sz="2300" spc="-1" strike="noStrike">
                <a:solidFill>
                  <a:srgbClr val="001c54"/>
                </a:solidFill>
                <a:latin typeface="Times New Roman"/>
              </a:rPr>
              <a:t>Charm chemistry and HF hadronization</a:t>
            </a:r>
            <a:endParaRPr b="0" lang="en-US" sz="2300" spc="-1" strike="noStrike">
              <a:latin typeface="Arial"/>
            </a:endParaRPr>
          </a:p>
          <a:p>
            <a:pPr lvl="1" marL="621720" indent="-228240">
              <a:lnSpc>
                <a:spcPct val="100000"/>
              </a:lnSpc>
              <a:spcBef>
                <a:spcPts val="323"/>
              </a:spcBef>
              <a:buClr>
                <a:srgbClr val="0f6fc6"/>
              </a:buClr>
              <a:buFont typeface="Verdana"/>
              <a:buChar char="◦"/>
            </a:pPr>
            <a:r>
              <a:rPr b="0" i="1" lang="en-US" sz="2300" spc="-1" strike="noStrike">
                <a:solidFill>
                  <a:srgbClr val="001c54"/>
                </a:solidFill>
                <a:latin typeface="Times New Roman"/>
              </a:rPr>
              <a:t>D</a:t>
            </a:r>
            <a:r>
              <a:rPr b="0" lang="en-US" sz="2300" spc="-1" strike="noStrike">
                <a:solidFill>
                  <a:srgbClr val="001c54"/>
                </a:solidFill>
                <a:latin typeface="Times New Roman"/>
              </a:rPr>
              <a:t> fragmentation function with Jets</a:t>
            </a:r>
            <a:endParaRPr b="0" lang="en-US" sz="2300" spc="-1" strike="noStrike">
              <a:latin typeface="Arial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1" descr=""/>
          <p:cNvPicPr/>
          <p:nvPr/>
        </p:nvPicPr>
        <p:blipFill>
          <a:blip r:embed="rId1"/>
          <a:stretch/>
        </p:blipFill>
        <p:spPr>
          <a:xfrm>
            <a:off x="401040" y="3628800"/>
            <a:ext cx="3118320" cy="3159360"/>
          </a:xfrm>
          <a:prstGeom prst="rect">
            <a:avLst/>
          </a:prstGeom>
          <a:ln>
            <a:noFill/>
          </a:ln>
        </p:spPr>
      </p:pic>
      <p:sp>
        <p:nvSpPr>
          <p:cNvPr id="230" name="TextShape 1"/>
          <p:cNvSpPr txBox="1"/>
          <p:nvPr/>
        </p:nvSpPr>
        <p:spPr>
          <a:xfrm>
            <a:off x="467640" y="-9360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4100" spc="-1" strike="noStrike">
                <a:solidFill>
                  <a:srgbClr val="000000"/>
                </a:solidFill>
                <a:latin typeface="Times New Roman"/>
              </a:rPr>
              <a:t>Upsilon spectroscopy</a:t>
            </a:r>
            <a:endParaRPr b="0" lang="en-US" sz="4100" spc="-1" strike="noStrike">
              <a:latin typeface="Arial"/>
            </a:endParaRPr>
          </a:p>
        </p:txBody>
      </p:sp>
      <p:pic>
        <p:nvPicPr>
          <p:cNvPr id="231" name="Content Placeholder 6" descr=""/>
          <p:cNvPicPr/>
          <p:nvPr/>
        </p:nvPicPr>
        <p:blipFill>
          <a:blip r:embed="rId2"/>
          <a:srcRect l="52360" t="0" r="0" b="0"/>
          <a:stretch/>
        </p:blipFill>
        <p:spPr>
          <a:xfrm>
            <a:off x="3575520" y="3881880"/>
            <a:ext cx="3270960" cy="2945160"/>
          </a:xfrm>
          <a:prstGeom prst="rect">
            <a:avLst/>
          </a:prstGeom>
          <a:ln>
            <a:noFill/>
          </a:ln>
        </p:spPr>
      </p:pic>
      <p:pic>
        <p:nvPicPr>
          <p:cNvPr id="232" name="Content Placeholder 11" descr=""/>
          <p:cNvPicPr/>
          <p:nvPr/>
        </p:nvPicPr>
        <p:blipFill>
          <a:blip r:embed="rId3"/>
          <a:stretch/>
        </p:blipFill>
        <p:spPr>
          <a:xfrm>
            <a:off x="6901920" y="3893040"/>
            <a:ext cx="3136320" cy="2846880"/>
          </a:xfrm>
          <a:prstGeom prst="rect">
            <a:avLst/>
          </a:prstGeom>
          <a:ln>
            <a:noFill/>
          </a:ln>
        </p:spPr>
      </p:pic>
      <p:grpSp>
        <p:nvGrpSpPr>
          <p:cNvPr id="233" name="Group 2"/>
          <p:cNvGrpSpPr/>
          <p:nvPr/>
        </p:nvGrpSpPr>
        <p:grpSpPr>
          <a:xfrm>
            <a:off x="1776960" y="1157040"/>
            <a:ext cx="1281960" cy="1685520"/>
            <a:chOff x="1776960" y="1157040"/>
            <a:chExt cx="1281960" cy="1685520"/>
          </a:xfrm>
        </p:grpSpPr>
        <p:pic>
          <p:nvPicPr>
            <p:cNvPr id="234" name="Picture 9" descr=""/>
            <p:cNvPicPr/>
            <p:nvPr/>
          </p:nvPicPr>
          <p:blipFill>
            <a:blip r:embed="rId4"/>
            <a:srcRect l="37368" t="27069" r="37476" b="12025"/>
            <a:stretch/>
          </p:blipFill>
          <p:spPr>
            <a:xfrm>
              <a:off x="1811520" y="1693080"/>
              <a:ext cx="1213200" cy="1149480"/>
            </a:xfrm>
            <a:prstGeom prst="rect">
              <a:avLst/>
            </a:prstGeom>
            <a:ln>
              <a:noFill/>
            </a:ln>
          </p:spPr>
        </p:pic>
        <p:sp>
          <p:nvSpPr>
            <p:cNvPr id="235" name="CustomShape 3"/>
            <p:cNvSpPr/>
            <p:nvPr/>
          </p:nvSpPr>
          <p:spPr>
            <a:xfrm>
              <a:off x="1776960" y="1157040"/>
              <a:ext cx="1281960" cy="638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1c54"/>
                  </a:solidFill>
                  <a:latin typeface="Times New Roman"/>
                </a:rPr>
                <a:t>ϒ(2s) – 0.56fm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236" name="Group 4"/>
          <p:cNvGrpSpPr/>
          <p:nvPr/>
        </p:nvGrpSpPr>
        <p:grpSpPr>
          <a:xfrm>
            <a:off x="155520" y="1089000"/>
            <a:ext cx="1628280" cy="2025000"/>
            <a:chOff x="155520" y="1089000"/>
            <a:chExt cx="1628280" cy="2025000"/>
          </a:xfrm>
        </p:grpSpPr>
        <p:pic>
          <p:nvPicPr>
            <p:cNvPr id="237" name="Picture 8" descr=""/>
            <p:cNvPicPr/>
            <p:nvPr/>
          </p:nvPicPr>
          <p:blipFill>
            <a:blip r:embed="rId5"/>
            <a:srcRect l="37368" t="27069" r="37476" b="12025"/>
            <a:stretch/>
          </p:blipFill>
          <p:spPr>
            <a:xfrm>
              <a:off x="155520" y="1571400"/>
              <a:ext cx="1628280" cy="1542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38" name="CustomShape 5"/>
            <p:cNvSpPr/>
            <p:nvPr/>
          </p:nvSpPr>
          <p:spPr>
            <a:xfrm>
              <a:off x="307800" y="1089000"/>
              <a:ext cx="1155240" cy="638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1c54"/>
                  </a:solidFill>
                  <a:latin typeface="Times New Roman"/>
                </a:rPr>
                <a:t>ϒ(3s)-0.78fm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239" name="Group 6"/>
          <p:cNvGrpSpPr/>
          <p:nvPr/>
        </p:nvGrpSpPr>
        <p:grpSpPr>
          <a:xfrm>
            <a:off x="2996640" y="1287720"/>
            <a:ext cx="1281960" cy="1291680"/>
            <a:chOff x="2996640" y="1287720"/>
            <a:chExt cx="1281960" cy="1291680"/>
          </a:xfrm>
        </p:grpSpPr>
        <p:pic>
          <p:nvPicPr>
            <p:cNvPr id="240" name="Picture 10" descr=""/>
            <p:cNvPicPr/>
            <p:nvPr/>
          </p:nvPicPr>
          <p:blipFill>
            <a:blip r:embed="rId6"/>
            <a:srcRect l="0" t="43880" r="85358" b="22007"/>
            <a:stretch/>
          </p:blipFill>
          <p:spPr>
            <a:xfrm>
              <a:off x="3069720" y="1941120"/>
              <a:ext cx="703800" cy="638280"/>
            </a:xfrm>
            <a:prstGeom prst="rect">
              <a:avLst/>
            </a:prstGeom>
            <a:ln>
              <a:noFill/>
            </a:ln>
          </p:spPr>
        </p:pic>
        <p:sp>
          <p:nvSpPr>
            <p:cNvPr id="241" name="CustomShape 7"/>
            <p:cNvSpPr/>
            <p:nvPr/>
          </p:nvSpPr>
          <p:spPr>
            <a:xfrm>
              <a:off x="2996640" y="1287720"/>
              <a:ext cx="1281960" cy="638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1c54"/>
                  </a:solidFill>
                  <a:latin typeface="Times New Roman"/>
                </a:rPr>
                <a:t>ϒ(1s) – 0.28fm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242" name="CustomShape 8"/>
          <p:cNvSpPr/>
          <p:nvPr/>
        </p:nvSpPr>
        <p:spPr>
          <a:xfrm>
            <a:off x="665280" y="3309120"/>
            <a:ext cx="8960760" cy="34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700" spc="-1" strike="noStrike">
                <a:solidFill>
                  <a:srgbClr val="001c54"/>
                </a:solidFill>
                <a:latin typeface="Times New Roman"/>
              </a:rPr>
              <a:t>Precision tracking → Separated Upsilon states at RHIC → Probe of the QGP at distinct length scales.</a:t>
            </a:r>
            <a:endParaRPr b="0" lang="en-US" sz="1700" spc="-1" strike="noStrike">
              <a:latin typeface="Arial"/>
            </a:endParaRPr>
          </a:p>
        </p:txBody>
      </p:sp>
      <p:pic>
        <p:nvPicPr>
          <p:cNvPr id="243" name="Picture 20" descr=""/>
          <p:cNvPicPr/>
          <p:nvPr/>
        </p:nvPicPr>
        <p:blipFill>
          <a:blip r:embed="rId7"/>
          <a:srcRect l="0" t="50000" r="823" b="0"/>
          <a:stretch/>
        </p:blipFill>
        <p:spPr>
          <a:xfrm>
            <a:off x="3911400" y="1102320"/>
            <a:ext cx="5928840" cy="2198160"/>
          </a:xfrm>
          <a:prstGeom prst="rect">
            <a:avLst/>
          </a:prstGeom>
          <a:ln>
            <a:noFill/>
          </a:ln>
        </p:spPr>
      </p:pic>
      <p:sp>
        <p:nvSpPr>
          <p:cNvPr id="244" name="CustomShape 9"/>
          <p:cNvSpPr/>
          <p:nvPr/>
        </p:nvSpPr>
        <p:spPr>
          <a:xfrm>
            <a:off x="803520" y="4811400"/>
            <a:ext cx="1343520" cy="419400"/>
          </a:xfrm>
          <a:prstGeom prst="rect">
            <a:avLst/>
          </a:prstGeom>
          <a:noFill/>
          <a:ln w="55080">
            <a:solidFill>
              <a:srgbClr val="00b05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CustomShape 10"/>
          <p:cNvSpPr/>
          <p:nvPr/>
        </p:nvSpPr>
        <p:spPr>
          <a:xfrm>
            <a:off x="4139640" y="4556520"/>
            <a:ext cx="13896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800" spc="-1" strike="noStrike">
                <a:solidFill>
                  <a:srgbClr val="333333"/>
                </a:solidFill>
                <a:latin typeface="Arial"/>
              </a:rPr>
              <a:t>After comb. background </a:t>
            </a:r>
            <a:endParaRPr b="0" lang="en-US" sz="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800" spc="-1" strike="noStrike">
                <a:solidFill>
                  <a:srgbClr val="333333"/>
                </a:solidFill>
                <a:latin typeface="Arial"/>
              </a:rPr>
              <a:t>subtraction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246" name="CustomShape 11"/>
          <p:cNvSpPr/>
          <p:nvPr/>
        </p:nvSpPr>
        <p:spPr>
          <a:xfrm>
            <a:off x="4490640" y="922320"/>
            <a:ext cx="42746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333333"/>
                </a:solidFill>
                <a:latin typeface="Times New Roman"/>
              </a:rPr>
              <a:t>Tracking efficiency and transverse momentum resolution</a:t>
            </a:r>
            <a:endParaRPr b="0" lang="en-US" sz="1400" spc="-1" strike="noStrike">
              <a:latin typeface="Arial"/>
            </a:endParaRPr>
          </a:p>
        </p:txBody>
      </p:sp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" descr=""/>
          <p:cNvPicPr/>
          <p:nvPr/>
        </p:nvPicPr>
        <p:blipFill>
          <a:blip r:embed="rId1"/>
          <a:stretch/>
        </p:blipFill>
        <p:spPr>
          <a:xfrm>
            <a:off x="-1245600" y="-182880"/>
            <a:ext cx="11649600" cy="7772400"/>
          </a:xfrm>
          <a:prstGeom prst="rect">
            <a:avLst/>
          </a:prstGeom>
          <a:ln>
            <a:noFill/>
          </a:ln>
        </p:spPr>
      </p:pic>
      <p:sp>
        <p:nvSpPr>
          <p:cNvPr id="248" name="TextShape 1"/>
          <p:cNvSpPr txBox="1"/>
          <p:nvPr/>
        </p:nvSpPr>
        <p:spPr>
          <a:xfrm>
            <a:off x="504000" y="13320"/>
            <a:ext cx="907164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10000" spc="-1" strike="noStrike">
                <a:solidFill>
                  <a:srgbClr val="ffffff"/>
                </a:solidFill>
                <a:latin typeface="Arial"/>
              </a:rPr>
              <a:t>Jets</a:t>
            </a:r>
            <a:endParaRPr b="0" lang="en-US" sz="10000" spc="-1" strike="noStrike"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503640" y="-5760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4100" spc="-1" strike="noStrike">
                <a:solidFill>
                  <a:srgbClr val="000000"/>
                </a:solidFill>
                <a:latin typeface="Times New Roman"/>
              </a:rPr>
              <a:t>High statistics hard probes</a:t>
            </a:r>
            <a:endParaRPr b="0" lang="en-US" sz="4100" spc="-1" strike="noStrike">
              <a:latin typeface="Arial"/>
            </a:endParaRPr>
          </a:p>
        </p:txBody>
      </p:sp>
      <p:sp>
        <p:nvSpPr>
          <p:cNvPr id="250" name="TextShape 2"/>
          <p:cNvSpPr txBox="1"/>
          <p:nvPr/>
        </p:nvSpPr>
        <p:spPr>
          <a:xfrm>
            <a:off x="503640" y="1272600"/>
            <a:ext cx="9071640" cy="828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 marL="109800">
              <a:lnSpc>
                <a:spcPct val="100000"/>
              </a:lnSpc>
              <a:spcBef>
                <a:spcPts val="400"/>
              </a:spcBef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High statistics data represents large extend in hard probes in jets, photon and hadrons</a:t>
            </a:r>
            <a:endParaRPr b="0" lang="en-US" sz="2700" spc="-1" strike="noStrike">
              <a:latin typeface="Arial"/>
            </a:endParaRPr>
          </a:p>
        </p:txBody>
      </p:sp>
      <p:pic>
        <p:nvPicPr>
          <p:cNvPr id="251" name="Picture 11" descr=""/>
          <p:cNvPicPr/>
          <p:nvPr/>
        </p:nvPicPr>
        <p:blipFill>
          <a:blip r:embed="rId1"/>
          <a:stretch/>
        </p:blipFill>
        <p:spPr>
          <a:xfrm>
            <a:off x="6509880" y="2495520"/>
            <a:ext cx="3401280" cy="4118400"/>
          </a:xfrm>
          <a:prstGeom prst="rect">
            <a:avLst/>
          </a:prstGeom>
          <a:ln>
            <a:noFill/>
          </a:ln>
        </p:spPr>
      </p:pic>
      <p:grpSp>
        <p:nvGrpSpPr>
          <p:cNvPr id="252" name="Group 3"/>
          <p:cNvGrpSpPr/>
          <p:nvPr/>
        </p:nvGrpSpPr>
        <p:grpSpPr>
          <a:xfrm>
            <a:off x="83520" y="2056320"/>
            <a:ext cx="6299640" cy="4880160"/>
            <a:chOff x="83520" y="2056320"/>
            <a:chExt cx="6299640" cy="4880160"/>
          </a:xfrm>
        </p:grpSpPr>
        <p:pic>
          <p:nvPicPr>
            <p:cNvPr id="253" name="Picture 6" descr=""/>
            <p:cNvPicPr/>
            <p:nvPr/>
          </p:nvPicPr>
          <p:blipFill>
            <a:blip r:embed="rId2"/>
            <a:stretch/>
          </p:blipFill>
          <p:spPr>
            <a:xfrm>
              <a:off x="83520" y="2243520"/>
              <a:ext cx="6299640" cy="4692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54" name="CustomShape 4"/>
            <p:cNvSpPr/>
            <p:nvPr/>
          </p:nvSpPr>
          <p:spPr>
            <a:xfrm>
              <a:off x="2508120" y="2056320"/>
              <a:ext cx="256464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808080"/>
                  </a:solidFill>
                  <a:latin typeface="Times New Roman"/>
                </a:rPr>
                <a:t>Extended kinematic reach</a:t>
              </a:r>
              <a:endParaRPr b="0" lang="en-US" sz="1800" spc="-1" strike="noStrike">
                <a:latin typeface="Arial"/>
              </a:endParaRPr>
            </a:p>
          </p:txBody>
        </p:sp>
      </p:grpSp>
    </p:spTree>
  </p:cSld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Shape 1"/>
          <p:cNvSpPr txBox="1"/>
          <p:nvPr/>
        </p:nvSpPr>
        <p:spPr>
          <a:xfrm>
            <a:off x="186840" y="280080"/>
            <a:ext cx="10000080" cy="219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5000" spc="-1" strike="noStrike">
                <a:latin typeface="Arial"/>
              </a:rPr>
              <a:t>What have we learned from RHIC</a:t>
            </a:r>
            <a:endParaRPr b="0" lang="en-US" sz="5000" spc="-1" strike="noStrike">
              <a:latin typeface="Arial"/>
            </a:endParaRPr>
          </a:p>
        </p:txBody>
      </p:sp>
      <p:grpSp>
        <p:nvGrpSpPr>
          <p:cNvPr id="56" name="Group 2"/>
          <p:cNvGrpSpPr/>
          <p:nvPr/>
        </p:nvGrpSpPr>
        <p:grpSpPr>
          <a:xfrm>
            <a:off x="91440" y="2052000"/>
            <a:ext cx="3749040" cy="3821040"/>
            <a:chOff x="91440" y="2052000"/>
            <a:chExt cx="3749040" cy="3821040"/>
          </a:xfrm>
        </p:grpSpPr>
        <p:pic>
          <p:nvPicPr>
            <p:cNvPr id="57" name="" descr=""/>
            <p:cNvPicPr/>
            <p:nvPr/>
          </p:nvPicPr>
          <p:blipFill>
            <a:blip r:embed="rId1"/>
            <a:stretch/>
          </p:blipFill>
          <p:spPr>
            <a:xfrm>
              <a:off x="657360" y="2052000"/>
              <a:ext cx="3024000" cy="2651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8" name="CustomShape 3"/>
            <p:cNvSpPr/>
            <p:nvPr/>
          </p:nvSpPr>
          <p:spPr>
            <a:xfrm>
              <a:off x="91440" y="4712040"/>
              <a:ext cx="3749040" cy="1161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 marL="342720" indent="-342720" algn="ctr">
                <a:lnSpc>
                  <a:spcPct val="100000"/>
                </a:lnSpc>
                <a:spcBef>
                  <a:spcPts val="1123"/>
                </a:spcBef>
              </a:pPr>
              <a:r>
                <a:rPr b="1" lang="en-US" sz="3500" spc="-1" strike="noStrike">
                  <a:solidFill>
                    <a:srgbClr val="ff0000"/>
                  </a:solidFill>
                  <a:latin typeface="Times New Roman"/>
                </a:rPr>
                <a:t>The QGP is the perfect liquid!</a:t>
              </a:r>
              <a:endParaRPr b="0" lang="en-US" sz="3500" spc="-1" strike="noStrike">
                <a:latin typeface="Arial"/>
              </a:endParaRPr>
            </a:p>
          </p:txBody>
        </p:sp>
      </p:grpSp>
      <p:grpSp>
        <p:nvGrpSpPr>
          <p:cNvPr id="59" name="Group 4"/>
          <p:cNvGrpSpPr/>
          <p:nvPr/>
        </p:nvGrpSpPr>
        <p:grpSpPr>
          <a:xfrm>
            <a:off x="3629520" y="2514600"/>
            <a:ext cx="6380280" cy="3162960"/>
            <a:chOff x="3629520" y="2514600"/>
            <a:chExt cx="6380280" cy="3162960"/>
          </a:xfrm>
        </p:grpSpPr>
        <p:grpSp>
          <p:nvGrpSpPr>
            <p:cNvPr id="60" name="Group 5"/>
            <p:cNvGrpSpPr/>
            <p:nvPr/>
          </p:nvGrpSpPr>
          <p:grpSpPr>
            <a:xfrm>
              <a:off x="3629520" y="2584080"/>
              <a:ext cx="3024000" cy="2419200"/>
              <a:chOff x="3629520" y="2584080"/>
              <a:chExt cx="3024000" cy="2419200"/>
            </a:xfrm>
          </p:grpSpPr>
          <p:grpSp>
            <p:nvGrpSpPr>
              <p:cNvPr id="61" name="Group 6"/>
              <p:cNvGrpSpPr/>
              <p:nvPr/>
            </p:nvGrpSpPr>
            <p:grpSpPr>
              <a:xfrm>
                <a:off x="3629520" y="2584080"/>
                <a:ext cx="3024000" cy="2419200"/>
                <a:chOff x="3629520" y="2584080"/>
                <a:chExt cx="3024000" cy="2419200"/>
              </a:xfrm>
            </p:grpSpPr>
            <p:pic>
              <p:nvPicPr>
                <p:cNvPr id="62" name="" descr=""/>
                <p:cNvPicPr/>
                <p:nvPr/>
              </p:nvPicPr>
              <p:blipFill>
                <a:blip r:embed="rId2"/>
                <a:srcRect l="0" t="56478" r="11917" b="0"/>
                <a:stretch/>
              </p:blipFill>
              <p:spPr>
                <a:xfrm>
                  <a:off x="3629520" y="2584080"/>
                  <a:ext cx="3024000" cy="241920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63" name="TextShape 7"/>
                <p:cNvSpPr txBox="1"/>
                <p:nvPr/>
              </p:nvSpPr>
              <p:spPr>
                <a:xfrm>
                  <a:off x="4068360" y="4362840"/>
                  <a:ext cx="2399040" cy="4276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100" spc="-1" strike="noStrike">
                      <a:latin typeface="Arial"/>
                    </a:rPr>
                    <a:t>Phys.Rev.Lett.93:252301,2004</a:t>
                  </a:r>
                  <a:endParaRPr b="0" lang="en-US" sz="1100" spc="-1" strike="noStrike">
                    <a:latin typeface="Arial"/>
                  </a:endParaRPr>
                </a:p>
              </p:txBody>
            </p:sp>
          </p:grpSp>
        </p:grpSp>
        <p:sp>
          <p:nvSpPr>
            <p:cNvPr id="64" name="TextShape 8"/>
            <p:cNvSpPr txBox="1"/>
            <p:nvPr/>
          </p:nvSpPr>
          <p:spPr>
            <a:xfrm>
              <a:off x="5419080" y="5034600"/>
              <a:ext cx="3628800" cy="6429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marL="342720" indent="-342720" algn="ctr">
                <a:lnSpc>
                  <a:spcPct val="100000"/>
                </a:lnSpc>
                <a:spcBef>
                  <a:spcPts val="1123"/>
                </a:spcBef>
              </a:pPr>
              <a:r>
                <a:rPr b="1" lang="en-US" sz="3500" spc="-1" strike="noStrike">
                  <a:solidFill>
                    <a:srgbClr val="ff0000"/>
                  </a:solidFill>
                  <a:latin typeface="Times New Roman"/>
                </a:rPr>
                <a:t>Jet quenching</a:t>
              </a:r>
              <a:endParaRPr b="0" lang="en-US" sz="3500" spc="-1" strike="noStrike">
                <a:latin typeface="Arial"/>
              </a:endParaRPr>
            </a:p>
          </p:txBody>
        </p:sp>
        <p:pic>
          <p:nvPicPr>
            <p:cNvPr id="65" name="" descr=""/>
            <p:cNvPicPr/>
            <p:nvPr/>
          </p:nvPicPr>
          <p:blipFill>
            <a:blip r:embed="rId3"/>
            <a:stretch/>
          </p:blipFill>
          <p:spPr>
            <a:xfrm>
              <a:off x="6885000" y="2514600"/>
              <a:ext cx="3124800" cy="22557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6" name="Freeform 9"/>
          <p:cNvSpPr/>
          <p:nvPr/>
        </p:nvSpPr>
        <p:spPr>
          <a:xfrm>
            <a:off x="382680" y="892440"/>
            <a:ext cx="238320" cy="205560"/>
          </a:xfrm>
          <a:custGeom>
            <a:avLst/>
            <a:gdLst/>
            <a:ahLst/>
            <a:rect l="0" t="0" r="r" b="b"/>
            <a:pathLst>
              <a:path w="662" h="571">
                <a:moveTo>
                  <a:pt x="0" y="570"/>
                </a:moveTo>
                <a:cubicBezTo>
                  <a:pt x="17" y="364"/>
                  <a:pt x="51" y="119"/>
                  <a:pt x="247" y="0"/>
                </a:cubicBezTo>
                <a:lnTo>
                  <a:pt x="463" y="120"/>
                </a:lnTo>
                <a:lnTo>
                  <a:pt x="643" y="252"/>
                </a:lnTo>
                <a:lnTo>
                  <a:pt x="661" y="245"/>
                </a:lnTo>
              </a:path>
            </a:pathLst>
          </a:custGeom>
          <a:ln w="29160">
            <a:solidFill>
              <a:srgbClr val="ed1c24"/>
            </a:solidFill>
            <a:round/>
          </a:ln>
        </p:spPr>
      </p:sp>
      <p:sp>
        <p:nvSpPr>
          <p:cNvPr id="67" name="TextShape 10"/>
          <p:cNvSpPr txBox="1"/>
          <p:nvPr/>
        </p:nvSpPr>
        <p:spPr>
          <a:xfrm rot="21180000">
            <a:off x="106200" y="439560"/>
            <a:ext cx="2116800" cy="1020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000" spc="-1" strike="noStrike">
                <a:solidFill>
                  <a:srgbClr val="ed1c24"/>
                </a:solidFill>
                <a:latin typeface="Chilanka"/>
              </a:rPr>
              <a:t>Some of</a:t>
            </a:r>
            <a:endParaRPr b="0" lang="en-US" sz="30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2" descr=""/>
          <p:cNvPicPr/>
          <p:nvPr/>
        </p:nvPicPr>
        <p:blipFill>
          <a:blip r:embed="rId1"/>
          <a:stretch/>
        </p:blipFill>
        <p:spPr>
          <a:xfrm>
            <a:off x="3107520" y="83520"/>
            <a:ext cx="2081160" cy="1090080"/>
          </a:xfrm>
          <a:prstGeom prst="rect">
            <a:avLst/>
          </a:prstGeom>
          <a:ln>
            <a:noFill/>
          </a:ln>
        </p:spPr>
      </p:pic>
      <p:pic>
        <p:nvPicPr>
          <p:cNvPr id="256" name="Content Placeholder 6" descr=""/>
          <p:cNvPicPr/>
          <p:nvPr/>
        </p:nvPicPr>
        <p:blipFill>
          <a:blip r:embed="rId2"/>
          <a:srcRect l="0" t="0" r="0" b="1663"/>
          <a:stretch/>
        </p:blipFill>
        <p:spPr>
          <a:xfrm>
            <a:off x="567720" y="755280"/>
            <a:ext cx="9165240" cy="6306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521640" y="-324000"/>
            <a:ext cx="9276120" cy="125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en-US" sz="4100" spc="-1" strike="noStrike">
                <a:solidFill>
                  <a:srgbClr val="000000"/>
                </a:solidFill>
                <a:latin typeface="Times New Roman"/>
              </a:rPr>
              <a:t>sPHENIX: calorimetry jet at RHIC</a:t>
            </a:r>
            <a:endParaRPr b="0" lang="en-US" sz="4100" spc="-1" strike="noStrike">
              <a:latin typeface="Arial"/>
            </a:endParaRPr>
          </a:p>
        </p:txBody>
      </p:sp>
      <p:pic>
        <p:nvPicPr>
          <p:cNvPr id="258" name="Picture 1" descr=""/>
          <p:cNvPicPr/>
          <p:nvPr/>
        </p:nvPicPr>
        <p:blipFill>
          <a:blip r:embed="rId1"/>
          <a:stretch/>
        </p:blipFill>
        <p:spPr>
          <a:xfrm>
            <a:off x="1679400" y="4648320"/>
            <a:ext cx="3779640" cy="2609280"/>
          </a:xfrm>
          <a:prstGeom prst="rect">
            <a:avLst/>
          </a:prstGeom>
          <a:ln>
            <a:noFill/>
          </a:ln>
        </p:spPr>
      </p:pic>
      <p:pic>
        <p:nvPicPr>
          <p:cNvPr id="259" name="Picture 6" descr=""/>
          <p:cNvPicPr/>
          <p:nvPr/>
        </p:nvPicPr>
        <p:blipFill>
          <a:blip r:embed="rId2"/>
          <a:stretch/>
        </p:blipFill>
        <p:spPr>
          <a:xfrm>
            <a:off x="5464080" y="4762440"/>
            <a:ext cx="3652560" cy="2491560"/>
          </a:xfrm>
          <a:prstGeom prst="rect">
            <a:avLst/>
          </a:prstGeom>
          <a:ln>
            <a:noFill/>
          </a:ln>
        </p:spPr>
      </p:pic>
      <p:pic>
        <p:nvPicPr>
          <p:cNvPr id="260" name="Content Placeholder 6" descr=""/>
          <p:cNvPicPr/>
          <p:nvPr/>
        </p:nvPicPr>
        <p:blipFill>
          <a:blip r:embed="rId3"/>
          <a:srcRect l="50933" t="0" r="0" b="6744"/>
          <a:stretch/>
        </p:blipFill>
        <p:spPr>
          <a:xfrm>
            <a:off x="5464080" y="2316600"/>
            <a:ext cx="3685680" cy="2337840"/>
          </a:xfrm>
          <a:prstGeom prst="rect">
            <a:avLst/>
          </a:prstGeom>
          <a:ln>
            <a:noFill/>
          </a:ln>
        </p:spPr>
      </p:pic>
      <p:grpSp>
        <p:nvGrpSpPr>
          <p:cNvPr id="261" name="Group 2"/>
          <p:cNvGrpSpPr/>
          <p:nvPr/>
        </p:nvGrpSpPr>
        <p:grpSpPr>
          <a:xfrm>
            <a:off x="587520" y="1465920"/>
            <a:ext cx="3527640" cy="3216960"/>
            <a:chOff x="587520" y="1465920"/>
            <a:chExt cx="3527640" cy="3216960"/>
          </a:xfrm>
        </p:grpSpPr>
        <p:pic>
          <p:nvPicPr>
            <p:cNvPr id="262" name="Picture 9" descr=""/>
            <p:cNvPicPr/>
            <p:nvPr/>
          </p:nvPicPr>
          <p:blipFill>
            <a:blip r:embed="rId4"/>
            <a:srcRect l="9291" t="12590" r="0" b="4380"/>
            <a:stretch/>
          </p:blipFill>
          <p:spPr>
            <a:xfrm>
              <a:off x="587520" y="1465920"/>
              <a:ext cx="3527640" cy="3216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3" name="CustomShape 3"/>
            <p:cNvSpPr/>
            <p:nvPr/>
          </p:nvSpPr>
          <p:spPr>
            <a:xfrm>
              <a:off x="2930040" y="1465920"/>
              <a:ext cx="1064520" cy="408240"/>
            </a:xfrm>
            <a:prstGeom prst="rect">
              <a:avLst/>
            </a:prstGeom>
            <a:solidFill>
              <a:srgbClr val="ffffff"/>
            </a:solidFill>
            <a:ln w="5508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4" name="CustomShape 4"/>
          <p:cNvSpPr/>
          <p:nvPr/>
        </p:nvSpPr>
        <p:spPr>
          <a:xfrm>
            <a:off x="2687400" y="768600"/>
            <a:ext cx="6719400" cy="166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Calorimetric triggering and measurement of jets</a:t>
            </a:r>
            <a:endParaRPr b="0" lang="en-US" sz="27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Minimum bias to jet flavor and FF</a:t>
            </a:r>
            <a:endParaRPr b="0" lang="en-US" sz="27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Iterative background subtraction [PRC 86 (2012) 024908] demonstrated in sPHENIX full event simulations</a:t>
            </a:r>
            <a:endParaRPr b="0" lang="en-US" sz="2700" spc="-1" strike="noStrike">
              <a:latin typeface="Arial"/>
            </a:endParaRPr>
          </a:p>
        </p:txBody>
      </p:sp>
    </p:spTree>
  </p:cSld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7" descr=""/>
          <p:cNvPicPr/>
          <p:nvPr/>
        </p:nvPicPr>
        <p:blipFill>
          <a:blip r:embed="rId1"/>
          <a:srcRect l="42768" t="0" r="0" b="0"/>
          <a:stretch/>
        </p:blipFill>
        <p:spPr>
          <a:xfrm>
            <a:off x="5193720" y="2895840"/>
            <a:ext cx="4811400" cy="3756600"/>
          </a:xfrm>
          <a:prstGeom prst="rect">
            <a:avLst/>
          </a:prstGeom>
          <a:ln>
            <a:noFill/>
          </a:ln>
        </p:spPr>
      </p:pic>
      <p:sp>
        <p:nvSpPr>
          <p:cNvPr id="266" name="TextShape 1"/>
          <p:cNvSpPr txBox="1"/>
          <p:nvPr/>
        </p:nvSpPr>
        <p:spPr>
          <a:xfrm>
            <a:off x="543960" y="968400"/>
            <a:ext cx="9135360" cy="163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High statistics also allows more differential measurements</a:t>
            </a:r>
            <a:endParaRPr b="0" lang="en-US" sz="27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For example, path-length dependent studies via </a:t>
            </a:r>
            <a:br/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γ-jet transverse balance in correlation with event plane</a:t>
            </a:r>
            <a:endParaRPr b="0" lang="en-US" sz="2700" spc="-1" strike="noStrike">
              <a:latin typeface="Arial"/>
            </a:endParaRPr>
          </a:p>
        </p:txBody>
      </p:sp>
      <p:sp>
        <p:nvSpPr>
          <p:cNvPr id="267" name="TextShape 2"/>
          <p:cNvSpPr txBox="1"/>
          <p:nvPr/>
        </p:nvSpPr>
        <p:spPr>
          <a:xfrm>
            <a:off x="504000" y="-30924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4100" spc="-1" strike="noStrike">
                <a:solidFill>
                  <a:srgbClr val="000000"/>
                </a:solidFill>
                <a:latin typeface="Times New Roman"/>
              </a:rPr>
              <a:t>More differential measurement</a:t>
            </a:r>
            <a:endParaRPr b="0" lang="en-US" sz="4100" spc="-1" strike="noStrike">
              <a:latin typeface="Arial"/>
            </a:endParaRPr>
          </a:p>
        </p:txBody>
      </p:sp>
      <p:pic>
        <p:nvPicPr>
          <p:cNvPr id="268" name="Picture 9" descr=""/>
          <p:cNvPicPr/>
          <p:nvPr/>
        </p:nvPicPr>
        <p:blipFill>
          <a:blip r:embed="rId2"/>
          <a:stretch/>
        </p:blipFill>
        <p:spPr>
          <a:xfrm>
            <a:off x="61560" y="2620440"/>
            <a:ext cx="5049720" cy="4495320"/>
          </a:xfrm>
          <a:prstGeom prst="rect">
            <a:avLst/>
          </a:prstGeom>
          <a:ln>
            <a:noFill/>
          </a:ln>
        </p:spPr>
      </p:pic>
      <p:sp>
        <p:nvSpPr>
          <p:cNvPr id="269" name="CustomShape 3"/>
          <p:cNvSpPr/>
          <p:nvPr/>
        </p:nvSpPr>
        <p:spPr>
          <a:xfrm>
            <a:off x="4854960" y="4281120"/>
            <a:ext cx="419400" cy="587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f6fc6"/>
          </a:solidFill>
          <a:ln w="55080">
            <a:solidFill>
              <a:srgbClr val="0b5292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" descr=""/>
          <p:cNvPicPr/>
          <p:nvPr/>
        </p:nvPicPr>
        <p:blipFill>
          <a:blip r:embed="rId1"/>
          <a:stretch/>
        </p:blipFill>
        <p:spPr>
          <a:xfrm>
            <a:off x="-168840" y="-218160"/>
            <a:ext cx="11649600" cy="7772400"/>
          </a:xfrm>
          <a:prstGeom prst="rect">
            <a:avLst/>
          </a:prstGeom>
          <a:ln>
            <a:noFill/>
          </a:ln>
        </p:spPr>
      </p:pic>
      <p:pic>
        <p:nvPicPr>
          <p:cNvPr id="271" name="" descr=""/>
          <p:cNvPicPr/>
          <p:nvPr/>
        </p:nvPicPr>
        <p:blipFill>
          <a:blip r:embed="rId2"/>
          <a:stretch/>
        </p:blipFill>
        <p:spPr>
          <a:xfrm rot="3187800">
            <a:off x="1010880" y="4130280"/>
            <a:ext cx="3871440" cy="2580840"/>
          </a:xfrm>
          <a:prstGeom prst="rect">
            <a:avLst/>
          </a:prstGeom>
          <a:ln>
            <a:noFill/>
          </a:ln>
        </p:spPr>
      </p:pic>
      <p:pic>
        <p:nvPicPr>
          <p:cNvPr id="272" name="" descr=""/>
          <p:cNvPicPr/>
          <p:nvPr/>
        </p:nvPicPr>
        <p:blipFill>
          <a:blip r:embed="rId3"/>
          <a:stretch/>
        </p:blipFill>
        <p:spPr>
          <a:xfrm rot="3187800">
            <a:off x="2091240" y="639000"/>
            <a:ext cx="3871440" cy="2580840"/>
          </a:xfrm>
          <a:prstGeom prst="rect">
            <a:avLst/>
          </a:prstGeom>
          <a:ln>
            <a:noFill/>
          </a:ln>
        </p:spPr>
      </p:pic>
      <p:pic>
        <p:nvPicPr>
          <p:cNvPr id="273" name="" descr=""/>
          <p:cNvPicPr/>
          <p:nvPr/>
        </p:nvPicPr>
        <p:blipFill>
          <a:blip r:embed="rId4"/>
          <a:stretch/>
        </p:blipFill>
        <p:spPr>
          <a:xfrm rot="3187800">
            <a:off x="4035240" y="3123000"/>
            <a:ext cx="3871440" cy="2580840"/>
          </a:xfrm>
          <a:prstGeom prst="rect">
            <a:avLst/>
          </a:prstGeom>
          <a:ln>
            <a:noFill/>
          </a:ln>
        </p:spPr>
      </p:pic>
      <p:pic>
        <p:nvPicPr>
          <p:cNvPr id="274" name="" descr=""/>
          <p:cNvPicPr/>
          <p:nvPr/>
        </p:nvPicPr>
        <p:blipFill>
          <a:blip r:embed="rId5"/>
          <a:stretch/>
        </p:blipFill>
        <p:spPr>
          <a:xfrm rot="3187800">
            <a:off x="5691240" y="891000"/>
            <a:ext cx="3871440" cy="2580840"/>
          </a:xfrm>
          <a:prstGeom prst="rect">
            <a:avLst/>
          </a:prstGeom>
          <a:ln>
            <a:noFill/>
          </a:ln>
        </p:spPr>
      </p:pic>
      <p:sp>
        <p:nvSpPr>
          <p:cNvPr id="275" name="TextShape 1"/>
          <p:cNvSpPr txBox="1"/>
          <p:nvPr/>
        </p:nvSpPr>
        <p:spPr>
          <a:xfrm>
            <a:off x="-266400" y="-546120"/>
            <a:ext cx="10490040" cy="2380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8000" spc="-1" strike="noStrike">
                <a:solidFill>
                  <a:srgbClr val="ffffff"/>
                </a:solidFill>
                <a:latin typeface="Arial"/>
              </a:rPr>
              <a:t>Heavy FlavorJets</a:t>
            </a:r>
            <a:endParaRPr b="0" lang="en-US" sz="8000" spc="-1" strike="noStrike">
              <a:latin typeface="Arial"/>
            </a:endParaRPr>
          </a:p>
        </p:txBody>
      </p:sp>
    </p:spTree>
  </p:cSld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extShape 1"/>
          <p:cNvSpPr txBox="1"/>
          <p:nvPr/>
        </p:nvSpPr>
        <p:spPr>
          <a:xfrm>
            <a:off x="459360" y="1681920"/>
            <a:ext cx="5627880" cy="1810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Demonstrate b-jet capability: tagging algorithms evaluated using full </a:t>
            </a: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detector HI simulation</a:t>
            </a:r>
            <a:endParaRPr b="0" lang="en-US" sz="27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Reaching a promising working point in central Au+Au collisions </a:t>
            </a:r>
            <a:endParaRPr b="0" lang="en-US" sz="2700" spc="-1" strike="noStrike">
              <a:latin typeface="Arial"/>
            </a:endParaRPr>
          </a:p>
        </p:txBody>
      </p:sp>
      <p:sp>
        <p:nvSpPr>
          <p:cNvPr id="277" name="TextShape 2"/>
          <p:cNvSpPr txBox="1"/>
          <p:nvPr/>
        </p:nvSpPr>
        <p:spPr>
          <a:xfrm>
            <a:off x="467640" y="15840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i="1" lang="en-US" sz="4100" spc="-1" strike="noStrike">
                <a:solidFill>
                  <a:srgbClr val="000000"/>
                </a:solidFill>
                <a:latin typeface="Times New Roman"/>
              </a:rPr>
              <a:t>b</a:t>
            </a:r>
            <a:r>
              <a:rPr b="1" lang="en-US" sz="4100" spc="-1" strike="noStrike">
                <a:solidFill>
                  <a:srgbClr val="000000"/>
                </a:solidFill>
                <a:latin typeface="Times New Roman"/>
              </a:rPr>
              <a:t>-jet tagging @ sPHENIX</a:t>
            </a:r>
            <a:endParaRPr b="0" lang="en-US" sz="4100" spc="-1" strike="noStrike">
              <a:latin typeface="Arial"/>
            </a:endParaRPr>
          </a:p>
        </p:txBody>
      </p:sp>
      <p:pic>
        <p:nvPicPr>
          <p:cNvPr id="278" name="Picture 7" descr=""/>
          <p:cNvPicPr/>
          <p:nvPr/>
        </p:nvPicPr>
        <p:blipFill>
          <a:blip r:embed="rId1"/>
          <a:stretch/>
        </p:blipFill>
        <p:spPr>
          <a:xfrm>
            <a:off x="-14760" y="3946680"/>
            <a:ext cx="3297600" cy="3037680"/>
          </a:xfrm>
          <a:prstGeom prst="rect">
            <a:avLst/>
          </a:prstGeom>
          <a:ln>
            <a:noFill/>
          </a:ln>
        </p:spPr>
      </p:pic>
      <p:pic>
        <p:nvPicPr>
          <p:cNvPr id="279" name="Picture 8" descr=""/>
          <p:cNvPicPr/>
          <p:nvPr/>
        </p:nvPicPr>
        <p:blipFill>
          <a:blip r:embed="rId2"/>
          <a:stretch/>
        </p:blipFill>
        <p:spPr>
          <a:xfrm>
            <a:off x="3385080" y="3994920"/>
            <a:ext cx="3348360" cy="2923200"/>
          </a:xfrm>
          <a:prstGeom prst="rect">
            <a:avLst/>
          </a:prstGeom>
          <a:ln>
            <a:noFill/>
          </a:ln>
        </p:spPr>
      </p:pic>
      <p:pic>
        <p:nvPicPr>
          <p:cNvPr id="280" name="Picture 9" descr=""/>
          <p:cNvPicPr/>
          <p:nvPr/>
        </p:nvPicPr>
        <p:blipFill>
          <a:blip r:embed="rId3"/>
          <a:stretch/>
        </p:blipFill>
        <p:spPr>
          <a:xfrm>
            <a:off x="6733800" y="4061160"/>
            <a:ext cx="3347640" cy="2838960"/>
          </a:xfrm>
          <a:prstGeom prst="rect">
            <a:avLst/>
          </a:prstGeom>
          <a:ln>
            <a:noFill/>
          </a:ln>
        </p:spPr>
      </p:pic>
      <p:pic>
        <p:nvPicPr>
          <p:cNvPr id="281" name="Picture 13" descr=""/>
          <p:cNvPicPr/>
          <p:nvPr/>
        </p:nvPicPr>
        <p:blipFill>
          <a:blip r:embed="rId4"/>
          <a:stretch/>
        </p:blipFill>
        <p:spPr>
          <a:xfrm>
            <a:off x="6144480" y="116280"/>
            <a:ext cx="3819960" cy="3907080"/>
          </a:xfrm>
          <a:prstGeom prst="rect">
            <a:avLst/>
          </a:prstGeom>
          <a:ln>
            <a:noFill/>
          </a:ln>
        </p:spPr>
      </p:pic>
      <p:sp>
        <p:nvSpPr>
          <p:cNvPr id="282" name="CustomShape 3"/>
          <p:cNvSpPr/>
          <p:nvPr/>
        </p:nvSpPr>
        <p:spPr>
          <a:xfrm>
            <a:off x="1307880" y="5605200"/>
            <a:ext cx="293400" cy="200520"/>
          </a:xfrm>
          <a:prstGeom prst="rect">
            <a:avLst/>
          </a:prstGeom>
          <a:noFill/>
          <a:ln w="25560">
            <a:solidFill>
              <a:srgbClr val="33cc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CustomShape 4"/>
          <p:cNvSpPr/>
          <p:nvPr/>
        </p:nvSpPr>
        <p:spPr>
          <a:xfrm>
            <a:off x="1033200" y="3774600"/>
            <a:ext cx="2214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Track-counting tagger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84" name="CustomShape 5"/>
          <p:cNvSpPr/>
          <p:nvPr/>
        </p:nvSpPr>
        <p:spPr>
          <a:xfrm>
            <a:off x="3954600" y="3782160"/>
            <a:ext cx="2427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Secondary-vertex tagger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85" name="CustomShape 6"/>
          <p:cNvSpPr/>
          <p:nvPr/>
        </p:nvSpPr>
        <p:spPr>
          <a:xfrm>
            <a:off x="7594920" y="3803400"/>
            <a:ext cx="23115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Times New Roman"/>
              </a:rPr>
              <a:t>Secondary-vertex mass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Shape 1"/>
          <p:cNvSpPr txBox="1"/>
          <p:nvPr/>
        </p:nvSpPr>
        <p:spPr>
          <a:xfrm>
            <a:off x="0" y="-20952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41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en-US" sz="4100" spc="-1" strike="noStrike">
                <a:solidFill>
                  <a:srgbClr val="000000"/>
                </a:solidFill>
                <a:latin typeface="Times New Roman"/>
              </a:rPr>
              <a:t>Inclusive </a:t>
            </a:r>
            <a:r>
              <a:rPr b="1" i="1" lang="en-US" sz="4100" spc="-1" strike="noStrike">
                <a:solidFill>
                  <a:srgbClr val="000000"/>
                </a:solidFill>
                <a:latin typeface="Times New Roman"/>
              </a:rPr>
              <a:t>b</a:t>
            </a:r>
            <a:r>
              <a:rPr b="1" lang="en-US" sz="4100" spc="-1" strike="noStrike">
                <a:solidFill>
                  <a:srgbClr val="000000"/>
                </a:solidFill>
                <a:latin typeface="Times New Roman"/>
              </a:rPr>
              <a:t>-jet </a:t>
            </a:r>
            <a:r>
              <a:rPr b="1" i="1" lang="en-US" sz="4100" spc="-1" strike="noStrike">
                <a:solidFill>
                  <a:srgbClr val="000000"/>
                </a:solidFill>
                <a:latin typeface="Times New Roman"/>
              </a:rPr>
              <a:t>R</a:t>
            </a:r>
            <a:r>
              <a:rPr b="1" lang="en-US" sz="4100" spc="-1" strike="noStrike" baseline="-25000">
                <a:solidFill>
                  <a:srgbClr val="000000"/>
                </a:solidFill>
                <a:latin typeface="Times New Roman"/>
              </a:rPr>
              <a:t>AA</a:t>
            </a:r>
            <a:r>
              <a:rPr b="1" lang="en-US" sz="4100" spc="-1" strike="noStrike">
                <a:solidFill>
                  <a:srgbClr val="000000"/>
                </a:solidFill>
                <a:latin typeface="Times New Roman"/>
              </a:rPr>
              <a:t> Performance</a:t>
            </a:r>
            <a:endParaRPr b="0" lang="en-US" sz="4100" spc="-1" strike="noStrike">
              <a:latin typeface="Arial"/>
            </a:endParaRPr>
          </a:p>
        </p:txBody>
      </p:sp>
      <p:pic>
        <p:nvPicPr>
          <p:cNvPr id="287" name="Content Placeholder 8" descr=""/>
          <p:cNvPicPr/>
          <p:nvPr/>
        </p:nvPicPr>
        <p:blipFill>
          <a:blip r:embed="rId1"/>
          <a:stretch/>
        </p:blipFill>
        <p:spPr>
          <a:xfrm>
            <a:off x="6197760" y="1091520"/>
            <a:ext cx="3797280" cy="2687400"/>
          </a:xfrm>
          <a:prstGeom prst="rect">
            <a:avLst/>
          </a:prstGeom>
          <a:ln>
            <a:noFill/>
          </a:ln>
        </p:spPr>
      </p:pic>
      <p:pic>
        <p:nvPicPr>
          <p:cNvPr id="288" name="Picture 6" descr=""/>
          <p:cNvPicPr/>
          <p:nvPr/>
        </p:nvPicPr>
        <p:blipFill>
          <a:blip r:embed="rId2"/>
          <a:stretch/>
        </p:blipFill>
        <p:spPr>
          <a:xfrm>
            <a:off x="6131520" y="3779280"/>
            <a:ext cx="3947400" cy="3107880"/>
          </a:xfrm>
          <a:prstGeom prst="rect">
            <a:avLst/>
          </a:prstGeom>
          <a:ln>
            <a:noFill/>
          </a:ln>
        </p:spPr>
      </p:pic>
      <p:sp>
        <p:nvSpPr>
          <p:cNvPr id="289" name="CustomShape 2"/>
          <p:cNvSpPr/>
          <p:nvPr/>
        </p:nvSpPr>
        <p:spPr>
          <a:xfrm>
            <a:off x="335520" y="5123520"/>
            <a:ext cx="5795640" cy="1795320"/>
          </a:xfrm>
          <a:prstGeom prst="rect">
            <a:avLst/>
          </a:prstGeom>
          <a:noFill/>
          <a:ln w="19080">
            <a:solidFill>
              <a:srgbClr val="001c54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1c54"/>
                </a:solidFill>
                <a:latin typeface="Times New Roman"/>
                <a:ea typeface="宋体"/>
              </a:rPr>
              <a:t>MVTX aiming first b-jet </a:t>
            </a:r>
            <a:r>
              <a:rPr b="0" lang="en-US" sz="1800" spc="-1" strike="noStrike">
                <a:solidFill>
                  <a:srgbClr val="001c54"/>
                </a:solidFill>
                <a:latin typeface="Times New Roman"/>
                <a:ea typeface="宋体"/>
              </a:rPr>
              <a:t>nuclear modification </a:t>
            </a:r>
            <a:r>
              <a:rPr b="0" lang="en-US" sz="1800" spc="-1" strike="noStrike">
                <a:solidFill>
                  <a:srgbClr val="001c54"/>
                </a:solidFill>
                <a:latin typeface="Times New Roman"/>
                <a:ea typeface="宋体"/>
              </a:rPr>
              <a:t>factor</a:t>
            </a:r>
            <a:br/>
            <a:r>
              <a:rPr b="0" lang="en-US" sz="1800" spc="-1" strike="noStrike">
                <a:solidFill>
                  <a:srgbClr val="001c54"/>
                </a:solidFill>
                <a:latin typeface="Times New Roman"/>
                <a:ea typeface="宋体"/>
              </a:rPr>
              <a:t>@ RHIC, covering ~15-</a:t>
            </a:r>
            <a:r>
              <a:rPr b="0" lang="en-US" sz="1800" spc="-1" strike="noStrike">
                <a:solidFill>
                  <a:srgbClr val="001c54"/>
                </a:solidFill>
                <a:latin typeface="Times New Roman"/>
                <a:ea typeface="宋体"/>
              </a:rPr>
              <a:t>40 GeV/c</a:t>
            </a:r>
            <a:endParaRPr b="0" lang="en-US" sz="18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1c54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1c54"/>
                </a:solidFill>
                <a:latin typeface="Times New Roman"/>
                <a:ea typeface="宋体"/>
              </a:rPr>
              <a:t> </a:t>
            </a:r>
            <a:r>
              <a:rPr b="0" lang="en-US" sz="1600" spc="-1" strike="noStrike">
                <a:solidFill>
                  <a:srgbClr val="001c54"/>
                </a:solidFill>
                <a:latin typeface="Times New Roman"/>
                <a:ea typeface="宋体"/>
              </a:rPr>
              <a:t>Mass dependence of </a:t>
            </a:r>
            <a:r>
              <a:rPr b="0" lang="en-US" sz="1600" spc="-1" strike="noStrike">
                <a:solidFill>
                  <a:srgbClr val="001c54"/>
                </a:solidFill>
                <a:latin typeface="Times New Roman"/>
                <a:ea typeface="宋体"/>
              </a:rPr>
              <a:t>parton energy loss</a:t>
            </a:r>
            <a:endParaRPr b="0" lang="en-US" sz="16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spcAft>
                <a:spcPts val="1199"/>
              </a:spcAft>
              <a:buClr>
                <a:srgbClr val="001c54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1c54"/>
                </a:solidFill>
                <a:latin typeface="Times New Roman"/>
                <a:ea typeface="宋体"/>
              </a:rPr>
              <a:t> </a:t>
            </a:r>
            <a:r>
              <a:rPr b="0" lang="en-US" sz="1600" spc="-1" strike="noStrike">
                <a:solidFill>
                  <a:srgbClr val="001c54"/>
                </a:solidFill>
                <a:latin typeface="Times New Roman"/>
                <a:ea typeface="宋体"/>
              </a:rPr>
              <a:t>Cleaner access to </a:t>
            </a:r>
            <a:r>
              <a:rPr b="0" lang="en-US" sz="1600" spc="-1" strike="noStrike">
                <a:solidFill>
                  <a:srgbClr val="001c54"/>
                </a:solidFill>
                <a:latin typeface="Times New Roman"/>
                <a:ea typeface="宋体"/>
              </a:rPr>
              <a:t>partonic kinematics  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1c54"/>
                </a:solidFill>
                <a:latin typeface="Times New Roman"/>
                <a:ea typeface="宋体"/>
              </a:rPr>
              <a:t>Uniqueness at RHIC (vs. </a:t>
            </a:r>
            <a:r>
              <a:rPr b="0" lang="en-US" sz="1800" spc="-1" strike="noStrike">
                <a:solidFill>
                  <a:srgbClr val="001c54"/>
                </a:solidFill>
                <a:latin typeface="Times New Roman"/>
                <a:ea typeface="宋体"/>
              </a:rPr>
              <a:t>LHC)</a:t>
            </a:r>
            <a:endParaRPr b="0" lang="en-US" sz="18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1c54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1c54"/>
                </a:solidFill>
                <a:latin typeface="Times New Roman"/>
                <a:ea typeface="宋体"/>
              </a:rPr>
              <a:t> </a:t>
            </a:r>
            <a:r>
              <a:rPr b="0" lang="en-US" sz="1600" spc="-1" strike="noStrike">
                <a:solidFill>
                  <a:srgbClr val="001c54"/>
                </a:solidFill>
                <a:latin typeface="Times New Roman"/>
                <a:ea typeface="宋体"/>
              </a:rPr>
              <a:t>Gluon splitting </a:t>
            </a:r>
            <a:r>
              <a:rPr b="0" lang="en-US" sz="1600" spc="-1" strike="noStrike">
                <a:solidFill>
                  <a:srgbClr val="001c54"/>
                </a:solidFill>
                <a:latin typeface="Times New Roman"/>
                <a:ea typeface="宋体"/>
              </a:rPr>
              <a:t>contribution is much </a:t>
            </a:r>
            <a:r>
              <a:rPr b="0" lang="en-US" sz="1600" spc="-1" strike="noStrike">
                <a:solidFill>
                  <a:srgbClr val="001c54"/>
                </a:solidFill>
                <a:latin typeface="Times New Roman"/>
                <a:ea typeface="宋体"/>
              </a:rPr>
              <a:t>less (~10%)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290" name="Picture 7" descr=""/>
          <p:cNvPicPr/>
          <p:nvPr/>
        </p:nvPicPr>
        <p:blipFill>
          <a:blip r:embed="rId3"/>
          <a:stretch/>
        </p:blipFill>
        <p:spPr>
          <a:xfrm>
            <a:off x="447480" y="839520"/>
            <a:ext cx="5011560" cy="4115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Picture 10" descr=""/>
          <p:cNvPicPr/>
          <p:nvPr/>
        </p:nvPicPr>
        <p:blipFill>
          <a:blip r:embed="rId1"/>
          <a:stretch/>
        </p:blipFill>
        <p:spPr>
          <a:xfrm>
            <a:off x="5904000" y="4577400"/>
            <a:ext cx="4030920" cy="2813760"/>
          </a:xfrm>
          <a:prstGeom prst="rect">
            <a:avLst/>
          </a:prstGeom>
          <a:ln>
            <a:noFill/>
          </a:ln>
        </p:spPr>
      </p:pic>
      <p:sp>
        <p:nvSpPr>
          <p:cNvPr id="292" name="TextShape 1"/>
          <p:cNvSpPr txBox="1"/>
          <p:nvPr/>
        </p:nvSpPr>
        <p:spPr>
          <a:xfrm>
            <a:off x="587520" y="4451400"/>
            <a:ext cx="5385600" cy="2452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Bring inclusive b-jet suppression </a:t>
            </a:r>
            <a:br/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and </a:t>
            </a:r>
            <a:r>
              <a:rPr b="0" i="1" lang="en-US" sz="2700" spc="-1" strike="noStrike">
                <a:solidFill>
                  <a:srgbClr val="001c54"/>
                </a:solidFill>
                <a:latin typeface="Times New Roman"/>
              </a:rPr>
              <a:t>v</a:t>
            </a:r>
            <a:r>
              <a:rPr b="0" lang="en-US" sz="2700" spc="-1" strike="noStrike" baseline="-25000">
                <a:solidFill>
                  <a:srgbClr val="001c54"/>
                </a:solidFill>
                <a:latin typeface="Times New Roman"/>
              </a:rPr>
              <a:t>2</a:t>
            </a: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 to RHIC</a:t>
            </a:r>
            <a:endParaRPr b="0" lang="en-US" sz="2700" spc="-1" strike="noStrike">
              <a:latin typeface="Arial"/>
            </a:endParaRPr>
          </a:p>
          <a:p>
            <a:pPr lvl="1" marL="621720" indent="-228240">
              <a:lnSpc>
                <a:spcPct val="100000"/>
              </a:lnSpc>
              <a:spcBef>
                <a:spcPts val="323"/>
              </a:spcBef>
              <a:buClr>
                <a:srgbClr val="0f6fc6"/>
              </a:buClr>
              <a:buFont typeface="Verdana"/>
              <a:buChar char="◦"/>
            </a:pPr>
            <a:r>
              <a:rPr b="0" lang="en-US" sz="2300" spc="-1" strike="noStrike">
                <a:solidFill>
                  <a:srgbClr val="001c54"/>
                </a:solidFill>
                <a:latin typeface="Times New Roman"/>
              </a:rPr>
              <a:t>Covering jet </a:t>
            </a:r>
            <a:r>
              <a:rPr b="0" i="1" lang="en-US" sz="2300" spc="-1" strike="noStrike">
                <a:solidFill>
                  <a:srgbClr val="001c54"/>
                </a:solidFill>
                <a:latin typeface="Times New Roman"/>
              </a:rPr>
              <a:t>p</a:t>
            </a:r>
            <a:r>
              <a:rPr b="0" lang="en-US" sz="2300" spc="-1" strike="noStrike" baseline="-25000">
                <a:solidFill>
                  <a:srgbClr val="001c54"/>
                </a:solidFill>
                <a:latin typeface="Times New Roman"/>
              </a:rPr>
              <a:t>T</a:t>
            </a:r>
            <a:r>
              <a:rPr b="0" lang="en-US" sz="2300" spc="-1" strike="noStrike">
                <a:solidFill>
                  <a:srgbClr val="001c54"/>
                </a:solidFill>
                <a:latin typeface="Times New Roman"/>
              </a:rPr>
              <a:t> = 15-35 GeV/c</a:t>
            </a:r>
            <a:endParaRPr b="0" lang="en-US" sz="2300" spc="-1" strike="noStrike">
              <a:latin typeface="Arial"/>
            </a:endParaRPr>
          </a:p>
          <a:p>
            <a:pPr lvl="1" marL="621720" indent="-228240">
              <a:lnSpc>
                <a:spcPct val="100000"/>
              </a:lnSpc>
              <a:spcBef>
                <a:spcPts val="323"/>
              </a:spcBef>
              <a:buClr>
                <a:srgbClr val="0f6fc6"/>
              </a:buClr>
              <a:buFont typeface="Verdana"/>
              <a:buChar char="◦"/>
            </a:pPr>
            <a:r>
              <a:rPr b="0" lang="en-US" sz="2300" spc="-1" strike="noStrike">
                <a:solidFill>
                  <a:srgbClr val="001c54"/>
                </a:solidFill>
                <a:latin typeface="Times New Roman"/>
              </a:rPr>
              <a:t>Strong constraints of high energy probe in QGP</a:t>
            </a:r>
            <a:endParaRPr b="0" lang="en-US" sz="23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Broader opportunities on more differentiating observables</a:t>
            </a:r>
            <a:endParaRPr b="0" lang="en-US" sz="2700" spc="-1" strike="noStrike">
              <a:latin typeface="Arial"/>
            </a:endParaRPr>
          </a:p>
          <a:p>
            <a:pPr lvl="1" marL="621720" indent="-228240">
              <a:lnSpc>
                <a:spcPct val="100000"/>
              </a:lnSpc>
              <a:spcBef>
                <a:spcPts val="323"/>
              </a:spcBef>
              <a:buClr>
                <a:srgbClr val="0f6fc6"/>
              </a:buClr>
              <a:buFont typeface="Verdana"/>
              <a:buChar char="◦"/>
            </a:pPr>
            <a:r>
              <a:rPr b="0" lang="en-US" sz="2300" spc="-1" strike="noStrike">
                <a:solidFill>
                  <a:srgbClr val="001c54"/>
                </a:solidFill>
                <a:latin typeface="Times New Roman"/>
              </a:rPr>
              <a:t>Di-</a:t>
            </a:r>
            <a:r>
              <a:rPr b="0" i="1" lang="en-US" sz="2300" spc="-1" strike="noStrike">
                <a:solidFill>
                  <a:srgbClr val="001c54"/>
                </a:solidFill>
                <a:latin typeface="Times New Roman"/>
              </a:rPr>
              <a:t>b</a:t>
            </a:r>
            <a:r>
              <a:rPr b="0" lang="en-US" sz="2300" spc="-1" strike="noStrike">
                <a:solidFill>
                  <a:srgbClr val="001c54"/>
                </a:solidFill>
                <a:latin typeface="Times New Roman"/>
              </a:rPr>
              <a:t>-jet and </a:t>
            </a:r>
            <a:r>
              <a:rPr b="0" i="1" lang="en-US" sz="2300" spc="-1" strike="noStrike">
                <a:solidFill>
                  <a:srgbClr val="001c54"/>
                </a:solidFill>
                <a:latin typeface="Times New Roman"/>
              </a:rPr>
              <a:t>b</a:t>
            </a:r>
            <a:r>
              <a:rPr b="0" lang="en-US" sz="2300" spc="-1" strike="noStrike">
                <a:solidFill>
                  <a:srgbClr val="001c54"/>
                </a:solidFill>
                <a:latin typeface="Times New Roman"/>
              </a:rPr>
              <a:t>-jet-</a:t>
            </a:r>
            <a:r>
              <a:rPr b="0" i="1" lang="en-US" sz="2300" spc="-1" strike="noStrike">
                <a:solidFill>
                  <a:srgbClr val="001c54"/>
                </a:solidFill>
                <a:latin typeface="Times New Roman"/>
              </a:rPr>
              <a:t>B</a:t>
            </a:r>
            <a:r>
              <a:rPr b="0" lang="en-US" sz="2300" spc="-1" strike="noStrike">
                <a:solidFill>
                  <a:srgbClr val="001c54"/>
                </a:solidFill>
                <a:latin typeface="Times New Roman"/>
              </a:rPr>
              <a:t>-meson correlations</a:t>
            </a:r>
            <a:endParaRPr b="0" lang="en-US" sz="2300" spc="-1" strike="noStrike">
              <a:latin typeface="Arial"/>
            </a:endParaRPr>
          </a:p>
          <a:p>
            <a:pPr lvl="1" marL="621720" indent="-228240">
              <a:lnSpc>
                <a:spcPct val="100000"/>
              </a:lnSpc>
              <a:spcBef>
                <a:spcPts val="323"/>
              </a:spcBef>
              <a:buClr>
                <a:srgbClr val="0f6fc6"/>
              </a:buClr>
              <a:buFont typeface="Verdana"/>
              <a:buChar char="◦"/>
            </a:pPr>
            <a:r>
              <a:rPr b="0" i="1" lang="en-US" sz="2300" spc="-1" strike="noStrike">
                <a:solidFill>
                  <a:srgbClr val="001c54"/>
                </a:solidFill>
                <a:latin typeface="Times New Roman"/>
              </a:rPr>
              <a:t>b</a:t>
            </a:r>
            <a:r>
              <a:rPr b="0" lang="en-US" sz="2300" spc="-1" strike="noStrike">
                <a:solidFill>
                  <a:srgbClr val="001c54"/>
                </a:solidFill>
                <a:latin typeface="Times New Roman"/>
              </a:rPr>
              <a:t>-jet substructures</a:t>
            </a:r>
            <a:endParaRPr b="0" lang="en-US" sz="2300" spc="-1" strike="noStrike">
              <a:latin typeface="Arial"/>
            </a:endParaRPr>
          </a:p>
        </p:txBody>
      </p:sp>
      <p:sp>
        <p:nvSpPr>
          <p:cNvPr id="293" name="TextShape 2"/>
          <p:cNvSpPr txBox="1"/>
          <p:nvPr/>
        </p:nvSpPr>
        <p:spPr>
          <a:xfrm>
            <a:off x="503640" y="30240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i="1" lang="en-US" sz="4100" spc="-1" strike="noStrike">
                <a:solidFill>
                  <a:srgbClr val="000000"/>
                </a:solidFill>
                <a:latin typeface="Times New Roman"/>
              </a:rPr>
              <a:t>b</a:t>
            </a:r>
            <a:r>
              <a:rPr b="1" lang="en-US" sz="4100" spc="-1" strike="noStrike">
                <a:solidFill>
                  <a:srgbClr val="000000"/>
                </a:solidFill>
                <a:latin typeface="Times New Roman"/>
              </a:rPr>
              <a:t>-jet projection</a:t>
            </a:r>
            <a:endParaRPr b="0" lang="en-US" sz="4100" spc="-1" strike="noStrike">
              <a:latin typeface="Arial"/>
            </a:endParaRPr>
          </a:p>
        </p:txBody>
      </p:sp>
      <p:pic>
        <p:nvPicPr>
          <p:cNvPr id="294" name="Picture 7" descr=""/>
          <p:cNvPicPr/>
          <p:nvPr/>
        </p:nvPicPr>
        <p:blipFill>
          <a:blip r:embed="rId2"/>
          <a:stretch/>
        </p:blipFill>
        <p:spPr>
          <a:xfrm>
            <a:off x="2859480" y="1427400"/>
            <a:ext cx="3443400" cy="2960280"/>
          </a:xfrm>
          <a:prstGeom prst="rect">
            <a:avLst/>
          </a:prstGeom>
          <a:ln>
            <a:noFill/>
          </a:ln>
        </p:spPr>
      </p:pic>
      <p:pic>
        <p:nvPicPr>
          <p:cNvPr id="295" name="Picture 8" descr=""/>
          <p:cNvPicPr/>
          <p:nvPr/>
        </p:nvPicPr>
        <p:blipFill>
          <a:blip r:embed="rId3"/>
          <a:stretch/>
        </p:blipFill>
        <p:spPr>
          <a:xfrm>
            <a:off x="6303960" y="1507680"/>
            <a:ext cx="3611880" cy="2988000"/>
          </a:xfrm>
          <a:prstGeom prst="rect">
            <a:avLst/>
          </a:prstGeom>
          <a:ln>
            <a:noFill/>
          </a:ln>
        </p:spPr>
      </p:pic>
      <p:pic>
        <p:nvPicPr>
          <p:cNvPr id="296" name="Content Placeholder 6" descr=""/>
          <p:cNvPicPr/>
          <p:nvPr/>
        </p:nvPicPr>
        <p:blipFill>
          <a:blip r:embed="rId4"/>
          <a:srcRect l="48945" t="0" r="0" b="33988"/>
          <a:stretch/>
        </p:blipFill>
        <p:spPr>
          <a:xfrm>
            <a:off x="58680" y="1568520"/>
            <a:ext cx="2714400" cy="2554920"/>
          </a:xfrm>
          <a:prstGeom prst="rect">
            <a:avLst/>
          </a:prstGeom>
          <a:ln>
            <a:noFill/>
          </a:ln>
        </p:spPr>
      </p:pic>
      <p:sp>
        <p:nvSpPr>
          <p:cNvPr id="297" name="CustomShape 3"/>
          <p:cNvSpPr/>
          <p:nvPr/>
        </p:nvSpPr>
        <p:spPr>
          <a:xfrm>
            <a:off x="7802640" y="4451400"/>
            <a:ext cx="1888200" cy="40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Calibri"/>
              </a:rPr>
              <a:t>Di-b-jet p</a:t>
            </a:r>
            <a:r>
              <a:rPr b="0" lang="en-US" sz="1800" spc="-1" strike="noStrike" baseline="-25000">
                <a:solidFill>
                  <a:srgbClr val="333333"/>
                </a:solidFill>
                <a:latin typeface="Calibri"/>
              </a:rPr>
              <a:t>T</a:t>
            </a:r>
            <a:r>
              <a:rPr b="0" lang="en-US" sz="1800" spc="-1" strike="noStrike">
                <a:solidFill>
                  <a:srgbClr val="333333"/>
                </a:solidFill>
                <a:latin typeface="Calibri"/>
              </a:rPr>
              <a:t> balance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98" name="CustomShape 4"/>
          <p:cNvSpPr/>
          <p:nvPr/>
        </p:nvSpPr>
        <p:spPr>
          <a:xfrm>
            <a:off x="8013600" y="1250640"/>
            <a:ext cx="1692720" cy="40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Calibri"/>
              </a:rPr>
              <a:t>Inclusive b-jet v</a:t>
            </a:r>
            <a:r>
              <a:rPr b="0" lang="en-US" sz="1800" spc="-1" strike="noStrike" baseline="-25000">
                <a:solidFill>
                  <a:srgbClr val="333333"/>
                </a:solidFill>
                <a:latin typeface="Calibri"/>
              </a:rPr>
              <a:t>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99" name="CustomShape 5"/>
          <p:cNvSpPr/>
          <p:nvPr/>
        </p:nvSpPr>
        <p:spPr>
          <a:xfrm>
            <a:off x="4300920" y="1268280"/>
            <a:ext cx="1797840" cy="40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33333"/>
                </a:solidFill>
                <a:latin typeface="Calibri"/>
              </a:rPr>
              <a:t>Inclusive b-jet R</a:t>
            </a:r>
            <a:r>
              <a:rPr b="0" lang="en-US" sz="1800" spc="-1" strike="noStrike" baseline="-25000">
                <a:solidFill>
                  <a:srgbClr val="333333"/>
                </a:solidFill>
                <a:latin typeface="Calibri"/>
              </a:rPr>
              <a:t>AA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" descr=""/>
          <p:cNvPicPr/>
          <p:nvPr/>
        </p:nvPicPr>
        <p:blipFill>
          <a:blip r:embed="rId1"/>
          <a:stretch/>
        </p:blipFill>
        <p:spPr>
          <a:xfrm>
            <a:off x="6035040" y="4242960"/>
            <a:ext cx="3657600" cy="2797920"/>
          </a:xfrm>
          <a:prstGeom prst="rect">
            <a:avLst/>
          </a:prstGeom>
          <a:ln>
            <a:noFill/>
          </a:ln>
        </p:spPr>
      </p:pic>
      <p:sp>
        <p:nvSpPr>
          <p:cNvPr id="301" name="TextShape 1"/>
          <p:cNvSpPr txBox="1"/>
          <p:nvPr/>
        </p:nvSpPr>
        <p:spPr>
          <a:xfrm>
            <a:off x="108000" y="1188720"/>
            <a:ext cx="9071640" cy="423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800" spc="-1" strike="noStrike">
                <a:solidFill>
                  <a:srgbClr val="0f6fc6"/>
                </a:solidFill>
                <a:latin typeface="Times New Roman"/>
              </a:rPr>
              <a:t>Rich physics case</a:t>
            </a:r>
            <a:endParaRPr b="0" lang="en-US" sz="2800" spc="-1" strike="noStrike">
              <a:latin typeface="Arial"/>
            </a:endParaRPr>
          </a:p>
          <a:p>
            <a:pPr lvl="1" marL="621720" indent="-228240">
              <a:lnSpc>
                <a:spcPct val="100000"/>
              </a:lnSpc>
              <a:spcBef>
                <a:spcPts val="323"/>
              </a:spcBef>
              <a:buClr>
                <a:srgbClr val="0f6fc6"/>
              </a:buClr>
              <a:buFont typeface="Verdana"/>
              <a:buChar char="◦"/>
            </a:pPr>
            <a:r>
              <a:rPr b="0" lang="en-US" sz="2400" spc="-1" strike="noStrike">
                <a:solidFill>
                  <a:srgbClr val="001c54"/>
                </a:solidFill>
                <a:latin typeface="Times New Roman"/>
              </a:rPr>
              <a:t>Precision jet and HF @ RHIC</a:t>
            </a:r>
            <a:endParaRPr b="0" lang="en-US" sz="2400" spc="-1" strike="noStrike">
              <a:latin typeface="Arial"/>
            </a:endParaRPr>
          </a:p>
          <a:p>
            <a:pPr lvl="1" marL="621720" indent="-228240">
              <a:lnSpc>
                <a:spcPct val="100000"/>
              </a:lnSpc>
              <a:spcBef>
                <a:spcPts val="323"/>
              </a:spcBef>
              <a:buClr>
                <a:srgbClr val="0f6fc6"/>
              </a:buClr>
              <a:buFont typeface="Verdana"/>
              <a:buChar char="◦"/>
            </a:pPr>
            <a:r>
              <a:rPr b="0" lang="en-US" sz="2400" spc="-1" strike="noStrike">
                <a:solidFill>
                  <a:srgbClr val="001c54"/>
                </a:solidFill>
                <a:latin typeface="Times New Roman"/>
              </a:rPr>
              <a:t>Predictions on sPHENIX observables </a:t>
            </a:r>
            <a:br/>
            <a:r>
              <a:rPr b="0" lang="en-US" sz="2400" spc="-1" strike="noStrike">
                <a:solidFill>
                  <a:srgbClr val="001c54"/>
                </a:solidFill>
                <a:latin typeface="Times New Roman"/>
              </a:rPr>
              <a:t>welcomed!</a:t>
            </a:r>
            <a:endParaRPr b="0" lang="en-US" sz="2400" spc="-1" strike="noStrike">
              <a:latin typeface="Arial"/>
            </a:endParaRPr>
          </a:p>
          <a:p>
            <a:pPr lvl="1" marL="621720" indent="-228240">
              <a:lnSpc>
                <a:spcPct val="100000"/>
              </a:lnSpc>
              <a:spcBef>
                <a:spcPts val="323"/>
              </a:spcBef>
              <a:buClr>
                <a:srgbClr val="0f6fc6"/>
              </a:buClr>
              <a:buFont typeface="Verdana"/>
              <a:buChar char="◦"/>
            </a:pPr>
            <a:r>
              <a:rPr b="0" lang="en-US" sz="2400" spc="-1" strike="noStrike">
                <a:solidFill>
                  <a:srgbClr val="001c54"/>
                </a:solidFill>
                <a:latin typeface="Times New Roman"/>
              </a:rPr>
              <a:t>Completing scientific RHIC mission and </a:t>
            </a:r>
            <a:br/>
            <a:r>
              <a:rPr b="0" lang="en-US" sz="2400" spc="-1" strike="noStrike">
                <a:solidFill>
                  <a:srgbClr val="001c54"/>
                </a:solidFill>
                <a:latin typeface="Times New Roman"/>
              </a:rPr>
              <a:t>connect to EIC</a:t>
            </a:r>
            <a:endParaRPr b="0" lang="en-US" sz="24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800" spc="-1" strike="noStrike">
                <a:solidFill>
                  <a:srgbClr val="0f6fc6"/>
                </a:solidFill>
                <a:latin typeface="Times New Roman"/>
              </a:rPr>
              <a:t>Advanced design </a:t>
            </a:r>
            <a:r>
              <a:rPr b="0" lang="en-US" sz="2800" spc="-1" strike="noStrike">
                <a:solidFill>
                  <a:srgbClr val="001c54"/>
                </a:solidFill>
                <a:latin typeface="Times New Roman"/>
              </a:rPr>
              <a:t>and many progress in detector R&amp;D</a:t>
            </a:r>
            <a:endParaRPr b="0" lang="en-US" sz="2800" spc="-1" strike="noStrike">
              <a:latin typeface="Arial"/>
            </a:endParaRPr>
          </a:p>
          <a:p>
            <a:pPr lvl="1" marL="621720" indent="-228240">
              <a:lnSpc>
                <a:spcPct val="100000"/>
              </a:lnSpc>
              <a:spcBef>
                <a:spcPts val="323"/>
              </a:spcBef>
              <a:buClr>
                <a:srgbClr val="0f6fc6"/>
              </a:buClr>
              <a:buFont typeface="Verdana"/>
              <a:buChar char="◦"/>
            </a:pPr>
            <a:r>
              <a:rPr b="0" lang="en-US" sz="2400" spc="-1" strike="noStrike">
                <a:solidFill>
                  <a:srgbClr val="001c54"/>
                </a:solidFill>
                <a:latin typeface="Times New Roman"/>
              </a:rPr>
              <a:t>CD-0 approved, in preparation for CD-1. </a:t>
            </a:r>
            <a:endParaRPr b="0" lang="en-US" sz="2400" spc="-1" strike="noStrike">
              <a:latin typeface="Arial"/>
            </a:endParaRPr>
          </a:p>
          <a:p>
            <a:pPr lvl="1" marL="621720" indent="-228240">
              <a:lnSpc>
                <a:spcPct val="100000"/>
              </a:lnSpc>
              <a:spcBef>
                <a:spcPts val="323"/>
              </a:spcBef>
              <a:buClr>
                <a:srgbClr val="0f6fc6"/>
              </a:buClr>
              <a:buFont typeface="Verdana"/>
              <a:buChar char="◦"/>
            </a:pPr>
            <a:r>
              <a:rPr b="0" lang="en-US" sz="2400" spc="-1" strike="noStrike">
                <a:solidFill>
                  <a:srgbClr val="001c54"/>
                </a:solidFill>
                <a:latin typeface="Times New Roman"/>
              </a:rPr>
              <a:t>Data planned for 2023</a:t>
            </a:r>
            <a:endParaRPr b="0" lang="en-US" sz="24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800" spc="-1" strike="noStrike">
                <a:solidFill>
                  <a:srgbClr val="0f6fc6"/>
                </a:solidFill>
                <a:latin typeface="Times New Roman"/>
              </a:rPr>
              <a:t>Growing collaboration</a:t>
            </a:r>
            <a:endParaRPr b="0" lang="en-US" sz="2800" spc="-1" strike="noStrike">
              <a:latin typeface="Arial"/>
            </a:endParaRPr>
          </a:p>
          <a:p>
            <a:pPr lvl="1" marL="621720" indent="-228240">
              <a:lnSpc>
                <a:spcPct val="100000"/>
              </a:lnSpc>
              <a:spcBef>
                <a:spcPts val="323"/>
              </a:spcBef>
              <a:buClr>
                <a:srgbClr val="0f6fc6"/>
              </a:buClr>
              <a:buFont typeface="Verdana"/>
              <a:buChar char="◦"/>
            </a:pPr>
            <a:r>
              <a:rPr b="0" lang="en-US" sz="2400" spc="-1" strike="noStrike">
                <a:solidFill>
                  <a:srgbClr val="001c54"/>
                </a:solidFill>
                <a:latin typeface="Times New Roman"/>
              </a:rPr>
              <a:t>~70 institutions with 9 new in the past year</a:t>
            </a:r>
            <a:endParaRPr b="0" lang="en-US" sz="2400" spc="-1" strike="noStrike">
              <a:latin typeface="Arial"/>
            </a:endParaRPr>
          </a:p>
          <a:p>
            <a:pPr lvl="1" marL="621720" indent="-228240">
              <a:lnSpc>
                <a:spcPct val="100000"/>
              </a:lnSpc>
              <a:spcBef>
                <a:spcPts val="323"/>
              </a:spcBef>
              <a:buClr>
                <a:srgbClr val="0f6fc6"/>
              </a:buClr>
              <a:buFont typeface="Verdana"/>
              <a:buChar char="◦"/>
            </a:pPr>
            <a:r>
              <a:rPr b="0" lang="en-US" sz="2400" spc="-1" strike="noStrike">
                <a:solidFill>
                  <a:srgbClr val="001c54"/>
                </a:solidFill>
                <a:latin typeface="Times New Roman"/>
              </a:rPr>
              <a:t>Abundant opportunities to contribute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02" name="TextShape 2"/>
          <p:cNvSpPr txBox="1"/>
          <p:nvPr/>
        </p:nvSpPr>
        <p:spPr>
          <a:xfrm>
            <a:off x="504000" y="16776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4100" spc="-1" strike="noStrike">
                <a:solidFill>
                  <a:srgbClr val="000000"/>
                </a:solidFill>
                <a:latin typeface="Times New Roman"/>
              </a:rPr>
              <a:t>Summary</a:t>
            </a:r>
            <a:endParaRPr b="0" lang="en-US" sz="4100" spc="-1" strike="noStrike">
              <a:latin typeface="Arial"/>
            </a:endParaRPr>
          </a:p>
        </p:txBody>
      </p:sp>
      <p:pic>
        <p:nvPicPr>
          <p:cNvPr id="303" name="Picture 24" descr=""/>
          <p:cNvPicPr/>
          <p:nvPr/>
        </p:nvPicPr>
        <p:blipFill>
          <a:blip r:embed="rId2"/>
          <a:srcRect l="0" t="13262" r="0" b="31632"/>
          <a:stretch/>
        </p:blipFill>
        <p:spPr>
          <a:xfrm>
            <a:off x="1554480" y="5754960"/>
            <a:ext cx="3332160" cy="1377360"/>
          </a:xfrm>
          <a:prstGeom prst="rect">
            <a:avLst/>
          </a:prstGeom>
          <a:ln>
            <a:noFill/>
          </a:ln>
        </p:spPr>
      </p:pic>
      <p:grpSp>
        <p:nvGrpSpPr>
          <p:cNvPr id="304" name="Group 3"/>
          <p:cNvGrpSpPr/>
          <p:nvPr/>
        </p:nvGrpSpPr>
        <p:grpSpPr>
          <a:xfrm>
            <a:off x="4771440" y="-469080"/>
            <a:ext cx="5486400" cy="4855320"/>
            <a:chOff x="4771440" y="-469080"/>
            <a:chExt cx="5486400" cy="4855320"/>
          </a:xfrm>
        </p:grpSpPr>
        <p:pic>
          <p:nvPicPr>
            <p:cNvPr id="305" name="" descr=""/>
            <p:cNvPicPr/>
            <p:nvPr/>
          </p:nvPicPr>
          <p:blipFill>
            <a:blip r:embed="rId3"/>
            <a:stretch/>
          </p:blipFill>
          <p:spPr>
            <a:xfrm rot="18338400">
              <a:off x="4818240" y="794520"/>
              <a:ext cx="4305240" cy="23266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6" name="" descr=""/>
            <p:cNvPicPr/>
            <p:nvPr/>
          </p:nvPicPr>
          <p:blipFill>
            <a:blip r:embed="rId4"/>
            <a:stretch/>
          </p:blipFill>
          <p:spPr>
            <a:xfrm rot="20337000">
              <a:off x="7429680" y="279360"/>
              <a:ext cx="2448000" cy="2573280"/>
            </a:xfrm>
            <a:prstGeom prst="rect">
              <a:avLst/>
            </a:prstGeom>
            <a:ln>
              <a:noFill/>
            </a:ln>
          </p:spPr>
        </p:pic>
      </p:grpSp>
    </p:spTree>
  </p:cSld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0" y="0"/>
            <a:ext cx="10079640" cy="1412640"/>
          </a:xfrm>
          <a:prstGeom prst="rect">
            <a:avLst/>
          </a:prstGeom>
          <a:solidFill>
            <a:srgbClr val="ffffff"/>
          </a:solidFill>
          <a:ln w="5508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8" name="Content Placeholder 7" descr=""/>
          <p:cNvPicPr/>
          <p:nvPr/>
        </p:nvPicPr>
        <p:blipFill>
          <a:blip r:embed="rId1"/>
          <a:stretch/>
        </p:blipFill>
        <p:spPr>
          <a:xfrm>
            <a:off x="25920" y="-301680"/>
            <a:ext cx="10017720" cy="5393160"/>
          </a:xfrm>
          <a:prstGeom prst="rect">
            <a:avLst/>
          </a:prstGeom>
          <a:ln>
            <a:noFill/>
          </a:ln>
        </p:spPr>
      </p:pic>
      <p:sp>
        <p:nvSpPr>
          <p:cNvPr id="309" name="TextShape 2"/>
          <p:cNvSpPr txBox="1"/>
          <p:nvPr/>
        </p:nvSpPr>
        <p:spPr>
          <a:xfrm>
            <a:off x="30600" y="-34452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W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e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l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c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o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m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i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n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g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m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o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r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e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c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o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l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l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a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b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o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r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a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t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o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r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s</a:t>
            </a:r>
            <a:r>
              <a:rPr b="1" lang="en-US" sz="4000" spc="-1" strike="noStrike">
                <a:solidFill>
                  <a:srgbClr val="000000"/>
                </a:solidFill>
                <a:latin typeface="Times New Roman"/>
              </a:rPr>
              <a:t>!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77400" y="585000"/>
            <a:ext cx="311796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1c54"/>
                </a:solidFill>
                <a:latin typeface="Times New Roman"/>
              </a:rPr>
              <a:t>Established in Dec 2015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1c54"/>
                </a:solidFill>
                <a:latin typeface="Times New Roman"/>
              </a:rPr>
              <a:t>~70 institutions and growing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311" name="Picture 7" descr=""/>
          <p:cNvPicPr/>
          <p:nvPr/>
        </p:nvPicPr>
        <p:blipFill>
          <a:blip r:embed="rId2"/>
          <a:srcRect l="0" t="23084" r="0" b="7594"/>
          <a:stretch/>
        </p:blipFill>
        <p:spPr>
          <a:xfrm>
            <a:off x="5760" y="4846320"/>
            <a:ext cx="10073160" cy="2834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Shape 1"/>
          <p:cNvSpPr txBox="1"/>
          <p:nvPr/>
        </p:nvSpPr>
        <p:spPr>
          <a:xfrm>
            <a:off x="504000" y="2821320"/>
            <a:ext cx="907164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5870" spc="-1" strike="noStrike">
                <a:latin typeface="Arial"/>
              </a:rPr>
              <a:t>BACKUP</a:t>
            </a:r>
            <a:endParaRPr b="0" lang="en-US" sz="5870" spc="-1" strike="noStrike">
              <a:latin typeface="Arial"/>
            </a:endParaRPr>
          </a:p>
        </p:txBody>
      </p:sp>
    </p:spTree>
  </p:cSld>
  <p:timing>
    <p:tnLst>
      <p:par>
        <p:cTn id="61" dur="indefinite" restart="never" nodeType="tmRoot">
          <p:childTnLst>
            <p:seq>
              <p:cTn id="6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1"/>
          <p:cNvGrpSpPr/>
          <p:nvPr/>
        </p:nvGrpSpPr>
        <p:grpSpPr>
          <a:xfrm>
            <a:off x="200880" y="1511280"/>
            <a:ext cx="4435200" cy="4719240"/>
            <a:chOff x="200880" y="1511280"/>
            <a:chExt cx="4435200" cy="4719240"/>
          </a:xfrm>
        </p:grpSpPr>
        <p:pic>
          <p:nvPicPr>
            <p:cNvPr id="69" name="" descr=""/>
            <p:cNvPicPr/>
            <p:nvPr/>
          </p:nvPicPr>
          <p:blipFill>
            <a:blip r:embed="rId1"/>
            <a:stretch/>
          </p:blipFill>
          <p:spPr>
            <a:xfrm>
              <a:off x="200880" y="1511280"/>
              <a:ext cx="4435200" cy="4719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70" name="TextShape 2"/>
            <p:cNvSpPr txBox="1"/>
            <p:nvPr/>
          </p:nvSpPr>
          <p:spPr>
            <a:xfrm>
              <a:off x="1182960" y="5009400"/>
              <a:ext cx="2269080" cy="2437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" spc="-1" strike="noStrike">
                  <a:latin typeface="Arial"/>
                </a:rPr>
                <a:t>Phys. Rev. C 96 (2017) 24905</a:t>
              </a:r>
              <a:endParaRPr b="0" lang="en-US" sz="1000" spc="-1" strike="noStrike">
                <a:latin typeface="Arial"/>
              </a:endParaRPr>
            </a:p>
          </p:txBody>
        </p:sp>
      </p:grpSp>
      <p:grpSp>
        <p:nvGrpSpPr>
          <p:cNvPr id="71" name="Group 3"/>
          <p:cNvGrpSpPr/>
          <p:nvPr/>
        </p:nvGrpSpPr>
        <p:grpSpPr>
          <a:xfrm>
            <a:off x="5039280" y="1162080"/>
            <a:ext cx="4032000" cy="3144960"/>
            <a:chOff x="5039280" y="1162080"/>
            <a:chExt cx="4032000" cy="3144960"/>
          </a:xfrm>
        </p:grpSpPr>
        <p:pic>
          <p:nvPicPr>
            <p:cNvPr id="72" name="" descr=""/>
            <p:cNvPicPr/>
            <p:nvPr/>
          </p:nvPicPr>
          <p:blipFill>
            <a:blip r:embed="rId2"/>
            <a:stretch/>
          </p:blipFill>
          <p:spPr>
            <a:xfrm>
              <a:off x="5039280" y="1162080"/>
              <a:ext cx="4032000" cy="273168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TextShape 4"/>
            <p:cNvSpPr txBox="1"/>
            <p:nvPr/>
          </p:nvSpPr>
          <p:spPr>
            <a:xfrm>
              <a:off x="5316840" y="3485520"/>
              <a:ext cx="2299320" cy="8215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endParaRPr b="0" lang="en-US" sz="1800" spc="-1" strike="noStrike">
                <a:latin typeface="Arial"/>
              </a:endParaRPr>
            </a:p>
            <a:p>
              <a:r>
                <a:rPr b="0" lang="en-US" sz="1000" spc="-1" strike="noStrike">
                  <a:latin typeface="Arial"/>
                </a:rPr>
                <a:t>Phys. Rev. Lett. 119 (2017) 62301</a:t>
              </a:r>
              <a:endParaRPr b="0" lang="en-US" sz="1000" spc="-1" strike="noStrike">
                <a:latin typeface="Arial"/>
              </a:endParaRPr>
            </a:p>
            <a:p>
              <a:endParaRPr b="0" lang="en-US" sz="1000" spc="-1" strike="noStrike">
                <a:latin typeface="Arial"/>
              </a:endParaRPr>
            </a:p>
          </p:txBody>
        </p:sp>
      </p:grpSp>
      <p:grpSp>
        <p:nvGrpSpPr>
          <p:cNvPr id="74" name="Group 5"/>
          <p:cNvGrpSpPr/>
          <p:nvPr/>
        </p:nvGrpSpPr>
        <p:grpSpPr>
          <a:xfrm>
            <a:off x="4837680" y="4165200"/>
            <a:ext cx="4032000" cy="2731680"/>
            <a:chOff x="4837680" y="4165200"/>
            <a:chExt cx="4032000" cy="2731680"/>
          </a:xfrm>
        </p:grpSpPr>
        <p:pic>
          <p:nvPicPr>
            <p:cNvPr id="75" name="" descr=""/>
            <p:cNvPicPr/>
            <p:nvPr/>
          </p:nvPicPr>
          <p:blipFill>
            <a:blip r:embed="rId3"/>
            <a:stretch/>
          </p:blipFill>
          <p:spPr>
            <a:xfrm>
              <a:off x="4837680" y="4165200"/>
              <a:ext cx="4032000" cy="2731680"/>
            </a:xfrm>
            <a:prstGeom prst="rect">
              <a:avLst/>
            </a:prstGeom>
            <a:ln>
              <a:noFill/>
            </a:ln>
          </p:spPr>
        </p:pic>
        <p:sp>
          <p:nvSpPr>
            <p:cNvPr id="76" name="TextShape 6"/>
            <p:cNvSpPr txBox="1"/>
            <p:nvPr/>
          </p:nvSpPr>
          <p:spPr>
            <a:xfrm>
              <a:off x="6450480" y="5607720"/>
              <a:ext cx="2376360" cy="229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" spc="-1" strike="noStrike">
                  <a:latin typeface="Arial"/>
                </a:rPr>
                <a:t>Phys. Rev. Lett. 112 (2014) 122301</a:t>
              </a:r>
              <a:endParaRPr b="0" lang="en-US" sz="1000" spc="-1" strike="noStrike">
                <a:latin typeface="Arial"/>
              </a:endParaRPr>
            </a:p>
          </p:txBody>
        </p:sp>
      </p:grpSp>
      <p:sp>
        <p:nvSpPr>
          <p:cNvPr id="77" name="TextShape 7"/>
          <p:cNvSpPr txBox="1"/>
          <p:nvPr/>
        </p:nvSpPr>
        <p:spPr>
          <a:xfrm>
            <a:off x="222840" y="288360"/>
            <a:ext cx="10000080" cy="139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5000" spc="-1" strike="noStrike">
                <a:latin typeface="Arial"/>
              </a:rPr>
              <a:t>What have we learned from RHIC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78" name="TextShape 8"/>
          <p:cNvSpPr txBox="1"/>
          <p:nvPr/>
        </p:nvSpPr>
        <p:spPr>
          <a:xfrm rot="21180000">
            <a:off x="106200" y="83160"/>
            <a:ext cx="2116800" cy="1020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000" spc="-1" strike="noStrike">
                <a:solidFill>
                  <a:srgbClr val="ed1c24"/>
                </a:solidFill>
                <a:latin typeface="Chilanka"/>
              </a:rPr>
              <a:t>Some of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79" name="TextShape 9"/>
          <p:cNvSpPr txBox="1"/>
          <p:nvPr/>
        </p:nvSpPr>
        <p:spPr>
          <a:xfrm>
            <a:off x="866880" y="6865920"/>
            <a:ext cx="8556120" cy="75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 strike="noStrike">
                <a:solidFill>
                  <a:srgbClr val="ed1c24"/>
                </a:solidFill>
                <a:latin typeface="Arial"/>
              </a:rPr>
              <a:t>3 published measurements of reconstructed jets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80" name="TextShape 10"/>
          <p:cNvSpPr txBox="1"/>
          <p:nvPr/>
        </p:nvSpPr>
        <p:spPr>
          <a:xfrm>
            <a:off x="1212120" y="1490040"/>
            <a:ext cx="3427200" cy="57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979" spc="-1" strike="noStrike">
                <a:solidFill>
                  <a:srgbClr val="00599d"/>
                </a:solidFill>
                <a:latin typeface="Arial"/>
              </a:rPr>
              <a:t>Hadron-jet correlations</a:t>
            </a:r>
            <a:endParaRPr b="0" lang="en-US" sz="1979" spc="-1" strike="noStrike">
              <a:latin typeface="Arial"/>
            </a:endParaRPr>
          </a:p>
        </p:txBody>
      </p:sp>
      <p:sp>
        <p:nvSpPr>
          <p:cNvPr id="81" name="TextShape 11"/>
          <p:cNvSpPr txBox="1"/>
          <p:nvPr/>
        </p:nvSpPr>
        <p:spPr>
          <a:xfrm>
            <a:off x="5577480" y="1172880"/>
            <a:ext cx="3427200" cy="57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979" spc="-1" strike="noStrike">
                <a:solidFill>
                  <a:srgbClr val="00599d"/>
                </a:solidFill>
                <a:latin typeface="Arial"/>
              </a:rPr>
              <a:t>Di-jet asymmetries</a:t>
            </a:r>
            <a:endParaRPr b="0" lang="en-US" sz="1979" spc="-1" strike="noStrike">
              <a:latin typeface="Arial"/>
            </a:endParaRPr>
          </a:p>
        </p:txBody>
      </p:sp>
      <p:sp>
        <p:nvSpPr>
          <p:cNvPr id="82" name="TextShape 12"/>
          <p:cNvSpPr txBox="1"/>
          <p:nvPr/>
        </p:nvSpPr>
        <p:spPr>
          <a:xfrm>
            <a:off x="5577480" y="3911760"/>
            <a:ext cx="3427200" cy="57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979" spc="-1" strike="noStrike">
                <a:solidFill>
                  <a:srgbClr val="00599d"/>
                </a:solidFill>
                <a:latin typeface="Arial"/>
              </a:rPr>
              <a:t>Jet-hadron correlations</a:t>
            </a:r>
            <a:endParaRPr b="0" lang="en-US" sz="1979" spc="-1" strike="noStrike">
              <a:latin typeface="Arial"/>
            </a:endParaRPr>
          </a:p>
        </p:txBody>
      </p:sp>
      <p:sp>
        <p:nvSpPr>
          <p:cNvPr id="83" name="Freeform 13"/>
          <p:cNvSpPr/>
          <p:nvPr/>
        </p:nvSpPr>
        <p:spPr>
          <a:xfrm>
            <a:off x="346680" y="568440"/>
            <a:ext cx="238320" cy="205560"/>
          </a:xfrm>
          <a:custGeom>
            <a:avLst/>
            <a:gdLst/>
            <a:ahLst/>
            <a:rect l="0" t="0" r="r" b="b"/>
            <a:pathLst>
              <a:path w="662" h="571">
                <a:moveTo>
                  <a:pt x="0" y="570"/>
                </a:moveTo>
                <a:cubicBezTo>
                  <a:pt x="17" y="364"/>
                  <a:pt x="51" y="119"/>
                  <a:pt x="247" y="0"/>
                </a:cubicBezTo>
                <a:lnTo>
                  <a:pt x="463" y="120"/>
                </a:lnTo>
                <a:lnTo>
                  <a:pt x="643" y="252"/>
                </a:lnTo>
                <a:lnTo>
                  <a:pt x="661" y="245"/>
                </a:lnTo>
              </a:path>
            </a:pathLst>
          </a:custGeom>
          <a:ln w="29160">
            <a:solidFill>
              <a:srgbClr val="ed1c24"/>
            </a:solidFill>
            <a:round/>
          </a:ln>
        </p:spPr>
      </p:sp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 txBox="1"/>
          <p:nvPr/>
        </p:nvSpPr>
        <p:spPr>
          <a:xfrm>
            <a:off x="164520" y="0"/>
            <a:ext cx="9370800" cy="1007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en-US" sz="4100" spc="-1" strike="noStrike">
                <a:solidFill>
                  <a:srgbClr val="000000"/>
                </a:solidFill>
                <a:latin typeface="Times New Roman"/>
              </a:rPr>
              <a:t>Performance : Single Hadron showers</a:t>
            </a:r>
            <a:endParaRPr b="0" lang="en-US" sz="4100" spc="-1" strike="noStrike">
              <a:latin typeface="Arial"/>
            </a:endParaRPr>
          </a:p>
        </p:txBody>
      </p:sp>
      <p:sp>
        <p:nvSpPr>
          <p:cNvPr id="314" name="TextShape 2"/>
          <p:cNvSpPr txBox="1"/>
          <p:nvPr/>
        </p:nvSpPr>
        <p:spPr>
          <a:xfrm>
            <a:off x="504000" y="1086840"/>
            <a:ext cx="5879880" cy="2134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Single pion shower studied with clusters of digitized towers (3x3 and 5x5 clusters), which is compared with ideal sum of Geant4 hit in scintillator (label G4Hits) </a:t>
            </a:r>
            <a:endParaRPr b="0" lang="en-US" sz="27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Energy resolution satisfied design goal. </a:t>
            </a:r>
            <a:br/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Tails &lt;= 10%</a:t>
            </a:r>
            <a:endParaRPr b="0" lang="en-US" sz="27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Refinement underway: time cut-off and light collection variations</a:t>
            </a:r>
            <a:endParaRPr b="0" lang="en-US" sz="2700" spc="-1" strike="noStrike">
              <a:latin typeface="Arial"/>
            </a:endParaRPr>
          </a:p>
        </p:txBody>
      </p:sp>
      <p:sp>
        <p:nvSpPr>
          <p:cNvPr id="315" name="Line 3"/>
          <p:cNvSpPr/>
          <p:nvPr/>
        </p:nvSpPr>
        <p:spPr>
          <a:xfrm>
            <a:off x="316440" y="850320"/>
            <a:ext cx="9518040" cy="360"/>
          </a:xfrm>
          <a:prstGeom prst="line">
            <a:avLst/>
          </a:prstGeom>
          <a:ln w="28440">
            <a:solidFill>
              <a:srgbClr val="008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16" name="Group 4"/>
          <p:cNvGrpSpPr/>
          <p:nvPr/>
        </p:nvGrpSpPr>
        <p:grpSpPr>
          <a:xfrm>
            <a:off x="118800" y="3565800"/>
            <a:ext cx="4682520" cy="3377880"/>
            <a:chOff x="118800" y="3565800"/>
            <a:chExt cx="4682520" cy="3377880"/>
          </a:xfrm>
        </p:grpSpPr>
        <p:pic>
          <p:nvPicPr>
            <p:cNvPr id="317" name="Picture 2" descr=""/>
            <p:cNvPicPr/>
            <p:nvPr/>
          </p:nvPicPr>
          <p:blipFill>
            <a:blip r:embed="rId1"/>
            <a:stretch/>
          </p:blipFill>
          <p:spPr>
            <a:xfrm>
              <a:off x="118800" y="3565800"/>
              <a:ext cx="4682520" cy="3377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8" name="Picture 8" descr=""/>
            <p:cNvPicPr/>
            <p:nvPr/>
          </p:nvPicPr>
          <p:blipFill>
            <a:blip r:embed="rId2"/>
            <a:srcRect l="14700" t="9245" r="11087" b="16674"/>
            <a:stretch/>
          </p:blipFill>
          <p:spPr>
            <a:xfrm>
              <a:off x="722880" y="3795480"/>
              <a:ext cx="3920760" cy="2649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9" name="CustomShape 5"/>
            <p:cNvSpPr/>
            <p:nvPr/>
          </p:nvSpPr>
          <p:spPr>
            <a:xfrm rot="285600">
              <a:off x="2505240" y="5560560"/>
              <a:ext cx="208008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0" lang="en-US" sz="1200" spc="-1" strike="noStrike">
                  <a:solidFill>
                    <a:srgbClr val="005c2a"/>
                  </a:solidFill>
                  <a:latin typeface="Calibri"/>
                </a:rPr>
                <a:t>Requirement: 100%/√E ⊕ 10%</a:t>
              </a:r>
              <a:endParaRPr b="0" lang="en-US" sz="1200" spc="-1" strike="noStrike">
                <a:latin typeface="Arial"/>
              </a:endParaRPr>
            </a:p>
          </p:txBody>
        </p:sp>
      </p:grpSp>
      <p:grpSp>
        <p:nvGrpSpPr>
          <p:cNvPr id="320" name="Group 6"/>
          <p:cNvGrpSpPr/>
          <p:nvPr/>
        </p:nvGrpSpPr>
        <p:grpSpPr>
          <a:xfrm>
            <a:off x="5085000" y="3558960"/>
            <a:ext cx="4658040" cy="3790440"/>
            <a:chOff x="5085000" y="3558960"/>
            <a:chExt cx="4658040" cy="3790440"/>
          </a:xfrm>
        </p:grpSpPr>
        <p:pic>
          <p:nvPicPr>
            <p:cNvPr id="321" name="Picture 7" descr=""/>
            <p:cNvPicPr/>
            <p:nvPr/>
          </p:nvPicPr>
          <p:blipFill>
            <a:blip r:embed="rId3"/>
            <a:stretch/>
          </p:blipFill>
          <p:spPr>
            <a:xfrm>
              <a:off x="5085000" y="3558960"/>
              <a:ext cx="4658040" cy="34246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22" name="Line 7"/>
            <p:cNvSpPr/>
            <p:nvPr/>
          </p:nvSpPr>
          <p:spPr>
            <a:xfrm>
              <a:off x="5711400" y="5474160"/>
              <a:ext cx="3864240" cy="360"/>
            </a:xfrm>
            <a:prstGeom prst="line">
              <a:avLst/>
            </a:prstGeom>
            <a:ln w="25560">
              <a:solidFill>
                <a:srgbClr val="005c2a"/>
              </a:solidFill>
              <a:custDash>
                <a:ds d="4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3" name="CustomShape 8"/>
            <p:cNvSpPr/>
            <p:nvPr/>
          </p:nvSpPr>
          <p:spPr>
            <a:xfrm>
              <a:off x="6169320" y="5123160"/>
              <a:ext cx="208296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5686d"/>
                  </a:solidFill>
                  <a:latin typeface="Calibri"/>
                </a:rPr>
                <a:t>10% stat. in each tail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324" name="CustomShape 9"/>
            <p:cNvSpPr/>
            <p:nvPr/>
          </p:nvSpPr>
          <p:spPr>
            <a:xfrm>
              <a:off x="5111640" y="6984720"/>
              <a:ext cx="46051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1c54"/>
                  </a:solidFill>
                  <a:latin typeface="Calibri"/>
                </a:rPr>
                <a:t>2.5% stat. in tails as expected from Gauss </a:t>
              </a:r>
              <a:r>
                <a:rPr b="0" lang="en-US" sz="1800" spc="-1" strike="noStrike">
                  <a:solidFill>
                    <a:srgbClr val="001c54"/>
                  </a:solidFill>
                  <a:latin typeface="Calibri"/>
                </a:rPr>
                <a:t>shape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325" name="CustomShape 10"/>
            <p:cNvSpPr/>
            <p:nvPr/>
          </p:nvSpPr>
          <p:spPr>
            <a:xfrm flipV="1">
              <a:off x="6635880" y="5635800"/>
              <a:ext cx="419400" cy="720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1c54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326" name="Picture 17" descr=""/>
          <p:cNvPicPr/>
          <p:nvPr/>
        </p:nvPicPr>
        <p:blipFill>
          <a:blip r:embed="rId4"/>
          <a:stretch/>
        </p:blipFill>
        <p:spPr>
          <a:xfrm>
            <a:off x="6241320" y="948240"/>
            <a:ext cx="3644640" cy="2631960"/>
          </a:xfrm>
          <a:prstGeom prst="rect">
            <a:avLst/>
          </a:prstGeom>
          <a:ln>
            <a:noFill/>
          </a:ln>
        </p:spPr>
      </p:pic>
      <p:sp>
        <p:nvSpPr>
          <p:cNvPr id="327" name="CustomShape 11"/>
          <p:cNvSpPr/>
          <p:nvPr/>
        </p:nvSpPr>
        <p:spPr>
          <a:xfrm>
            <a:off x="902880" y="3702960"/>
            <a:ext cx="1860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1c54"/>
                </a:solidFill>
                <a:latin typeface="Calibri"/>
              </a:rPr>
              <a:t>Energy resolution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8" name="CustomShape 12"/>
          <p:cNvSpPr/>
          <p:nvPr/>
        </p:nvSpPr>
        <p:spPr>
          <a:xfrm>
            <a:off x="8383680" y="1071360"/>
            <a:ext cx="9842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1c54"/>
                </a:solidFill>
                <a:latin typeface="Calibri"/>
              </a:rPr>
              <a:t>Linearity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9" name="CustomShape 13"/>
          <p:cNvSpPr/>
          <p:nvPr/>
        </p:nvSpPr>
        <p:spPr>
          <a:xfrm>
            <a:off x="7839720" y="3702960"/>
            <a:ext cx="15177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1c54"/>
                </a:solidFill>
                <a:latin typeface="Calibri"/>
              </a:rPr>
              <a:t>Single-side tail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63" dur="indefinite" restart="never" nodeType="tmRoot">
          <p:childTnLst>
            <p:seq>
              <p:cTn id="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2" descr=""/>
          <p:cNvPicPr/>
          <p:nvPr/>
        </p:nvPicPr>
        <p:blipFill>
          <a:blip r:embed="rId1"/>
          <a:stretch/>
        </p:blipFill>
        <p:spPr>
          <a:xfrm>
            <a:off x="782280" y="1691640"/>
            <a:ext cx="4009320" cy="3005640"/>
          </a:xfrm>
          <a:prstGeom prst="rect">
            <a:avLst/>
          </a:prstGeom>
          <a:ln>
            <a:noFill/>
          </a:ln>
        </p:spPr>
      </p:pic>
      <p:sp>
        <p:nvSpPr>
          <p:cNvPr id="331" name="TextShape 1"/>
          <p:cNvSpPr txBox="1"/>
          <p:nvPr/>
        </p:nvSpPr>
        <p:spPr>
          <a:xfrm>
            <a:off x="503640" y="30240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en-US" sz="4100" spc="-1" strike="noStrike">
                <a:solidFill>
                  <a:srgbClr val="000000"/>
                </a:solidFill>
                <a:latin typeface="Times New Roman"/>
              </a:rPr>
              <a:t>Evolving upgrade concepts</a:t>
            </a:r>
            <a:endParaRPr b="0" lang="en-US" sz="4100" spc="-1" strike="noStrike">
              <a:latin typeface="Arial"/>
            </a:endParaRPr>
          </a:p>
        </p:txBody>
      </p:sp>
      <p:pic>
        <p:nvPicPr>
          <p:cNvPr id="332" name="Picture 10" descr=""/>
          <p:cNvPicPr/>
          <p:nvPr/>
        </p:nvPicPr>
        <p:blipFill>
          <a:blip r:embed="rId2"/>
          <a:stretch/>
        </p:blipFill>
        <p:spPr>
          <a:xfrm>
            <a:off x="5620680" y="1070640"/>
            <a:ext cx="5173920" cy="4078080"/>
          </a:xfrm>
          <a:prstGeom prst="rect">
            <a:avLst/>
          </a:prstGeom>
          <a:ln>
            <a:noFill/>
          </a:ln>
        </p:spPr>
      </p:pic>
      <p:pic>
        <p:nvPicPr>
          <p:cNvPr id="333" name="Picture 11" descr=""/>
          <p:cNvPicPr/>
          <p:nvPr/>
        </p:nvPicPr>
        <p:blipFill>
          <a:blip r:embed="rId3"/>
          <a:stretch/>
        </p:blipFill>
        <p:spPr>
          <a:xfrm>
            <a:off x="3929760" y="4704840"/>
            <a:ext cx="3688920" cy="2458800"/>
          </a:xfrm>
          <a:prstGeom prst="rect">
            <a:avLst/>
          </a:prstGeom>
          <a:ln>
            <a:noFill/>
          </a:ln>
        </p:spPr>
      </p:pic>
      <p:pic>
        <p:nvPicPr>
          <p:cNvPr id="334" name="Picture 12" descr=""/>
          <p:cNvPicPr/>
          <p:nvPr/>
        </p:nvPicPr>
        <p:blipFill>
          <a:blip r:embed="rId4"/>
          <a:srcRect l="0" t="0" r="0" b="7437"/>
          <a:stretch/>
        </p:blipFill>
        <p:spPr>
          <a:xfrm>
            <a:off x="4703400" y="1729800"/>
            <a:ext cx="2313000" cy="2729520"/>
          </a:xfrm>
          <a:prstGeom prst="rect">
            <a:avLst/>
          </a:prstGeom>
          <a:ln>
            <a:noFill/>
          </a:ln>
          <a:effectLst>
            <a:outerShdw dist="0" dir="0">
              <a:srgbClr val="000000">
                <a:alpha val="70000"/>
              </a:srgbClr>
            </a:outerShdw>
          </a:effectLst>
        </p:spPr>
      </p:pic>
      <p:pic>
        <p:nvPicPr>
          <p:cNvPr id="335" name="Picture 13" descr=""/>
          <p:cNvPicPr/>
          <p:nvPr/>
        </p:nvPicPr>
        <p:blipFill>
          <a:blip r:embed="rId5"/>
          <a:stretch/>
        </p:blipFill>
        <p:spPr>
          <a:xfrm>
            <a:off x="2444760" y="4758120"/>
            <a:ext cx="2016720" cy="2599920"/>
          </a:xfrm>
          <a:prstGeom prst="rect">
            <a:avLst/>
          </a:prstGeom>
          <a:ln>
            <a:noFill/>
          </a:ln>
          <a:effectLst>
            <a:outerShdw dist="0" dir="0">
              <a:srgbClr val="000000">
                <a:alpha val="70000"/>
              </a:srgbClr>
            </a:outerShdw>
          </a:effectLst>
        </p:spPr>
      </p:pic>
      <p:pic>
        <p:nvPicPr>
          <p:cNvPr id="336" name="Picture 14" descr=""/>
          <p:cNvPicPr/>
          <p:nvPr/>
        </p:nvPicPr>
        <p:blipFill>
          <a:blip r:embed="rId6"/>
          <a:stretch/>
        </p:blipFill>
        <p:spPr>
          <a:xfrm>
            <a:off x="167400" y="1723680"/>
            <a:ext cx="2126520" cy="2741040"/>
          </a:xfrm>
          <a:prstGeom prst="rect">
            <a:avLst/>
          </a:prstGeom>
          <a:ln>
            <a:noFill/>
          </a:ln>
          <a:effectLst>
            <a:outerShdw dist="0" dir="0">
              <a:srgbClr val="000000">
                <a:alpha val="70000"/>
              </a:srgbClr>
            </a:outerShdw>
          </a:effectLst>
        </p:spPr>
      </p:pic>
      <p:sp>
        <p:nvSpPr>
          <p:cNvPr id="337" name="CustomShape 2"/>
          <p:cNvSpPr/>
          <p:nvPr/>
        </p:nvSpPr>
        <p:spPr>
          <a:xfrm>
            <a:off x="4124520" y="3094200"/>
            <a:ext cx="755640" cy="50364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91aef3"/>
              </a:gs>
              <a:gs pos="100000">
                <a:srgbClr val="c6d7ff"/>
              </a:gs>
            </a:gsLst>
            <a:lin ang="16200000"/>
          </a:gradFill>
          <a:ln w="9360">
            <a:solidFill>
              <a:srgbClr val="0f6fc6"/>
            </a:solidFill>
            <a:round/>
          </a:ln>
          <a:effectLst>
            <a:outerShdw dist="3816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8" name="CustomShape 3"/>
          <p:cNvSpPr/>
          <p:nvPr/>
        </p:nvSpPr>
        <p:spPr>
          <a:xfrm rot="7498200">
            <a:off x="6960960" y="4434480"/>
            <a:ext cx="755640" cy="50364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91aef3"/>
              </a:gs>
              <a:gs pos="100000">
                <a:srgbClr val="c6d7ff"/>
              </a:gs>
            </a:gsLst>
            <a:lin ang="2094000"/>
          </a:gradFill>
          <a:ln w="9360">
            <a:solidFill>
              <a:srgbClr val="0f6fc6"/>
            </a:solidFill>
            <a:round/>
          </a:ln>
          <a:effectLst>
            <a:outerShdw dist="3816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9" name="CustomShape 4"/>
          <p:cNvSpPr/>
          <p:nvPr/>
        </p:nvSpPr>
        <p:spPr>
          <a:xfrm>
            <a:off x="413640" y="3951000"/>
            <a:ext cx="178272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1c54"/>
                </a:solidFill>
                <a:latin typeface="Times New Roman"/>
              </a:rPr>
              <a:t>arXiv:1501.06197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1c54"/>
                </a:solidFill>
                <a:latin typeface="Times New Roman"/>
              </a:rPr>
              <a:t>CDR in preparation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40" name="CustomShape 5"/>
          <p:cNvSpPr/>
          <p:nvPr/>
        </p:nvSpPr>
        <p:spPr>
          <a:xfrm>
            <a:off x="2289960" y="6850080"/>
            <a:ext cx="22399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1c54"/>
                </a:solidFill>
                <a:latin typeface="Times New Roman"/>
              </a:rPr>
              <a:t>LOI/arXiv:1402.1209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41" name="CustomShape 6"/>
          <p:cNvSpPr/>
          <p:nvPr/>
        </p:nvSpPr>
        <p:spPr>
          <a:xfrm>
            <a:off x="4912560" y="4107600"/>
            <a:ext cx="20174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1c54"/>
                </a:solidFill>
                <a:latin typeface="Times New Roman"/>
              </a:rPr>
              <a:t>To RHIC PAC 2017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65" dur="indefinite" restart="never" nodeType="tmRoot">
          <p:childTnLst>
            <p:seq>
              <p:cTn id="6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icture 7" descr=""/>
          <p:cNvPicPr/>
          <p:nvPr/>
        </p:nvPicPr>
        <p:blipFill>
          <a:blip r:embed="rId1"/>
          <a:stretch/>
        </p:blipFill>
        <p:spPr>
          <a:xfrm>
            <a:off x="-165240" y="354600"/>
            <a:ext cx="9629640" cy="7070400"/>
          </a:xfrm>
          <a:prstGeom prst="rect">
            <a:avLst/>
          </a:prstGeom>
          <a:ln>
            <a:noFill/>
          </a:ln>
        </p:spPr>
      </p:pic>
      <p:sp>
        <p:nvSpPr>
          <p:cNvPr id="343" name="CustomShape 1"/>
          <p:cNvSpPr/>
          <p:nvPr/>
        </p:nvSpPr>
        <p:spPr>
          <a:xfrm>
            <a:off x="1316520" y="262080"/>
            <a:ext cx="2962440" cy="925920"/>
          </a:xfrm>
          <a:prstGeom prst="rect">
            <a:avLst/>
          </a:prstGeom>
          <a:solidFill>
            <a:srgbClr val="ffffff"/>
          </a:solidFill>
          <a:ln w="55080"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67" dur="indefinite" restart="never" nodeType="tmRoot">
          <p:childTnLst>
            <p:seq>
              <p:cTn id="6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Content Placeholder 6" descr=""/>
          <p:cNvPicPr/>
          <p:nvPr/>
        </p:nvPicPr>
        <p:blipFill>
          <a:blip r:embed="rId1"/>
          <a:srcRect l="0" t="11682" r="0" b="2650"/>
          <a:stretch/>
        </p:blipFill>
        <p:spPr>
          <a:xfrm>
            <a:off x="78840" y="740160"/>
            <a:ext cx="10088640" cy="6481800"/>
          </a:xfrm>
          <a:prstGeom prst="rect">
            <a:avLst/>
          </a:prstGeom>
          <a:ln>
            <a:noFill/>
          </a:ln>
        </p:spPr>
      </p:pic>
      <p:sp>
        <p:nvSpPr>
          <p:cNvPr id="345" name="TextShape 1"/>
          <p:cNvSpPr txBox="1"/>
          <p:nvPr/>
        </p:nvSpPr>
        <p:spPr>
          <a:xfrm>
            <a:off x="123120" y="-314640"/>
            <a:ext cx="10000080" cy="1388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en-US" sz="4100" spc="-1" strike="noStrike">
                <a:solidFill>
                  <a:srgbClr val="000000"/>
                </a:solidFill>
                <a:latin typeface="Calibri"/>
              </a:rPr>
              <a:t>Meeting the grand challenge</a:t>
            </a:r>
            <a:endParaRPr b="0" lang="en-US" sz="4100" spc="-1" strike="noStrike">
              <a:latin typeface="Arial"/>
            </a:endParaRPr>
          </a:p>
        </p:txBody>
      </p:sp>
    </p:spTree>
  </p:cSld>
  <p:timing>
    <p:tnLst>
      <p:par>
        <p:cTn id="69" dur="indefinite" restart="never" nodeType="tmRoot">
          <p:childTnLst>
            <p:seq>
              <p:cTn id="7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-118440" y="115560"/>
            <a:ext cx="10000080" cy="1391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000" spc="-1" strike="noStrike">
                <a:latin typeface="Arial"/>
              </a:rPr>
              <a:t>What we haven’t learned from RHIC</a:t>
            </a:r>
            <a:endParaRPr b="0" lang="en-US" sz="4000" spc="-1" strike="noStrike">
              <a:latin typeface="Arial"/>
            </a:endParaRPr>
          </a:p>
        </p:txBody>
      </p:sp>
      <p:grpSp>
        <p:nvGrpSpPr>
          <p:cNvPr id="85" name="Group 2"/>
          <p:cNvGrpSpPr/>
          <p:nvPr/>
        </p:nvGrpSpPr>
        <p:grpSpPr>
          <a:xfrm>
            <a:off x="8608320" y="-36720"/>
            <a:ext cx="2307960" cy="1533240"/>
            <a:chOff x="8608320" y="-36720"/>
            <a:chExt cx="2307960" cy="1533240"/>
          </a:xfrm>
        </p:grpSpPr>
        <p:sp>
          <p:nvSpPr>
            <p:cNvPr id="86" name="Freeform 3"/>
            <p:cNvSpPr/>
            <p:nvPr/>
          </p:nvSpPr>
          <p:spPr>
            <a:xfrm>
              <a:off x="8756640" y="367920"/>
              <a:ext cx="371160" cy="317160"/>
            </a:xfrm>
            <a:custGeom>
              <a:avLst/>
              <a:gdLst/>
              <a:ahLst/>
              <a:rect l="0" t="0" r="r" b="b"/>
              <a:pathLst>
                <a:path w="1031" h="881">
                  <a:moveTo>
                    <a:pt x="0" y="362"/>
                  </a:moveTo>
                  <a:cubicBezTo>
                    <a:pt x="273" y="189"/>
                    <a:pt x="610" y="0"/>
                    <a:pt x="945" y="133"/>
                  </a:cubicBezTo>
                  <a:lnTo>
                    <a:pt x="998" y="515"/>
                  </a:lnTo>
                  <a:lnTo>
                    <a:pt x="1005" y="863"/>
                  </a:lnTo>
                  <a:lnTo>
                    <a:pt x="1030" y="880"/>
                  </a:lnTo>
                </a:path>
              </a:pathLst>
            </a:custGeom>
            <a:ln w="29160">
              <a:solidFill>
                <a:srgbClr val="ed1c24"/>
              </a:solidFill>
              <a:round/>
            </a:ln>
          </p:spPr>
        </p:sp>
        <p:sp>
          <p:nvSpPr>
            <p:cNvPr id="87" name="TextShape 4"/>
            <p:cNvSpPr txBox="1"/>
            <p:nvPr/>
          </p:nvSpPr>
          <p:spPr>
            <a:xfrm rot="900600">
              <a:off x="8704080" y="219600"/>
              <a:ext cx="2116080" cy="1019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3000" spc="-1" strike="noStrike">
                  <a:solidFill>
                    <a:srgbClr val="ed1c24"/>
                  </a:solidFill>
                  <a:latin typeface="Chilanka"/>
                </a:rPr>
                <a:t>Yet!</a:t>
              </a:r>
              <a:endParaRPr b="0" lang="en-US" sz="3000" spc="-1" strike="noStrike">
                <a:latin typeface="Arial"/>
              </a:endParaRPr>
            </a:p>
          </p:txBody>
        </p:sp>
      </p:grpSp>
      <p:sp>
        <p:nvSpPr>
          <p:cNvPr id="88" name="TextShape 5"/>
          <p:cNvSpPr txBox="1"/>
          <p:nvPr/>
        </p:nvSpPr>
        <p:spPr>
          <a:xfrm>
            <a:off x="237960" y="1240200"/>
            <a:ext cx="1000008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5870" spc="-1" strike="noStrike">
                <a:latin typeface="Arial"/>
              </a:rPr>
              <a:t>Jet R</a:t>
            </a:r>
            <a:r>
              <a:rPr b="0" lang="en-US" sz="5868" spc="-1" strike="noStrike" baseline="-101000">
                <a:latin typeface="Arial"/>
              </a:rPr>
              <a:t>AA</a:t>
            </a:r>
            <a:endParaRPr b="0" lang="en-US" sz="5870" spc="-1" strike="noStrike">
              <a:latin typeface="Arial"/>
            </a:endParaRPr>
          </a:p>
        </p:txBody>
      </p:sp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112320" y="2178000"/>
            <a:ext cx="6015600" cy="4317480"/>
          </a:xfrm>
          <a:prstGeom prst="rect">
            <a:avLst/>
          </a:prstGeom>
          <a:ln>
            <a:noFill/>
          </a:ln>
        </p:spPr>
      </p:pic>
      <p:pic>
        <p:nvPicPr>
          <p:cNvPr id="90" name="" descr=""/>
          <p:cNvPicPr/>
          <p:nvPr/>
        </p:nvPicPr>
        <p:blipFill>
          <a:blip r:embed="rId2"/>
          <a:stretch/>
        </p:blipFill>
        <p:spPr>
          <a:xfrm>
            <a:off x="5644080" y="2396880"/>
            <a:ext cx="4508280" cy="4334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-118440" y="115560"/>
            <a:ext cx="10000080" cy="1391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000" spc="-1" strike="noStrike">
                <a:latin typeface="Arial"/>
              </a:rPr>
              <a:t>What we haven’t learned from RHIC</a:t>
            </a:r>
            <a:endParaRPr b="0" lang="en-US" sz="4000" spc="-1" strike="noStrike">
              <a:latin typeface="Arial"/>
            </a:endParaRPr>
          </a:p>
        </p:txBody>
      </p:sp>
      <p:grpSp>
        <p:nvGrpSpPr>
          <p:cNvPr id="92" name="Group 2"/>
          <p:cNvGrpSpPr/>
          <p:nvPr/>
        </p:nvGrpSpPr>
        <p:grpSpPr>
          <a:xfrm>
            <a:off x="8608320" y="-36720"/>
            <a:ext cx="2307960" cy="1533240"/>
            <a:chOff x="8608320" y="-36720"/>
            <a:chExt cx="2307960" cy="1533240"/>
          </a:xfrm>
        </p:grpSpPr>
        <p:sp>
          <p:nvSpPr>
            <p:cNvPr id="93" name="Freeform 3"/>
            <p:cNvSpPr/>
            <p:nvPr/>
          </p:nvSpPr>
          <p:spPr>
            <a:xfrm>
              <a:off x="8756640" y="367920"/>
              <a:ext cx="371160" cy="317160"/>
            </a:xfrm>
            <a:custGeom>
              <a:avLst/>
              <a:gdLst/>
              <a:ahLst/>
              <a:rect l="0" t="0" r="r" b="b"/>
              <a:pathLst>
                <a:path w="1031" h="881">
                  <a:moveTo>
                    <a:pt x="0" y="362"/>
                  </a:moveTo>
                  <a:cubicBezTo>
                    <a:pt x="273" y="189"/>
                    <a:pt x="610" y="0"/>
                    <a:pt x="945" y="133"/>
                  </a:cubicBezTo>
                  <a:lnTo>
                    <a:pt x="998" y="515"/>
                  </a:lnTo>
                  <a:lnTo>
                    <a:pt x="1005" y="863"/>
                  </a:lnTo>
                  <a:lnTo>
                    <a:pt x="1030" y="880"/>
                  </a:lnTo>
                </a:path>
              </a:pathLst>
            </a:custGeom>
            <a:ln w="29160">
              <a:solidFill>
                <a:srgbClr val="ed1c24"/>
              </a:solidFill>
              <a:round/>
            </a:ln>
          </p:spPr>
        </p:sp>
        <p:sp>
          <p:nvSpPr>
            <p:cNvPr id="94" name="TextShape 4"/>
            <p:cNvSpPr txBox="1"/>
            <p:nvPr/>
          </p:nvSpPr>
          <p:spPr>
            <a:xfrm rot="900600">
              <a:off x="8704080" y="219600"/>
              <a:ext cx="2116080" cy="1019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3000" spc="-1" strike="noStrike">
                  <a:solidFill>
                    <a:srgbClr val="ed1c24"/>
                  </a:solidFill>
                  <a:latin typeface="Chilanka"/>
                </a:rPr>
                <a:t>Yet!</a:t>
              </a:r>
              <a:endParaRPr b="0" lang="en-US" sz="3000" spc="-1" strike="noStrike">
                <a:latin typeface="Arial"/>
              </a:endParaRPr>
            </a:p>
          </p:txBody>
        </p:sp>
      </p:grpSp>
      <p:sp>
        <p:nvSpPr>
          <p:cNvPr id="95" name="TextShape 5"/>
          <p:cNvSpPr txBox="1"/>
          <p:nvPr/>
        </p:nvSpPr>
        <p:spPr>
          <a:xfrm>
            <a:off x="237960" y="1240200"/>
            <a:ext cx="10000080" cy="946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5870" spc="-1" strike="noStrike">
                <a:latin typeface="Arial"/>
              </a:rPr>
              <a:t>Quarkonia</a:t>
            </a:r>
            <a:endParaRPr b="0" lang="en-US" sz="5870" spc="-1" strike="noStrike">
              <a:latin typeface="Arial"/>
            </a:endParaRPr>
          </a:p>
        </p:txBody>
      </p:sp>
      <p:grpSp>
        <p:nvGrpSpPr>
          <p:cNvPr id="96" name="Group 6"/>
          <p:cNvGrpSpPr/>
          <p:nvPr/>
        </p:nvGrpSpPr>
        <p:grpSpPr>
          <a:xfrm>
            <a:off x="2659680" y="1712160"/>
            <a:ext cx="5063040" cy="6240240"/>
            <a:chOff x="2659680" y="1712160"/>
            <a:chExt cx="5063040" cy="6240240"/>
          </a:xfrm>
        </p:grpSpPr>
        <p:sp>
          <p:nvSpPr>
            <p:cNvPr id="97" name="CustomShape 7"/>
            <p:cNvSpPr/>
            <p:nvPr/>
          </p:nvSpPr>
          <p:spPr>
            <a:xfrm>
              <a:off x="5152320" y="7675920"/>
              <a:ext cx="2570400" cy="276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/>
            <a:p>
              <a:pP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CMS-PAS HIN-12-014, HIN-12-007</a:t>
              </a:r>
              <a:endParaRPr b="0" lang="en-US" sz="1200" spc="-1" strike="noStrike">
                <a:latin typeface="Arial"/>
              </a:endParaRPr>
            </a:p>
          </p:txBody>
        </p:sp>
        <p:grpSp>
          <p:nvGrpSpPr>
            <p:cNvPr id="98" name="Group 8"/>
            <p:cNvGrpSpPr/>
            <p:nvPr/>
          </p:nvGrpSpPr>
          <p:grpSpPr>
            <a:xfrm>
              <a:off x="2659680" y="1712160"/>
              <a:ext cx="4955760" cy="4964040"/>
              <a:chOff x="2659680" y="1712160"/>
              <a:chExt cx="4955760" cy="4964040"/>
            </a:xfrm>
          </p:grpSpPr>
          <p:sp>
            <p:nvSpPr>
              <p:cNvPr id="99" name="CustomShape 9"/>
              <p:cNvSpPr/>
              <p:nvPr/>
            </p:nvSpPr>
            <p:spPr>
              <a:xfrm>
                <a:off x="2995200" y="1712160"/>
                <a:ext cx="4620240" cy="4089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100" name="Picture 5" descr=""/>
              <p:cNvPicPr/>
              <p:nvPr/>
            </p:nvPicPr>
            <p:blipFill>
              <a:blip r:embed="rId1"/>
              <a:stretch/>
            </p:blipFill>
            <p:spPr>
              <a:xfrm>
                <a:off x="2659680" y="2072880"/>
                <a:ext cx="4788000" cy="45946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1" name="CustomShape 10"/>
              <p:cNvSpPr/>
              <p:nvPr/>
            </p:nvSpPr>
            <p:spPr>
              <a:xfrm>
                <a:off x="3499560" y="6216480"/>
                <a:ext cx="3863880" cy="4597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/>
              <a:p>
                <a:pPr algn="ctr"/>
                <a:r>
                  <a:rPr b="0" lang="en-US" sz="24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Melting point (GeV)</a:t>
                </a:r>
                <a:endParaRPr b="0" lang="en-US" sz="2400" spc="-1" strike="noStrike">
                  <a:latin typeface="Arial"/>
                </a:endParaRPr>
              </a:p>
            </p:txBody>
          </p:sp>
        </p:grpSp>
      </p:grpSp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"/>
          <p:cNvGrpSpPr/>
          <p:nvPr/>
        </p:nvGrpSpPr>
        <p:grpSpPr>
          <a:xfrm>
            <a:off x="1280160" y="928080"/>
            <a:ext cx="7315200" cy="5593320"/>
            <a:chOff x="1280160" y="928080"/>
            <a:chExt cx="7315200" cy="5593320"/>
          </a:xfrm>
        </p:grpSpPr>
        <p:pic>
          <p:nvPicPr>
            <p:cNvPr id="103" name="" descr=""/>
            <p:cNvPicPr/>
            <p:nvPr/>
          </p:nvPicPr>
          <p:blipFill>
            <a:blip r:embed="rId1"/>
            <a:stretch/>
          </p:blipFill>
          <p:spPr>
            <a:xfrm>
              <a:off x="1280160" y="928080"/>
              <a:ext cx="7315200" cy="5486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4" name="TextShape 2"/>
            <p:cNvSpPr txBox="1"/>
            <p:nvPr/>
          </p:nvSpPr>
          <p:spPr>
            <a:xfrm>
              <a:off x="3031920" y="1731600"/>
              <a:ext cx="4937760" cy="3877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2500" spc="-1" strike="noStrike">
                  <a:latin typeface="Arial"/>
                </a:rPr>
                <a:t>Understanding the QGP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105" name="TextShape 3"/>
            <p:cNvSpPr txBox="1"/>
            <p:nvPr/>
          </p:nvSpPr>
          <p:spPr>
            <a:xfrm>
              <a:off x="2203920" y="5835960"/>
              <a:ext cx="2188080" cy="685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500" spc="-1" strike="noStrike">
                  <a:latin typeface="Arial"/>
                </a:rPr>
                <a:t>Soft probes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106" name="TextShape 4"/>
            <p:cNvSpPr txBox="1"/>
            <p:nvPr/>
          </p:nvSpPr>
          <p:spPr>
            <a:xfrm>
              <a:off x="5443920" y="5836320"/>
              <a:ext cx="2188080" cy="685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500" spc="-1" strike="noStrike">
                  <a:latin typeface="Arial"/>
                </a:rPr>
                <a:t>Hard probes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107" name="TextShape 5"/>
            <p:cNvSpPr txBox="1"/>
            <p:nvPr/>
          </p:nvSpPr>
          <p:spPr>
            <a:xfrm rot="16200000">
              <a:off x="842760" y="3957120"/>
              <a:ext cx="4014000" cy="3297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000" spc="-1" strike="noStrike">
                  <a:latin typeface="Arial"/>
                </a:rPr>
                <a:t>Global observables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108" name="TextShape 6"/>
            <p:cNvSpPr txBox="1"/>
            <p:nvPr/>
          </p:nvSpPr>
          <p:spPr>
            <a:xfrm rot="16200000">
              <a:off x="1742760" y="3957120"/>
              <a:ext cx="4014000" cy="3297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000" spc="-1" strike="noStrike">
                  <a:latin typeface="Arial"/>
                </a:rPr>
                <a:t>Spectra, strangeness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109" name="TextShape 7"/>
            <p:cNvSpPr txBox="1"/>
            <p:nvPr/>
          </p:nvSpPr>
          <p:spPr>
            <a:xfrm rot="16200000">
              <a:off x="4118760" y="3957120"/>
              <a:ext cx="4014000" cy="3297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000" spc="-1" strike="noStrike">
                  <a:latin typeface="Arial"/>
                </a:rPr>
                <a:t>Jets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110" name="TextShape 8"/>
            <p:cNvSpPr txBox="1"/>
            <p:nvPr/>
          </p:nvSpPr>
          <p:spPr>
            <a:xfrm rot="16200000">
              <a:off x="5054760" y="3957120"/>
              <a:ext cx="4014000" cy="3297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000" spc="-1" strike="noStrike">
                  <a:latin typeface="Arial"/>
                </a:rPr>
                <a:t>Quarkonia</a:t>
              </a:r>
              <a:endParaRPr b="0" lang="en-US" sz="2000" spc="-1" strike="noStrike">
                <a:latin typeface="Arial"/>
              </a:endParaRPr>
            </a:p>
          </p:txBody>
        </p:sp>
      </p:grpSp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36" descr=""/>
          <p:cNvPicPr/>
          <p:nvPr/>
        </p:nvPicPr>
        <p:blipFill>
          <a:blip r:embed="rId1"/>
          <a:stretch/>
        </p:blipFill>
        <p:spPr>
          <a:xfrm>
            <a:off x="5941800" y="3348720"/>
            <a:ext cx="5047560" cy="2786760"/>
          </a:xfrm>
          <a:prstGeom prst="rect">
            <a:avLst/>
          </a:prstGeom>
          <a:ln>
            <a:noFill/>
          </a:ln>
        </p:spPr>
      </p:pic>
      <p:pic>
        <p:nvPicPr>
          <p:cNvPr id="112" name="Picture 37" descr=""/>
          <p:cNvPicPr/>
          <p:nvPr/>
        </p:nvPicPr>
        <p:blipFill>
          <a:blip r:embed="rId2"/>
          <a:stretch/>
        </p:blipFill>
        <p:spPr>
          <a:xfrm>
            <a:off x="2587680" y="3339360"/>
            <a:ext cx="5060520" cy="2793960"/>
          </a:xfrm>
          <a:prstGeom prst="rect">
            <a:avLst/>
          </a:prstGeom>
          <a:ln>
            <a:noFill/>
          </a:ln>
        </p:spPr>
      </p:pic>
      <p:pic>
        <p:nvPicPr>
          <p:cNvPr id="113" name="Picture 1" descr=""/>
          <p:cNvPicPr/>
          <p:nvPr/>
        </p:nvPicPr>
        <p:blipFill>
          <a:blip r:embed="rId3"/>
          <a:stretch/>
        </p:blipFill>
        <p:spPr>
          <a:xfrm>
            <a:off x="104040" y="3516840"/>
            <a:ext cx="2964240" cy="2120400"/>
          </a:xfrm>
          <a:prstGeom prst="rect">
            <a:avLst/>
          </a:prstGeom>
          <a:ln>
            <a:noFill/>
          </a:ln>
        </p:spPr>
      </p:pic>
      <p:sp>
        <p:nvSpPr>
          <p:cNvPr id="114" name="TextShape 1"/>
          <p:cNvSpPr txBox="1"/>
          <p:nvPr/>
        </p:nvSpPr>
        <p:spPr>
          <a:xfrm>
            <a:off x="-69120" y="-19440"/>
            <a:ext cx="10110600" cy="1271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en-US" sz="4100" spc="-1" strike="noStrike">
                <a:solidFill>
                  <a:srgbClr val="000000"/>
                </a:solidFill>
                <a:latin typeface="Times New Roman"/>
              </a:rPr>
              <a:t>Evolution of the PHENIX Interaction region</a:t>
            </a:r>
            <a:endParaRPr b="0" lang="en-US" sz="4100" spc="-1" strike="noStrike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 flipV="1">
            <a:off x="43920" y="6040080"/>
            <a:ext cx="9851400" cy="3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f6fc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16" name="Group 3"/>
          <p:cNvGrpSpPr/>
          <p:nvPr/>
        </p:nvGrpSpPr>
        <p:grpSpPr>
          <a:xfrm>
            <a:off x="129600" y="1481040"/>
            <a:ext cx="6309360" cy="4352400"/>
            <a:chOff x="129600" y="1481040"/>
            <a:chExt cx="6309360" cy="4352400"/>
          </a:xfrm>
        </p:grpSpPr>
        <p:sp>
          <p:nvSpPr>
            <p:cNvPr id="117" name="Line 4"/>
            <p:cNvSpPr/>
            <p:nvPr/>
          </p:nvSpPr>
          <p:spPr>
            <a:xfrm>
              <a:off x="129600" y="1481040"/>
              <a:ext cx="360" cy="4352400"/>
            </a:xfrm>
            <a:prstGeom prst="line">
              <a:avLst/>
            </a:prstGeom>
            <a:ln w="12600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" name="Line 5"/>
            <p:cNvSpPr/>
            <p:nvPr/>
          </p:nvSpPr>
          <p:spPr>
            <a:xfrm>
              <a:off x="3068280" y="1481040"/>
              <a:ext cx="360" cy="4352400"/>
            </a:xfrm>
            <a:prstGeom prst="line">
              <a:avLst/>
            </a:prstGeom>
            <a:ln w="54000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" name="Line 6"/>
            <p:cNvSpPr/>
            <p:nvPr/>
          </p:nvSpPr>
          <p:spPr>
            <a:xfrm>
              <a:off x="6438600" y="1481040"/>
              <a:ext cx="360" cy="4352400"/>
            </a:xfrm>
            <a:prstGeom prst="line">
              <a:avLst/>
            </a:prstGeom>
            <a:ln w="12600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0" name="CustomShape 7"/>
          <p:cNvSpPr/>
          <p:nvPr/>
        </p:nvSpPr>
        <p:spPr>
          <a:xfrm>
            <a:off x="128520" y="6108480"/>
            <a:ext cx="7603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1c54"/>
                </a:solidFill>
                <a:latin typeface="Times New Roman"/>
              </a:rPr>
              <a:t>~2000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1" name="CustomShape 8"/>
          <p:cNvSpPr/>
          <p:nvPr/>
        </p:nvSpPr>
        <p:spPr>
          <a:xfrm>
            <a:off x="2525760" y="6108480"/>
            <a:ext cx="2729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1c54"/>
                </a:solidFill>
                <a:latin typeface="Times New Roman"/>
              </a:rPr>
              <a:t>2017→2022, </a:t>
            </a:r>
            <a:r>
              <a:rPr b="0" lang="en-US" sz="1800" spc="-1" strike="noStrike">
                <a:solidFill>
                  <a:srgbClr val="0f6fc6"/>
                </a:solidFill>
                <a:latin typeface="Times New Roman"/>
              </a:rPr>
              <a:t>CD-0 @ 2016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2" name="CustomShape 9"/>
          <p:cNvSpPr/>
          <p:nvPr/>
        </p:nvSpPr>
        <p:spPr>
          <a:xfrm>
            <a:off x="6181200" y="6108480"/>
            <a:ext cx="7664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1c54"/>
                </a:solidFill>
                <a:latin typeface="Times New Roman"/>
              </a:rPr>
              <a:t>&gt;2025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3" name="CustomShape 10"/>
          <p:cNvSpPr/>
          <p:nvPr/>
        </p:nvSpPr>
        <p:spPr>
          <a:xfrm>
            <a:off x="9149040" y="6108480"/>
            <a:ext cx="655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1c54"/>
                </a:solidFill>
                <a:latin typeface="Times New Roman"/>
              </a:rPr>
              <a:t>Time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4" name="CustomShape 11"/>
          <p:cNvSpPr/>
          <p:nvPr/>
        </p:nvSpPr>
        <p:spPr>
          <a:xfrm>
            <a:off x="130320" y="1141560"/>
            <a:ext cx="2937960" cy="363960"/>
          </a:xfrm>
          <a:prstGeom prst="rect">
            <a:avLst/>
          </a:prstGeom>
          <a:gradFill rotWithShape="0">
            <a:gsLst>
              <a:gs pos="0">
                <a:srgbClr val="91aef3"/>
              </a:gs>
              <a:gs pos="100000">
                <a:srgbClr val="c6d7ff"/>
              </a:gs>
            </a:gsLst>
            <a:lin ang="16200000"/>
          </a:gradFill>
          <a:ln w="9360">
            <a:solidFill>
              <a:srgbClr val="0f6fc6"/>
            </a:solidFill>
            <a:round/>
          </a:ln>
          <a:effectLst>
            <a:outerShdw dist="3816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1c54"/>
                </a:solidFill>
                <a:latin typeface="Times New Roman"/>
              </a:rPr>
              <a:t>PHENIX experiment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5" name="CustomShape 12"/>
          <p:cNvSpPr/>
          <p:nvPr/>
        </p:nvSpPr>
        <p:spPr>
          <a:xfrm>
            <a:off x="3067920" y="1141560"/>
            <a:ext cx="3370320" cy="410760"/>
          </a:xfrm>
          <a:prstGeom prst="rect">
            <a:avLst/>
          </a:prstGeom>
          <a:gradFill rotWithShape="0">
            <a:gsLst>
              <a:gs pos="0">
                <a:srgbClr val="91aef3"/>
              </a:gs>
              <a:gs pos="100000">
                <a:srgbClr val="c6d7ff"/>
              </a:gs>
            </a:gsLst>
            <a:lin ang="16200000"/>
          </a:gradFill>
          <a:ln w="9360">
            <a:solidFill>
              <a:srgbClr val="0f6fc6"/>
            </a:solidFill>
            <a:round/>
          </a:ln>
          <a:effectLst>
            <a:outerShdw dist="3816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26" name="CustomShape 13"/>
          <p:cNvSpPr/>
          <p:nvPr/>
        </p:nvSpPr>
        <p:spPr>
          <a:xfrm>
            <a:off x="6438240" y="1141560"/>
            <a:ext cx="3369960" cy="363960"/>
          </a:xfrm>
          <a:prstGeom prst="rect">
            <a:avLst/>
          </a:prstGeom>
          <a:gradFill rotWithShape="0">
            <a:gsLst>
              <a:gs pos="0">
                <a:srgbClr val="91aef3"/>
              </a:gs>
              <a:gs pos="100000">
                <a:srgbClr val="c6d7ff"/>
              </a:gs>
            </a:gsLst>
            <a:lin ang="16200000"/>
          </a:gradFill>
          <a:ln w="9360">
            <a:solidFill>
              <a:srgbClr val="0f6fc6"/>
            </a:solidFill>
            <a:round/>
          </a:ln>
          <a:effectLst>
            <a:outerShdw dist="3816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1c54"/>
                </a:solidFill>
                <a:latin typeface="Times New Roman"/>
              </a:rPr>
              <a:t>An EIC detector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7" name="CustomShape 14"/>
          <p:cNvSpPr/>
          <p:nvPr/>
        </p:nvSpPr>
        <p:spPr>
          <a:xfrm>
            <a:off x="216360" y="1735200"/>
            <a:ext cx="2764800" cy="144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TextShape 15"/>
          <p:cNvSpPr txBox="1"/>
          <p:nvPr/>
        </p:nvSpPr>
        <p:spPr>
          <a:xfrm>
            <a:off x="-43200" y="1650960"/>
            <a:ext cx="3197520" cy="2085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rmAutofit/>
          </a:bodyPr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16y+ operation</a:t>
            </a:r>
            <a:endParaRPr b="0" lang="en-US" sz="27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Broad spectrum of physics (QGP, Hadron Physics, DM)</a:t>
            </a:r>
            <a:endParaRPr b="0" lang="en-US" sz="27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170+ physics papers with 24k citations</a:t>
            </a:r>
            <a:endParaRPr b="0" lang="en-US" sz="27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f6fc6"/>
                </a:solidFill>
                <a:latin typeface="Times New Roman"/>
              </a:rPr>
              <a:t>Last run in this form 2016</a:t>
            </a:r>
            <a:endParaRPr b="0" lang="en-US" sz="2700" spc="-1" strike="noStrike">
              <a:latin typeface="Arial"/>
            </a:endParaRPr>
          </a:p>
        </p:txBody>
      </p:sp>
      <p:sp>
        <p:nvSpPr>
          <p:cNvPr id="129" name="CustomShape 16"/>
          <p:cNvSpPr/>
          <p:nvPr/>
        </p:nvSpPr>
        <p:spPr>
          <a:xfrm>
            <a:off x="2981880" y="1735200"/>
            <a:ext cx="3406680" cy="169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Comprehensive central upgrade base on BaBar magnet</a:t>
            </a:r>
            <a:endParaRPr b="0" lang="en-US" sz="27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Rich jet and HF physics program </a:t>
            </a:r>
            <a:br/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→ </a:t>
            </a:r>
            <a:r>
              <a:rPr b="0" lang="en-US" sz="2700" spc="-1" strike="noStrike">
                <a:solidFill>
                  <a:srgbClr val="0f6fc6"/>
                </a:solidFill>
                <a:latin typeface="Times New Roman"/>
              </a:rPr>
              <a:t>nature of QGP</a:t>
            </a:r>
            <a:endParaRPr b="0" lang="en-US" sz="27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Possible forward tracking, and calorimeter → </a:t>
            </a:r>
            <a:r>
              <a:rPr b="0" lang="en-US" sz="2700" spc="-1" strike="noStrike">
                <a:solidFill>
                  <a:srgbClr val="0f6fc6"/>
                </a:solidFill>
                <a:latin typeface="Times New Roman"/>
              </a:rPr>
              <a:t>Spin, CNM</a:t>
            </a:r>
            <a:endParaRPr b="0" lang="en-US" sz="2700" spc="-1" strike="noStrike">
              <a:latin typeface="Arial"/>
            </a:endParaRPr>
          </a:p>
        </p:txBody>
      </p:sp>
      <p:sp>
        <p:nvSpPr>
          <p:cNvPr id="130" name="CustomShape 17"/>
          <p:cNvSpPr/>
          <p:nvPr/>
        </p:nvSpPr>
        <p:spPr>
          <a:xfrm>
            <a:off x="6438240" y="1650960"/>
            <a:ext cx="3369960" cy="174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18"/>
          <p:cNvSpPr/>
          <p:nvPr/>
        </p:nvSpPr>
        <p:spPr>
          <a:xfrm>
            <a:off x="6438240" y="1650960"/>
            <a:ext cx="3369960" cy="174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Path of PHENIX upgrade leads to a capable EIC detector</a:t>
            </a:r>
            <a:endParaRPr b="0" lang="en-US" sz="27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01c54"/>
                </a:solidFill>
                <a:latin typeface="Times New Roman"/>
              </a:rPr>
              <a:t>Large coverage of tracking, calorimetry and PID</a:t>
            </a:r>
            <a:endParaRPr b="0" lang="en-US" sz="27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700" spc="-1" strike="noStrike">
                <a:solidFill>
                  <a:srgbClr val="0f6fc6"/>
                </a:solidFill>
                <a:latin typeface="Times New Roman"/>
              </a:rPr>
              <a:t>Update LOI this year, open to new collaborators/new ideas</a:t>
            </a:r>
            <a:endParaRPr b="0" lang="en-US" sz="2700" spc="-1" strike="noStrike">
              <a:latin typeface="Arial"/>
            </a:endParaRPr>
          </a:p>
        </p:txBody>
      </p:sp>
      <p:sp>
        <p:nvSpPr>
          <p:cNvPr id="132" name="CustomShape 19"/>
          <p:cNvSpPr/>
          <p:nvPr/>
        </p:nvSpPr>
        <p:spPr>
          <a:xfrm>
            <a:off x="79560" y="6421320"/>
            <a:ext cx="6308640" cy="50868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a3a5b4"/>
              </a:gs>
              <a:gs pos="100000">
                <a:srgbClr val="d4d4de"/>
              </a:gs>
            </a:gsLst>
            <a:lin ang="16200000"/>
          </a:gradFill>
          <a:ln w="9360">
            <a:solidFill>
              <a:srgbClr val="001c54"/>
            </a:solidFill>
            <a:round/>
          </a:ln>
          <a:effectLst>
            <a:outerShdw dist="3816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f6fc6"/>
                </a:solidFill>
                <a:latin typeface="Times New Roman"/>
              </a:rPr>
              <a:t>RHIC</a:t>
            </a:r>
            <a:r>
              <a:rPr b="0" lang="en-US" sz="1800" spc="-1" strike="noStrike">
                <a:solidFill>
                  <a:srgbClr val="001c54"/>
                </a:solidFill>
                <a:latin typeface="Times New Roman"/>
              </a:rPr>
              <a:t>: A+A, spin-polarized p+p, spin-polarized p+A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3" name="CustomShape 20"/>
          <p:cNvSpPr/>
          <p:nvPr/>
        </p:nvSpPr>
        <p:spPr>
          <a:xfrm>
            <a:off x="6561000" y="6421320"/>
            <a:ext cx="3369960" cy="50868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a3a5b4"/>
              </a:gs>
              <a:gs pos="100000">
                <a:srgbClr val="d4d4de"/>
              </a:gs>
            </a:gsLst>
            <a:lin ang="16200000"/>
          </a:gradFill>
          <a:ln w="9360">
            <a:solidFill>
              <a:srgbClr val="001c54"/>
            </a:solidFill>
            <a:round/>
          </a:ln>
          <a:effectLst>
            <a:outerShdw dist="3816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f6fc6"/>
                </a:solidFill>
                <a:latin typeface="Times New Roman"/>
              </a:rPr>
              <a:t>EIC</a:t>
            </a:r>
            <a:r>
              <a:rPr b="0" lang="en-US" sz="1800" spc="-1" strike="noStrike">
                <a:solidFill>
                  <a:srgbClr val="001c54"/>
                </a:solidFill>
                <a:latin typeface="Times New Roman"/>
              </a:rPr>
              <a:t>: e+p, e+A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4" name="Line 21"/>
          <p:cNvSpPr/>
          <p:nvPr/>
        </p:nvSpPr>
        <p:spPr>
          <a:xfrm flipV="1">
            <a:off x="6474960" y="6464160"/>
            <a:ext cx="360" cy="424080"/>
          </a:xfrm>
          <a:prstGeom prst="line">
            <a:avLst/>
          </a:prstGeom>
          <a:ln w="12600">
            <a:solidFill>
              <a:srgbClr val="0f6fc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CustomShape 22"/>
          <p:cNvSpPr/>
          <p:nvPr/>
        </p:nvSpPr>
        <p:spPr>
          <a:xfrm>
            <a:off x="3420720" y="5708520"/>
            <a:ext cx="28083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arXiv:1501.06197 [nucl-ex] 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6" name="CustomShape 23"/>
          <p:cNvSpPr/>
          <p:nvPr/>
        </p:nvSpPr>
        <p:spPr>
          <a:xfrm>
            <a:off x="6852600" y="5730120"/>
            <a:ext cx="26362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arXiv:1402.1209 [nucl-ex]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37" name="Picture 2" descr=""/>
          <p:cNvPicPr/>
          <p:nvPr/>
        </p:nvPicPr>
        <p:blipFill>
          <a:blip r:embed="rId4"/>
          <a:stretch/>
        </p:blipFill>
        <p:spPr>
          <a:xfrm>
            <a:off x="3902040" y="927720"/>
            <a:ext cx="1631520" cy="838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503640" y="-22824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4100" spc="-1" strike="noStrike">
                <a:solidFill>
                  <a:srgbClr val="000000"/>
                </a:solidFill>
                <a:latin typeface="Times New Roman"/>
              </a:rPr>
              <a:t>SPHENIX Detector</a:t>
            </a:r>
            <a:endParaRPr b="0" lang="en-US" sz="4100" spc="-1" strike="noStrike">
              <a:latin typeface="Arial"/>
            </a:endParaRPr>
          </a:p>
        </p:txBody>
      </p:sp>
      <p:grpSp>
        <p:nvGrpSpPr>
          <p:cNvPr id="139" name="Group 2"/>
          <p:cNvGrpSpPr/>
          <p:nvPr/>
        </p:nvGrpSpPr>
        <p:grpSpPr>
          <a:xfrm>
            <a:off x="321840" y="745200"/>
            <a:ext cx="6105960" cy="6418080"/>
            <a:chOff x="321840" y="745200"/>
            <a:chExt cx="6105960" cy="6418080"/>
          </a:xfrm>
        </p:grpSpPr>
        <p:grpSp>
          <p:nvGrpSpPr>
            <p:cNvPr id="140" name="Group 3"/>
            <p:cNvGrpSpPr/>
            <p:nvPr/>
          </p:nvGrpSpPr>
          <p:grpSpPr>
            <a:xfrm>
              <a:off x="321840" y="745200"/>
              <a:ext cx="6105960" cy="6418080"/>
              <a:chOff x="321840" y="745200"/>
              <a:chExt cx="6105960" cy="6418080"/>
            </a:xfrm>
          </p:grpSpPr>
          <p:pic>
            <p:nvPicPr>
              <p:cNvPr id="141" name="Picture 12" descr=""/>
              <p:cNvPicPr/>
              <p:nvPr/>
            </p:nvPicPr>
            <p:blipFill>
              <a:blip r:embed="rId1"/>
              <a:stretch/>
            </p:blipFill>
            <p:spPr>
              <a:xfrm>
                <a:off x="321840" y="745200"/>
                <a:ext cx="6105960" cy="64180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42" name="CustomShape 4"/>
              <p:cNvSpPr/>
              <p:nvPr/>
            </p:nvSpPr>
            <p:spPr>
              <a:xfrm flipV="1">
                <a:off x="2876400" y="1203120"/>
                <a:ext cx="677880" cy="1309320"/>
              </a:xfrm>
              <a:custGeom>
                <a:avLst/>
                <a:gdLst/>
                <a:ahLst/>
                <a:rect l="l" t="t" r="r" b="b"/>
                <a:pathLst>
                  <a:path w="547688" h="1057274">
                    <a:moveTo>
                      <a:pt x="0" y="1057274"/>
                    </a:moveTo>
                    <a:lnTo>
                      <a:pt x="252413" y="0"/>
                    </a:lnTo>
                    <a:lnTo>
                      <a:pt x="547688" y="942975"/>
                    </a:lnTo>
                    <a:lnTo>
                      <a:pt x="0" y="1057274"/>
                    </a:lnTo>
                    <a:close/>
                  </a:path>
                </a:pathLst>
              </a:custGeom>
              <a:noFill/>
              <a:ln w="38160">
                <a:solidFill>
                  <a:srgbClr val="ff6600"/>
                </a:solidFill>
                <a:custDash>
                  <a:ds d="400000" sp="300000"/>
                </a:custDash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43" name="Line 5"/>
            <p:cNvSpPr/>
            <p:nvPr/>
          </p:nvSpPr>
          <p:spPr>
            <a:xfrm flipH="1" flipV="1">
              <a:off x="2369520" y="2632680"/>
              <a:ext cx="755280" cy="1191600"/>
            </a:xfrm>
            <a:prstGeom prst="line">
              <a:avLst/>
            </a:prstGeom>
            <a:ln w="25560">
              <a:solidFill>
                <a:srgbClr val="0f6fc6"/>
              </a:solidFill>
              <a:custDash>
                <a:ds d="400000" sp="300000"/>
                <a:ds d="1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" name="Line 6"/>
            <p:cNvSpPr/>
            <p:nvPr/>
          </p:nvSpPr>
          <p:spPr>
            <a:xfrm flipV="1">
              <a:off x="3125160" y="3009960"/>
              <a:ext cx="1321200" cy="849600"/>
            </a:xfrm>
            <a:prstGeom prst="line">
              <a:avLst/>
            </a:prstGeom>
            <a:ln w="25560">
              <a:solidFill>
                <a:srgbClr val="0f6fc6"/>
              </a:solidFill>
              <a:custDash>
                <a:ds d="400000" sp="300000"/>
                <a:ds d="100000" sp="3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45" name="Group 7"/>
          <p:cNvGrpSpPr/>
          <p:nvPr/>
        </p:nvGrpSpPr>
        <p:grpSpPr>
          <a:xfrm>
            <a:off x="6207480" y="188280"/>
            <a:ext cx="3832200" cy="5211360"/>
            <a:chOff x="6207480" y="188280"/>
            <a:chExt cx="3832200" cy="5211360"/>
          </a:xfrm>
        </p:grpSpPr>
        <p:pic>
          <p:nvPicPr>
            <p:cNvPr id="146" name="Picture 15" descr=""/>
            <p:cNvPicPr/>
            <p:nvPr/>
          </p:nvPicPr>
          <p:blipFill>
            <a:blip r:embed="rId2"/>
            <a:stretch/>
          </p:blipFill>
          <p:spPr>
            <a:xfrm>
              <a:off x="6207480" y="388440"/>
              <a:ext cx="3537720" cy="5011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7" name="CustomShape 8"/>
            <p:cNvSpPr/>
            <p:nvPr/>
          </p:nvSpPr>
          <p:spPr>
            <a:xfrm>
              <a:off x="9015840" y="188280"/>
              <a:ext cx="102384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Calibri"/>
                </a:rPr>
                <a:t>Radius (cm)</a:t>
              </a:r>
              <a:endParaRPr b="0" lang="en-US" sz="1400" spc="-1" strike="noStrike">
                <a:latin typeface="Arial"/>
              </a:endParaRPr>
            </a:p>
          </p:txBody>
        </p:sp>
      </p:grpSp>
      <p:sp>
        <p:nvSpPr>
          <p:cNvPr id="148" name="CustomShape 9"/>
          <p:cNvSpPr/>
          <p:nvPr/>
        </p:nvSpPr>
        <p:spPr>
          <a:xfrm>
            <a:off x="3373200" y="3169440"/>
            <a:ext cx="3208320" cy="5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66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CustomShape 10"/>
          <p:cNvSpPr/>
          <p:nvPr/>
        </p:nvSpPr>
        <p:spPr>
          <a:xfrm>
            <a:off x="657000" y="2687400"/>
            <a:ext cx="918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f6fc6"/>
                </a:solidFill>
                <a:latin typeface="Calibri"/>
              </a:rPr>
              <a:t>|η|&lt;1.1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0" name="CustomShape 11"/>
          <p:cNvSpPr/>
          <p:nvPr/>
        </p:nvSpPr>
        <p:spPr>
          <a:xfrm>
            <a:off x="1518480" y="2900520"/>
            <a:ext cx="9234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rgbClr val="0f6fc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CustomShape 12"/>
          <p:cNvSpPr/>
          <p:nvPr/>
        </p:nvSpPr>
        <p:spPr>
          <a:xfrm>
            <a:off x="675000" y="3068280"/>
            <a:ext cx="1028520" cy="40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f6fc6"/>
                </a:solidFill>
                <a:latin typeface="Calibri"/>
              </a:rPr>
              <a:t>B</a:t>
            </a:r>
            <a:r>
              <a:rPr b="0" lang="en-US" sz="1800" spc="-1" strike="noStrike" baseline="-25000">
                <a:solidFill>
                  <a:srgbClr val="0f6fc6"/>
                </a:solidFill>
                <a:latin typeface="Calibri"/>
              </a:rPr>
              <a:t>z</a:t>
            </a:r>
            <a:r>
              <a:rPr b="0" lang="en-US" sz="1800" spc="-1" strike="noStrike">
                <a:solidFill>
                  <a:srgbClr val="0f6fc6"/>
                </a:solidFill>
                <a:latin typeface="Calibri"/>
              </a:rPr>
              <a:t> = 1.4 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2" name="CustomShape 13"/>
          <p:cNvSpPr/>
          <p:nvPr/>
        </p:nvSpPr>
        <p:spPr>
          <a:xfrm>
            <a:off x="1686600" y="3281040"/>
            <a:ext cx="1091880" cy="290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rgbClr val="0f6fc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53" name="Picture 24" descr=""/>
          <p:cNvPicPr/>
          <p:nvPr/>
        </p:nvPicPr>
        <p:blipFill>
          <a:blip r:embed="rId3"/>
          <a:srcRect l="0" t="13262" r="0" b="31632"/>
          <a:stretch/>
        </p:blipFill>
        <p:spPr>
          <a:xfrm>
            <a:off x="6131520" y="5400720"/>
            <a:ext cx="3332160" cy="1377360"/>
          </a:xfrm>
          <a:prstGeom prst="rect">
            <a:avLst/>
          </a:prstGeom>
          <a:ln>
            <a:noFill/>
          </a:ln>
        </p:spPr>
      </p:pic>
      <p:sp>
        <p:nvSpPr>
          <p:cNvPr id="154" name="CustomShape 14"/>
          <p:cNvSpPr/>
          <p:nvPr/>
        </p:nvSpPr>
        <p:spPr>
          <a:xfrm>
            <a:off x="6411600" y="6362280"/>
            <a:ext cx="26744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EMCal SPACAL prototype-1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8" descr=""/>
          <p:cNvPicPr/>
          <p:nvPr/>
        </p:nvPicPr>
        <p:blipFill>
          <a:blip r:embed="rId1"/>
          <a:stretch/>
        </p:blipFill>
        <p:spPr>
          <a:xfrm>
            <a:off x="32400" y="3587400"/>
            <a:ext cx="5423760" cy="3611880"/>
          </a:xfrm>
          <a:prstGeom prst="rect">
            <a:avLst/>
          </a:prstGeom>
          <a:ln>
            <a:noFill/>
          </a:ln>
        </p:spPr>
      </p:pic>
      <p:sp>
        <p:nvSpPr>
          <p:cNvPr id="156" name="TextShape 1"/>
          <p:cNvSpPr txBox="1"/>
          <p:nvPr/>
        </p:nvSpPr>
        <p:spPr>
          <a:xfrm>
            <a:off x="503640" y="-57600"/>
            <a:ext cx="9071640" cy="125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en-US" sz="4100" spc="-1" strike="noStrike">
                <a:solidFill>
                  <a:srgbClr val="000000"/>
                </a:solidFill>
                <a:latin typeface="Times New Roman"/>
              </a:rPr>
              <a:t>Super conducting magnet</a:t>
            </a:r>
            <a:endParaRPr b="0" lang="en-US" sz="4100" spc="-1" strike="noStrike">
              <a:latin typeface="Arial"/>
            </a:endParaRPr>
          </a:p>
        </p:txBody>
      </p:sp>
      <p:sp>
        <p:nvSpPr>
          <p:cNvPr id="157" name="TextShape 2"/>
          <p:cNvSpPr txBox="1"/>
          <p:nvPr/>
        </p:nvSpPr>
        <p:spPr>
          <a:xfrm>
            <a:off x="408960" y="1211760"/>
            <a:ext cx="4975560" cy="2554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000" spc="-1" strike="noStrike">
                <a:solidFill>
                  <a:srgbClr val="001c54"/>
                </a:solidFill>
                <a:latin typeface="Times New Roman"/>
              </a:rPr>
              <a:t>1.4 Tesla magnet, Ф = 2.8 m, L = 3.8 m </a:t>
            </a:r>
            <a:br/>
            <a:r>
              <a:rPr b="0" lang="en-US" sz="2000" spc="-1" strike="noStrike">
                <a:solidFill>
                  <a:srgbClr val="001c54"/>
                </a:solidFill>
                <a:latin typeface="Times New Roman"/>
              </a:rPr>
              <a:t>Previously used in BaBar @ SLAC</a:t>
            </a:r>
            <a:endParaRPr b="0" lang="en-US" sz="20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000" spc="-1" strike="noStrike">
                <a:solidFill>
                  <a:srgbClr val="001c54"/>
                </a:solidFill>
                <a:latin typeface="Times New Roman"/>
              </a:rPr>
              <a:t>Moved to BNL in Feb 2015</a:t>
            </a:r>
            <a:endParaRPr b="0" lang="en-US" sz="20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000" spc="-1" strike="noStrike">
                <a:solidFill>
                  <a:srgbClr val="001c54"/>
                </a:solidFill>
                <a:latin typeface="Times New Roman"/>
              </a:rPr>
              <a:t>Successful cold low field test in 2016</a:t>
            </a:r>
            <a:endParaRPr b="0" lang="en-US" sz="2000" spc="-1" strike="noStrike">
              <a:latin typeface="Arial"/>
            </a:endParaRPr>
          </a:p>
          <a:p>
            <a:pPr marL="365760" indent="-255600">
              <a:lnSpc>
                <a:spcPct val="100000"/>
              </a:lnSpc>
              <a:spcBef>
                <a:spcPts val="400"/>
              </a:spcBef>
              <a:buClr>
                <a:srgbClr val="0f6fc6"/>
              </a:buClr>
              <a:buSzPct val="68000"/>
              <a:buFont typeface="Wingdings 3" charset="2"/>
              <a:buChar char=""/>
            </a:pPr>
            <a:r>
              <a:rPr b="0" lang="en-US" sz="2000" spc="-1" strike="noStrike">
                <a:solidFill>
                  <a:srgbClr val="001c54"/>
                </a:solidFill>
                <a:latin typeface="Times New Roman"/>
              </a:rPr>
              <a:t>Full field test in February successful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58" name="CustomShape 3"/>
          <p:cNvSpPr/>
          <p:nvPr/>
        </p:nvSpPr>
        <p:spPr>
          <a:xfrm>
            <a:off x="5904000" y="4536360"/>
            <a:ext cx="3809520" cy="201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SC-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Magn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et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Testi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ng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ramp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ed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the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magn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et to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105%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Full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Curre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nt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twice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. We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held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the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magn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et at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the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top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curre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nt for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~ 40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minu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tes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each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time.</a:t>
            </a:r>
            <a:endParaRPr b="0" lang="en-US" sz="1800" spc="-1" strike="noStrike">
              <a:solidFill>
                <a:srgbClr val="21409a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Conc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lusio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n: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The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magn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et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work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s to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spec.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PS,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contr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ol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and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quen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ch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prote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ction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syste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m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chec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ks </a:t>
            </a:r>
            <a:r>
              <a:rPr b="0" lang="en-US" sz="1800" spc="-1" strike="noStrike">
                <a:solidFill>
                  <a:srgbClr val="21409a"/>
                </a:solidFill>
                <a:latin typeface="Times New Roman"/>
                <a:ea typeface="MS PGothic"/>
              </a:rPr>
              <a:t>out.</a:t>
            </a:r>
            <a:endParaRPr b="0" lang="en-US" sz="1800" spc="-1" strike="noStrike">
              <a:solidFill>
                <a:srgbClr val="21409a"/>
              </a:solidFill>
              <a:latin typeface="Times New Roman"/>
            </a:endParaRPr>
          </a:p>
        </p:txBody>
      </p:sp>
      <p:pic>
        <p:nvPicPr>
          <p:cNvPr id="159" name="Picture 2" descr=""/>
          <p:cNvPicPr/>
          <p:nvPr/>
        </p:nvPicPr>
        <p:blipFill>
          <a:blip r:embed="rId2"/>
          <a:srcRect l="1088" t="11913" r="33676" b="10853"/>
          <a:stretch/>
        </p:blipFill>
        <p:spPr>
          <a:xfrm>
            <a:off x="5511960" y="1067040"/>
            <a:ext cx="4496040" cy="3070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3906</TotalTime>
  <Application>LibreOffice/6.0.2.1$Linux_X86_64 LibreOffice_project/00m0$Build-1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2018-03-22T18:10:51Z</dcterms:created>
  <dc:creator/>
  <dc:description/>
  <dc:language>en-US</dc:language>
  <cp:lastModifiedBy/>
  <dcterms:modified xsi:type="dcterms:W3CDTF">2018-03-29T18:00:06Z</dcterms:modified>
  <cp:revision>42</cp:revision>
  <dc:subject/>
  <dc:title/>
</cp:coreProperties>
</file>