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32.gif" ContentType="image/gif"/>
  <Override PartName="/ppt/media/image31.jpeg" ContentType="image/jpeg"/>
  <Override PartName="/ppt/media/image30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22.jpeg" ContentType="image/jpeg"/>
  <Override PartName="/ppt/media/image5.png" ContentType="image/png"/>
  <Override PartName="/ppt/media/image4.png" ContentType="image/png"/>
  <Override PartName="/ppt/media/image3.png" ContentType="image/png"/>
  <Override PartName="/ppt/media/image6.png" ContentType="image/png"/>
  <Override PartName="/ppt/media/image8.png" ContentType="image/png"/>
  <Override PartName="/ppt/media/image7.png" ContentType="image/png"/>
  <Override PartName="/ppt/media/image9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24.png" ContentType="image/png"/>
  <Override PartName="/ppt/media/image23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.jpeg" ContentType="image/jpeg"/>
  <Override PartName="/ppt/media/image2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337600" y="5416920"/>
            <a:ext cx="1711800" cy="160920"/>
          </a:xfrm>
          <a:prstGeom prst="rect">
            <a:avLst/>
          </a:prstGeom>
        </p:spPr>
        <p:txBody>
          <a:bodyPr lIns="0" rIns="0" tIns="0" bIns="0"/>
          <a:p>
            <a:pPr algn="r"/>
            <a:fld id="{BC162945-1EB8-4D7A-9368-E4FEF8A893E3}" type="slidenum"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-52560" y="5375520"/>
            <a:ext cx="84124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Arial"/>
              </a:rPr>
              <a:t>Christine Nattrass, Winter Workshop on Nuclear Dynamics, March 5, 2020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" name="Line 7"/>
          <p:cNvSpPr/>
          <p:nvPr/>
        </p:nvSpPr>
        <p:spPr>
          <a:xfrm>
            <a:off x="0" y="5414400"/>
            <a:ext cx="10080000" cy="2520"/>
          </a:xfrm>
          <a:prstGeom prst="line">
            <a:avLst/>
          </a:prstGeom>
          <a:ln w="381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hyperlink" Target="https://arxiv.org/abs/1705.01974" TargetMode="External"/><Relationship Id="rId3" Type="http://schemas.openxmlformats.org/officeDocument/2006/relationships/image" Target="../media/image32.gif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-827280" y="-863640"/>
            <a:ext cx="11339280" cy="8504280"/>
          </a:xfrm>
          <a:prstGeom prst="rect">
            <a:avLst/>
          </a:prstGeom>
          <a:ln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-2468880" y="5760720"/>
            <a:ext cx="1573920" cy="1555200"/>
          </a:xfrm>
          <a:prstGeom prst="rect">
            <a:avLst/>
          </a:prstGeom>
          <a:solidFill>
            <a:srgbClr val="c8b593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7498080" y="-928080"/>
            <a:ext cx="3013920" cy="4021200"/>
          </a:xfrm>
          <a:prstGeom prst="rect">
            <a:avLst/>
          </a:prstGeom>
          <a:ln>
            <a:noFill/>
          </a:ln>
        </p:spPr>
      </p:pic>
      <p:sp>
        <p:nvSpPr>
          <p:cNvPr id="46" name="TextShape 2"/>
          <p:cNvSpPr txBox="1"/>
          <p:nvPr/>
        </p:nvSpPr>
        <p:spPr>
          <a:xfrm>
            <a:off x="2380320" y="1462320"/>
            <a:ext cx="5534640" cy="946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using STAR Data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7" name="Formula 3"/>
              <p:cNvSpPr txBox="1"/>
              <p:nvPr/>
            </p:nvSpPr>
            <p:spPr>
              <a:xfrm>
                <a:off x="3157200" y="48960"/>
                <a:ext cx="4168800" cy="1344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2</m:t>
                        </m:r>
                        <m:r>
                          <m:t xml:space="preserve">π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den>
                    </m:f>
                    <m:f>
                      <m:num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N</m:t>
                        </m:r>
                      </m:num>
                      <m:den>
                        <m:r>
                          <m:t xml:space="preserve">dy</m:t>
                        </m:r>
                        <m:sSub>
                          <m:e>
                            <m:r>
                              <m:t xml:space="preserve">dp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den>
                    </m:f>
                    <m:r>
                      <m:t xml:space="preserve">→</m:t>
                    </m:r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8" name="TextShape 4"/>
          <p:cNvSpPr txBox="1"/>
          <p:nvPr/>
        </p:nvSpPr>
        <p:spPr>
          <a:xfrm>
            <a:off x="731520" y="4750920"/>
            <a:ext cx="8778240" cy="150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ffff"/>
                </a:solidFill>
                <a:latin typeface="Arial"/>
              </a:rPr>
              <a:t>Christine Nattrass, Biswas Sharma, Soren Sorensen,</a:t>
            </a:r>
            <a:r>
              <a:rPr b="1" lang="en-US" sz="2500" spc="-1" strike="noStrike">
                <a:solidFill>
                  <a:srgbClr val="adc5e7"/>
                </a:solidFill>
                <a:latin typeface="Arial"/>
              </a:rPr>
              <a:t>Ben Smith, Tanner Mengel</a:t>
            </a:r>
            <a:r>
              <a:rPr b="1" lang="en-US" sz="2500" spc="-1" strike="noStrike">
                <a:solidFill>
                  <a:srgbClr val="ffffff"/>
                </a:solidFill>
                <a:latin typeface="Arial"/>
              </a:rPr>
              <a:t>,Charles Hughes, </a:t>
            </a:r>
            <a:r>
              <a:rPr b="1" lang="en-US" sz="2500" spc="-1" strike="noStrike">
                <a:solidFill>
                  <a:srgbClr val="adc5e7"/>
                </a:solidFill>
                <a:latin typeface="Arial"/>
              </a:rPr>
              <a:t>Nathan Webb</a:t>
            </a:r>
            <a:endParaRPr b="0" lang="en-US" sz="25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504000" y="-2592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STAR Spectra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8" name="TextShape 2"/>
          <p:cNvSpPr txBox="1"/>
          <p:nvPr/>
        </p:nvSpPr>
        <p:spPr>
          <a:xfrm>
            <a:off x="36000" y="1002600"/>
            <a:ext cx="9748080" cy="411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Noto Sans CJK SC"/>
              </a:rPr>
              <a:t>Strange hadron production in Au+Au collisions at </a:t>
            </a:r>
            <a:r>
              <a:rPr b="0" lang="en-US" sz="3200" spc="-1" strike="noStrike">
                <a:latin typeface="Arial"/>
              </a:rPr>
              <a:t>√s</a:t>
            </a:r>
            <a:r>
              <a:rPr b="0" lang="en-US" sz="3200" spc="-1" strike="noStrike" baseline="-33000">
                <a:latin typeface="Arial"/>
              </a:rPr>
              <a:t>NN</a:t>
            </a:r>
            <a:r>
              <a:rPr b="0" lang="en-US" sz="3200" spc="-1" strike="noStrike">
                <a:latin typeface="Arial"/>
              </a:rPr>
              <a:t> = 7.7, 11.5, 19.6, 27, and 39 GeV</a:t>
            </a:r>
            <a:br/>
            <a:r>
              <a:rPr b="0" lang="en-US" sz="3200" spc="-1" strike="noStrike">
                <a:latin typeface="Arial"/>
              </a:rPr>
              <a:t>arXiv:1906.03732 [nucl-ex]</a:t>
            </a:r>
            <a:br/>
            <a:r>
              <a:rPr b="0" lang="en-US" sz="3200" spc="-1" strike="noStrike">
                <a:latin typeface="Arial"/>
              </a:rPr>
              <a:t>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Bulk Properties of the Medium Produced in Relativistic Heavy-Ion Collisions from the Beam Energy Scan Program</a:t>
            </a:r>
            <a:br/>
            <a:r>
              <a:rPr b="0" lang="en-US" sz="3200" spc="-1" strike="noStrike">
                <a:latin typeface="Arial"/>
              </a:rPr>
              <a:t>Phys. Rev. C 96, 044904 (2017)</a:t>
            </a:r>
            <a:br/>
            <a:r>
              <a:rPr b="0" lang="en-US" sz="3200" spc="-1" strike="noStrike">
                <a:latin typeface="Arial"/>
                <a:ea typeface="Arial"/>
              </a:rPr>
              <a:t>π</a:t>
            </a:r>
            <a:r>
              <a:rPr b="0" lang="en-US" sz="3200" spc="-1" strike="noStrike" baseline="33000">
                <a:latin typeface="Arial"/>
                <a:ea typeface="Arial"/>
              </a:rPr>
              <a:t>±</a:t>
            </a:r>
            <a:r>
              <a:rPr b="0" lang="en-US" sz="3200" spc="-1" strike="noStrike">
                <a:latin typeface="Arial"/>
                <a:ea typeface="Arial"/>
              </a:rPr>
              <a:t>, K</a:t>
            </a:r>
            <a:r>
              <a:rPr b="0" lang="en-US" sz="3200" spc="-1" strike="noStrike" baseline="33000">
                <a:latin typeface="Arial"/>
                <a:ea typeface="Arial"/>
              </a:rPr>
              <a:t>±</a:t>
            </a:r>
            <a:r>
              <a:rPr b="0" lang="en-US" sz="3200" spc="-1" strike="noStrike">
                <a:latin typeface="Arial"/>
                <a:ea typeface="Arial"/>
              </a:rPr>
              <a:t>, p, </a:t>
            </a:r>
            <a:br/>
            <a:r>
              <a:rPr b="0" lang="en-US" sz="3200" spc="-1" strike="noStrike">
                <a:latin typeface="Arial"/>
                <a:ea typeface="Arial"/>
              </a:rPr>
              <a:t>Distance of closest approach to primary vertex&lt; 3 cm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ce181e"/>
                </a:solidFill>
                <a:latin typeface="Arial"/>
                <a:ea typeface="Arial"/>
              </a:rPr>
              <a:t>Includes most but not all             daughters</a:t>
            </a:r>
            <a:endParaRPr b="0" lang="en-US" sz="2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89" name="Formula 3"/>
              <p:cNvSpPr txBox="1"/>
              <p:nvPr/>
            </p:nvSpPr>
            <p:spPr>
              <a:xfrm>
                <a:off x="401400" y="2100960"/>
                <a:ext cx="1447200" cy="529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Λ</m:t>
                    </m:r>
                    <m:r>
                      <m:t xml:space="preserve">,</m:t>
                    </m:r>
                    <m:acc>
                      <m:accPr>
                        <m:chr m:val="¯"/>
                      </m:accPr>
                      <m:e>
                        <m:r>
                          <m:t xml:space="preserve">Λ</m:t>
                        </m:r>
                      </m:e>
                    </m:acc>
                    <m:r>
                      <m:t xml:space="preserve">,</m:t>
                    </m:r>
                    <m:sSubSup>
                      <m:e>
                        <m:r>
                          <m:t xml:space="preserve">K</m:t>
                        </m:r>
                      </m:e>
                      <m:sub>
                        <m:r>
                          <m:t xml:space="preserve">S</m:t>
                        </m:r>
                      </m:sub>
                      <m:sup>
                        <m:r>
                          <m:t xml:space="preserve">0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490" name="Formula 4"/>
              <p:cNvSpPr txBox="1"/>
              <p:nvPr/>
            </p:nvSpPr>
            <p:spPr>
              <a:xfrm>
                <a:off x="1697400" y="3684960"/>
                <a:ext cx="310680" cy="420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¯"/>
                      </m:accPr>
                      <m:e>
                        <m:r>
                          <m:t xml:space="preserve">p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491" name="Formula 5"/>
              <p:cNvSpPr txBox="1"/>
              <p:nvPr/>
            </p:nvSpPr>
            <p:spPr>
              <a:xfrm>
                <a:off x="4289400" y="4728960"/>
                <a:ext cx="995760" cy="351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Λ</m:t>
                    </m:r>
                    <m:r>
                      <m:t xml:space="preserve">,</m:t>
                    </m:r>
                    <m:acc>
                      <m:accPr>
                        <m:chr m:val="¯"/>
                      </m:accPr>
                      <m:e>
                        <m:r>
                          <m:t xml:space="preserve">Λ</m:t>
                        </m:r>
                      </m:e>
                    </m:acc>
                    <m:r>
                      <m:t xml:space="preserve">,</m:t>
                    </m:r>
                    <m:sSubSup>
                      <m:e>
                        <m:r>
                          <m:t xml:space="preserve">K</m:t>
                        </m:r>
                      </m:e>
                      <m:sub>
                        <m:r>
                          <m:t xml:space="preserve">S</m:t>
                        </m:r>
                      </m:sub>
                      <m:sup>
                        <m:r>
                          <m:t xml:space="preserve">0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0" y="74160"/>
            <a:ext cx="10080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Calculating E</a:t>
            </a:r>
            <a:r>
              <a:rPr b="0" lang="en-US" sz="4400" spc="-1" strike="noStrike" baseline="-33000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from published spectra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93" name="Formula 2"/>
              <p:cNvSpPr txBox="1"/>
              <p:nvPr/>
            </p:nvSpPr>
            <p:spPr>
              <a:xfrm>
                <a:off x="286200" y="1071720"/>
                <a:ext cx="11275200" cy="1061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π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K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p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Λ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sup>
                    </m:sSubSup>
                  </m:oMath>
                </a14:m>
              </a:p>
            </p:txBody>
          </p:sp>
        </mc:Choice>
        <mc:Fallback/>
      </mc:AlternateContent>
      <p:grpSp>
        <p:nvGrpSpPr>
          <p:cNvPr id="494" name="Group 3"/>
          <p:cNvGrpSpPr/>
          <p:nvPr/>
        </p:nvGrpSpPr>
        <p:grpSpPr>
          <a:xfrm>
            <a:off x="19440" y="1827720"/>
            <a:ext cx="4131360" cy="2982600"/>
            <a:chOff x="19440" y="1827720"/>
            <a:chExt cx="4131360" cy="2982600"/>
          </a:xfrm>
        </p:grpSpPr>
        <p:grpSp>
          <p:nvGrpSpPr>
            <p:cNvPr id="495" name="Group 4"/>
            <p:cNvGrpSpPr/>
            <p:nvPr/>
          </p:nvGrpSpPr>
          <p:grpSpPr>
            <a:xfrm>
              <a:off x="36000" y="1827720"/>
              <a:ext cx="4114800" cy="2900520"/>
              <a:chOff x="36000" y="1827720"/>
              <a:chExt cx="4114800" cy="2900520"/>
            </a:xfrm>
          </p:grpSpPr>
          <p:grpSp>
            <p:nvGrpSpPr>
              <p:cNvPr id="496" name="Group 5"/>
              <p:cNvGrpSpPr/>
              <p:nvPr/>
            </p:nvGrpSpPr>
            <p:grpSpPr>
              <a:xfrm>
                <a:off x="133920" y="2079360"/>
                <a:ext cx="1528560" cy="1282320"/>
                <a:chOff x="133920" y="2079360"/>
                <a:chExt cx="1528560" cy="1282320"/>
              </a:xfrm>
            </p:grpSpPr>
            <p:sp>
              <p:nvSpPr>
                <p:cNvPr id="497" name="CustomShape 6"/>
                <p:cNvSpPr/>
                <p:nvPr/>
              </p:nvSpPr>
              <p:spPr>
                <a:xfrm>
                  <a:off x="133920" y="2095200"/>
                  <a:ext cx="1266480" cy="1266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98" name="TextShape 7"/>
                <p:cNvSpPr txBox="1"/>
                <p:nvPr/>
              </p:nvSpPr>
              <p:spPr>
                <a:xfrm>
                  <a:off x="302400" y="2079360"/>
                  <a:ext cx="1360080" cy="10922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0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499" name="Group 8"/>
              <p:cNvGrpSpPr/>
              <p:nvPr/>
            </p:nvGrpSpPr>
            <p:grpSpPr>
              <a:xfrm>
                <a:off x="2827440" y="2103120"/>
                <a:ext cx="1266480" cy="1266480"/>
                <a:chOff x="2827440" y="2103120"/>
                <a:chExt cx="1266480" cy="1266480"/>
              </a:xfrm>
            </p:grpSpPr>
            <p:sp>
              <p:nvSpPr>
                <p:cNvPr id="500" name="CustomShape 9"/>
                <p:cNvSpPr/>
                <p:nvPr/>
              </p:nvSpPr>
              <p:spPr>
                <a:xfrm>
                  <a:off x="2827440" y="210312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1" name="TextShape 10"/>
                <p:cNvSpPr txBox="1"/>
                <p:nvPr/>
              </p:nvSpPr>
              <p:spPr>
                <a:xfrm>
                  <a:off x="3131280" y="21391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502" name="Group 11"/>
              <p:cNvGrpSpPr/>
              <p:nvPr/>
            </p:nvGrpSpPr>
            <p:grpSpPr>
              <a:xfrm>
                <a:off x="1463040" y="2023920"/>
                <a:ext cx="1266480" cy="1299960"/>
                <a:chOff x="1463040" y="2023920"/>
                <a:chExt cx="1266480" cy="1299960"/>
              </a:xfrm>
            </p:grpSpPr>
            <p:sp>
              <p:nvSpPr>
                <p:cNvPr id="503" name="CustomShape 12"/>
                <p:cNvSpPr/>
                <p:nvPr/>
              </p:nvSpPr>
              <p:spPr>
                <a:xfrm>
                  <a:off x="1463040" y="205740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4" name="TextShape 13"/>
                <p:cNvSpPr txBox="1"/>
                <p:nvPr/>
              </p:nvSpPr>
              <p:spPr>
                <a:xfrm>
                  <a:off x="1694880" y="20239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505" name="Group 14"/>
              <p:cNvGrpSpPr/>
              <p:nvPr/>
            </p:nvGrpSpPr>
            <p:grpSpPr>
              <a:xfrm>
                <a:off x="1202400" y="1863720"/>
                <a:ext cx="337680" cy="512640"/>
                <a:chOff x="1202400" y="1863720"/>
                <a:chExt cx="337680" cy="512640"/>
              </a:xfrm>
            </p:grpSpPr>
            <p:sp>
              <p:nvSpPr>
                <p:cNvPr id="506" name="CustomShape 15"/>
                <p:cNvSpPr/>
                <p:nvPr/>
              </p:nvSpPr>
              <p:spPr>
                <a:xfrm>
                  <a:off x="1249920" y="2023560"/>
                  <a:ext cx="283320" cy="2833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7" name="TextShape 16"/>
                <p:cNvSpPr txBox="1"/>
                <p:nvPr/>
              </p:nvSpPr>
              <p:spPr>
                <a:xfrm>
                  <a:off x="1202400" y="1863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η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508" name="Group 17"/>
              <p:cNvGrpSpPr/>
              <p:nvPr/>
            </p:nvGrpSpPr>
            <p:grpSpPr>
              <a:xfrm>
                <a:off x="2570400" y="1827720"/>
                <a:ext cx="414000" cy="526320"/>
                <a:chOff x="2570400" y="1827720"/>
                <a:chExt cx="414000" cy="526320"/>
              </a:xfrm>
            </p:grpSpPr>
            <p:sp>
              <p:nvSpPr>
                <p:cNvPr id="509" name="CustomShape 18"/>
                <p:cNvSpPr/>
                <p:nvPr/>
              </p:nvSpPr>
              <p:spPr>
                <a:xfrm>
                  <a:off x="2581920" y="1951560"/>
                  <a:ext cx="402480" cy="402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0" name="TextShape 19"/>
                <p:cNvSpPr txBox="1"/>
                <p:nvPr/>
              </p:nvSpPr>
              <p:spPr>
                <a:xfrm>
                  <a:off x="2570400" y="1827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ω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511" name="Group 20"/>
              <p:cNvGrpSpPr/>
              <p:nvPr/>
            </p:nvGrpSpPr>
            <p:grpSpPr>
              <a:xfrm>
                <a:off x="2354400" y="2959560"/>
                <a:ext cx="1710720" cy="518040"/>
                <a:chOff x="2354400" y="2959560"/>
                <a:chExt cx="1710720" cy="518040"/>
              </a:xfrm>
            </p:grpSpPr>
            <p:sp>
              <p:nvSpPr>
                <p:cNvPr id="512" name="CustomShape 21"/>
                <p:cNvSpPr/>
                <p:nvPr/>
              </p:nvSpPr>
              <p:spPr>
                <a:xfrm>
                  <a:off x="2689920" y="2959560"/>
                  <a:ext cx="91440" cy="914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3" name="TextShape 22"/>
                <p:cNvSpPr txBox="1"/>
                <p:nvPr/>
              </p:nvSpPr>
              <p:spPr>
                <a:xfrm>
                  <a:off x="2354400" y="3015720"/>
                  <a:ext cx="1710720" cy="46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γ,μ±,e</a:t>
                  </a:r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±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514" name="Group 23"/>
              <p:cNvGrpSpPr/>
              <p:nvPr/>
            </p:nvGrpSpPr>
            <p:grpSpPr>
              <a:xfrm>
                <a:off x="2107800" y="3435480"/>
                <a:ext cx="1266480" cy="1266480"/>
                <a:chOff x="2107800" y="3435480"/>
                <a:chExt cx="1266480" cy="1266480"/>
              </a:xfrm>
            </p:grpSpPr>
            <p:sp>
              <p:nvSpPr>
                <p:cNvPr id="515" name="CustomShape 24"/>
                <p:cNvSpPr/>
                <p:nvPr/>
              </p:nvSpPr>
              <p:spPr>
                <a:xfrm>
                  <a:off x="2107800" y="343548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6" name="TextShape 25"/>
                <p:cNvSpPr txBox="1"/>
                <p:nvPr/>
              </p:nvSpPr>
              <p:spPr>
                <a:xfrm>
                  <a:off x="2411640" y="34714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517" name="Group 26"/>
              <p:cNvGrpSpPr/>
              <p:nvPr/>
            </p:nvGrpSpPr>
            <p:grpSpPr>
              <a:xfrm>
                <a:off x="743400" y="3428280"/>
                <a:ext cx="1266480" cy="1299960"/>
                <a:chOff x="743400" y="3428280"/>
                <a:chExt cx="1266480" cy="1299960"/>
              </a:xfrm>
            </p:grpSpPr>
            <p:sp>
              <p:nvSpPr>
                <p:cNvPr id="518" name="CustomShape 27"/>
                <p:cNvSpPr/>
                <p:nvPr/>
              </p:nvSpPr>
              <p:spPr>
                <a:xfrm>
                  <a:off x="743400" y="346176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9" name="TextShape 28"/>
                <p:cNvSpPr txBox="1"/>
                <p:nvPr/>
              </p:nvSpPr>
              <p:spPr>
                <a:xfrm>
                  <a:off x="975240" y="34282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sp>
            <p:nvSpPr>
              <p:cNvPr id="520" name="Line 29"/>
              <p:cNvSpPr/>
              <p:nvPr/>
            </p:nvSpPr>
            <p:spPr>
              <a:xfrm>
                <a:off x="36000" y="3408480"/>
                <a:ext cx="4114800" cy="0"/>
              </a:xfrm>
              <a:prstGeom prst="line">
                <a:avLst/>
              </a:prstGeom>
              <a:ln w="572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21" name="CustomShape 30"/>
            <p:cNvSpPr/>
            <p:nvPr/>
          </p:nvSpPr>
          <p:spPr>
            <a:xfrm>
              <a:off x="19440" y="1981440"/>
              <a:ext cx="4114800" cy="2828880"/>
            </a:xfrm>
            <a:prstGeom prst="rect">
              <a:avLst/>
            </a:prstGeom>
            <a:noFill/>
            <a:ln w="76320">
              <a:solidFill>
                <a:srgbClr val="ef413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22" name="Group 31"/>
          <p:cNvGrpSpPr/>
          <p:nvPr/>
        </p:nvGrpSpPr>
        <p:grpSpPr>
          <a:xfrm>
            <a:off x="4225680" y="2021040"/>
            <a:ext cx="2860560" cy="1541880"/>
            <a:chOff x="4225680" y="2021040"/>
            <a:chExt cx="2860560" cy="1541880"/>
          </a:xfrm>
        </p:grpSpPr>
        <p:grpSp>
          <p:nvGrpSpPr>
            <p:cNvPr id="523" name="Group 32"/>
            <p:cNvGrpSpPr/>
            <p:nvPr/>
          </p:nvGrpSpPr>
          <p:grpSpPr>
            <a:xfrm>
              <a:off x="4990680" y="2106720"/>
              <a:ext cx="789480" cy="657360"/>
              <a:chOff x="4990680" y="2106720"/>
              <a:chExt cx="789480" cy="657360"/>
            </a:xfrm>
          </p:grpSpPr>
          <p:sp>
            <p:nvSpPr>
              <p:cNvPr id="524" name="CustomShape 33"/>
              <p:cNvSpPr/>
              <p:nvPr/>
            </p:nvSpPr>
            <p:spPr>
              <a:xfrm>
                <a:off x="4997880" y="2106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5" name="TextShape 34"/>
              <p:cNvSpPr txBox="1"/>
              <p:nvPr/>
            </p:nvSpPr>
            <p:spPr>
              <a:xfrm>
                <a:off x="4990680" y="2111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26" name="Group 35"/>
            <p:cNvGrpSpPr/>
            <p:nvPr/>
          </p:nvGrpSpPr>
          <p:grpSpPr>
            <a:xfrm>
              <a:off x="4242600" y="2088000"/>
              <a:ext cx="988920" cy="682920"/>
              <a:chOff x="4242600" y="2088000"/>
              <a:chExt cx="988920" cy="682920"/>
            </a:xfrm>
          </p:grpSpPr>
          <p:sp>
            <p:nvSpPr>
              <p:cNvPr id="527" name="CustomShape 36"/>
              <p:cNvSpPr/>
              <p:nvPr/>
            </p:nvSpPr>
            <p:spPr>
              <a:xfrm>
                <a:off x="4242600" y="2088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8" name="TextShape 37"/>
              <p:cNvSpPr txBox="1"/>
              <p:nvPr/>
            </p:nvSpPr>
            <p:spPr>
              <a:xfrm>
                <a:off x="4248360" y="2105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29" name="Group 38"/>
            <p:cNvGrpSpPr/>
            <p:nvPr/>
          </p:nvGrpSpPr>
          <p:grpSpPr>
            <a:xfrm>
              <a:off x="5688720" y="2111400"/>
              <a:ext cx="653760" cy="646920"/>
              <a:chOff x="5688720" y="2111400"/>
              <a:chExt cx="653760" cy="646920"/>
            </a:xfrm>
          </p:grpSpPr>
          <p:sp>
            <p:nvSpPr>
              <p:cNvPr id="530" name="CustomShape 39"/>
              <p:cNvSpPr/>
              <p:nvPr/>
            </p:nvSpPr>
            <p:spPr>
              <a:xfrm>
                <a:off x="5695560" y="2111400"/>
                <a:ext cx="64692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31" name="Formula 40"/>
                  <p:cNvSpPr txBox="1"/>
                  <p:nvPr/>
                </p:nvSpPr>
                <p:spPr>
                  <a:xfrm>
                    <a:off x="5688720" y="2121840"/>
                    <a:ext cx="59040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32" name="Group 41"/>
            <p:cNvGrpSpPr/>
            <p:nvPr/>
          </p:nvGrpSpPr>
          <p:grpSpPr>
            <a:xfrm>
              <a:off x="6384240" y="2124000"/>
              <a:ext cx="647280" cy="646920"/>
              <a:chOff x="6384240" y="2124000"/>
              <a:chExt cx="647280" cy="646920"/>
            </a:xfrm>
          </p:grpSpPr>
          <p:sp>
            <p:nvSpPr>
              <p:cNvPr id="533" name="CustomShape 42"/>
              <p:cNvSpPr/>
              <p:nvPr/>
            </p:nvSpPr>
            <p:spPr>
              <a:xfrm>
                <a:off x="6384240" y="2124000"/>
                <a:ext cx="64728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34" name="Formula 43"/>
                  <p:cNvSpPr txBox="1"/>
                  <p:nvPr/>
                </p:nvSpPr>
                <p:spPr>
                  <a:xfrm>
                    <a:off x="6384240" y="2124000"/>
                    <a:ext cx="60408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L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35" name="Group 44"/>
            <p:cNvGrpSpPr/>
            <p:nvPr/>
          </p:nvGrpSpPr>
          <p:grpSpPr>
            <a:xfrm>
              <a:off x="5674680" y="2862720"/>
              <a:ext cx="789480" cy="657360"/>
              <a:chOff x="5674680" y="2862720"/>
              <a:chExt cx="789480" cy="657360"/>
            </a:xfrm>
          </p:grpSpPr>
          <p:sp>
            <p:nvSpPr>
              <p:cNvPr id="536" name="CustomShape 45"/>
              <p:cNvSpPr/>
              <p:nvPr/>
            </p:nvSpPr>
            <p:spPr>
              <a:xfrm>
                <a:off x="5681880" y="2862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37" name="TextShape 46"/>
              <p:cNvSpPr txBox="1"/>
              <p:nvPr/>
            </p:nvSpPr>
            <p:spPr>
              <a:xfrm>
                <a:off x="5674680" y="2867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38" name="Group 47"/>
            <p:cNvGrpSpPr/>
            <p:nvPr/>
          </p:nvGrpSpPr>
          <p:grpSpPr>
            <a:xfrm>
              <a:off x="4926600" y="2880000"/>
              <a:ext cx="988920" cy="682920"/>
              <a:chOff x="4926600" y="2880000"/>
              <a:chExt cx="988920" cy="682920"/>
            </a:xfrm>
          </p:grpSpPr>
          <p:sp>
            <p:nvSpPr>
              <p:cNvPr id="539" name="CustomShape 48"/>
              <p:cNvSpPr/>
              <p:nvPr/>
            </p:nvSpPr>
            <p:spPr>
              <a:xfrm>
                <a:off x="4926600" y="2880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0" name="TextShape 49"/>
              <p:cNvSpPr txBox="1"/>
              <p:nvPr/>
            </p:nvSpPr>
            <p:spPr>
              <a:xfrm>
                <a:off x="4932360" y="2897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541" name="CustomShape 50"/>
            <p:cNvSpPr/>
            <p:nvPr/>
          </p:nvSpPr>
          <p:spPr>
            <a:xfrm>
              <a:off x="4225680" y="2021040"/>
              <a:ext cx="2860560" cy="1541880"/>
            </a:xfrm>
            <a:prstGeom prst="rect">
              <a:avLst/>
            </a:prstGeom>
            <a:noFill/>
            <a:ln w="76320">
              <a:solidFill>
                <a:srgbClr val="2140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2" name="Line 51"/>
            <p:cNvSpPr/>
            <p:nvPr/>
          </p:nvSpPr>
          <p:spPr>
            <a:xfrm>
              <a:off x="4242960" y="2796480"/>
              <a:ext cx="282420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43" name="Group 52"/>
          <p:cNvGrpSpPr/>
          <p:nvPr/>
        </p:nvGrpSpPr>
        <p:grpSpPr>
          <a:xfrm>
            <a:off x="7240320" y="1915920"/>
            <a:ext cx="1033200" cy="1650240"/>
            <a:chOff x="7240320" y="1915920"/>
            <a:chExt cx="1033200" cy="1650240"/>
          </a:xfrm>
        </p:grpSpPr>
        <p:grpSp>
          <p:nvGrpSpPr>
            <p:cNvPr id="544" name="Group 53"/>
            <p:cNvGrpSpPr/>
            <p:nvPr/>
          </p:nvGrpSpPr>
          <p:grpSpPr>
            <a:xfrm>
              <a:off x="7278120" y="2887920"/>
              <a:ext cx="580680" cy="652680"/>
              <a:chOff x="7278120" y="2887920"/>
              <a:chExt cx="580680" cy="652680"/>
            </a:xfrm>
          </p:grpSpPr>
          <p:sp>
            <p:nvSpPr>
              <p:cNvPr id="545" name="CustomShape 54"/>
              <p:cNvSpPr/>
              <p:nvPr/>
            </p:nvSpPr>
            <p:spPr>
              <a:xfrm>
                <a:off x="7278120" y="307188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6" name="TextShape 55"/>
              <p:cNvSpPr txBox="1"/>
              <p:nvPr/>
            </p:nvSpPr>
            <p:spPr>
              <a:xfrm>
                <a:off x="7335720" y="2887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47" name="Group 56"/>
            <p:cNvGrpSpPr/>
            <p:nvPr/>
          </p:nvGrpSpPr>
          <p:grpSpPr>
            <a:xfrm>
              <a:off x="7738920" y="3057480"/>
              <a:ext cx="436680" cy="447120"/>
              <a:chOff x="7738920" y="3057480"/>
              <a:chExt cx="436680" cy="447120"/>
            </a:xfrm>
          </p:grpSpPr>
          <p:sp>
            <p:nvSpPr>
              <p:cNvPr id="548" name="CustomShape 57"/>
              <p:cNvSpPr/>
              <p:nvPr/>
            </p:nvSpPr>
            <p:spPr>
              <a:xfrm>
                <a:off x="7738920" y="306756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49" name="Formula 58"/>
                  <p:cNvSpPr txBox="1"/>
                  <p:nvPr/>
                </p:nvSpPr>
                <p:spPr>
                  <a:xfrm>
                    <a:off x="7812360" y="305748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50" name="Group 59"/>
            <p:cNvGrpSpPr/>
            <p:nvPr/>
          </p:nvGrpSpPr>
          <p:grpSpPr>
            <a:xfrm>
              <a:off x="7729200" y="1915920"/>
              <a:ext cx="544320" cy="652680"/>
              <a:chOff x="7729200" y="1915920"/>
              <a:chExt cx="544320" cy="652680"/>
            </a:xfrm>
          </p:grpSpPr>
          <p:sp>
            <p:nvSpPr>
              <p:cNvPr id="551" name="CustomShape 60"/>
              <p:cNvSpPr/>
              <p:nvPr/>
            </p:nvSpPr>
            <p:spPr>
              <a:xfrm>
                <a:off x="7729200" y="20638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52" name="TextShape 61"/>
              <p:cNvSpPr txBox="1"/>
              <p:nvPr/>
            </p:nvSpPr>
            <p:spPr>
              <a:xfrm>
                <a:off x="7750440" y="1915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53" name="Group 62"/>
            <p:cNvGrpSpPr/>
            <p:nvPr/>
          </p:nvGrpSpPr>
          <p:grpSpPr>
            <a:xfrm>
              <a:off x="7260480" y="2060280"/>
              <a:ext cx="437040" cy="436680"/>
              <a:chOff x="7260480" y="2060280"/>
              <a:chExt cx="437040" cy="436680"/>
            </a:xfrm>
          </p:grpSpPr>
          <p:sp>
            <p:nvSpPr>
              <p:cNvPr id="554" name="CustomShape 63"/>
              <p:cNvSpPr/>
              <p:nvPr/>
            </p:nvSpPr>
            <p:spPr>
              <a:xfrm>
                <a:off x="7260480" y="20602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55" name="Formula 64"/>
                  <p:cNvSpPr txBox="1"/>
                  <p:nvPr/>
                </p:nvSpPr>
                <p:spPr>
                  <a:xfrm>
                    <a:off x="7353000" y="2075760"/>
                    <a:ext cx="224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556" name="CustomShape 65"/>
            <p:cNvSpPr/>
            <p:nvPr/>
          </p:nvSpPr>
          <p:spPr>
            <a:xfrm>
              <a:off x="7240320" y="2011680"/>
              <a:ext cx="1005840" cy="1554480"/>
            </a:xfrm>
            <a:prstGeom prst="rect">
              <a:avLst/>
            </a:prstGeom>
            <a:noFill/>
            <a:ln w="76320">
              <a:solidFill>
                <a:srgbClr val="00a65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7" name="Line 66"/>
            <p:cNvSpPr/>
            <p:nvPr/>
          </p:nvSpPr>
          <p:spPr>
            <a:xfrm>
              <a:off x="7252200" y="3003120"/>
              <a:ext cx="99396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58" name="Group 67"/>
            <p:cNvGrpSpPr/>
            <p:nvPr/>
          </p:nvGrpSpPr>
          <p:grpSpPr>
            <a:xfrm>
              <a:off x="7278480" y="2348280"/>
              <a:ext cx="580680" cy="652680"/>
              <a:chOff x="7278480" y="2348280"/>
              <a:chExt cx="580680" cy="652680"/>
            </a:xfrm>
          </p:grpSpPr>
          <p:sp>
            <p:nvSpPr>
              <p:cNvPr id="559" name="CustomShape 68"/>
              <p:cNvSpPr/>
              <p:nvPr/>
            </p:nvSpPr>
            <p:spPr>
              <a:xfrm>
                <a:off x="7278480" y="253224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60" name="TextShape 69"/>
              <p:cNvSpPr txBox="1"/>
              <p:nvPr/>
            </p:nvSpPr>
            <p:spPr>
              <a:xfrm>
                <a:off x="7336080" y="234828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61" name="Group 70"/>
            <p:cNvGrpSpPr/>
            <p:nvPr/>
          </p:nvGrpSpPr>
          <p:grpSpPr>
            <a:xfrm>
              <a:off x="7739280" y="2517840"/>
              <a:ext cx="436680" cy="447120"/>
              <a:chOff x="7739280" y="2517840"/>
              <a:chExt cx="436680" cy="447120"/>
            </a:xfrm>
          </p:grpSpPr>
          <p:sp>
            <p:nvSpPr>
              <p:cNvPr id="562" name="CustomShape 71"/>
              <p:cNvSpPr/>
              <p:nvPr/>
            </p:nvSpPr>
            <p:spPr>
              <a:xfrm>
                <a:off x="7739280" y="252792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63" name="Formula 72"/>
                  <p:cNvSpPr txBox="1"/>
                  <p:nvPr/>
                </p:nvSpPr>
                <p:spPr>
                  <a:xfrm>
                    <a:off x="7812720" y="251784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564" name="Group 73"/>
          <p:cNvGrpSpPr/>
          <p:nvPr/>
        </p:nvGrpSpPr>
        <p:grpSpPr>
          <a:xfrm>
            <a:off x="8390160" y="2011680"/>
            <a:ext cx="1747800" cy="1463040"/>
            <a:chOff x="8390160" y="2011680"/>
            <a:chExt cx="1747800" cy="1463040"/>
          </a:xfrm>
        </p:grpSpPr>
        <p:grpSp>
          <p:nvGrpSpPr>
            <p:cNvPr id="565" name="Group 74"/>
            <p:cNvGrpSpPr/>
            <p:nvPr/>
          </p:nvGrpSpPr>
          <p:grpSpPr>
            <a:xfrm>
              <a:off x="9565200" y="2047680"/>
              <a:ext cx="572760" cy="459000"/>
              <a:chOff x="9565200" y="2047680"/>
              <a:chExt cx="572760" cy="459000"/>
            </a:xfrm>
          </p:grpSpPr>
          <p:sp>
            <p:nvSpPr>
              <p:cNvPr id="566" name="CustomShape 75"/>
              <p:cNvSpPr/>
              <p:nvPr/>
            </p:nvSpPr>
            <p:spPr>
              <a:xfrm>
                <a:off x="9565200" y="2047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67" name="TextShape 76"/>
              <p:cNvSpPr txBox="1"/>
              <p:nvPr/>
            </p:nvSpPr>
            <p:spPr>
              <a:xfrm>
                <a:off x="9615240" y="2065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568" name="Group 77"/>
            <p:cNvGrpSpPr/>
            <p:nvPr/>
          </p:nvGrpSpPr>
          <p:grpSpPr>
            <a:xfrm>
              <a:off x="9124560" y="2046240"/>
              <a:ext cx="437040" cy="437040"/>
              <a:chOff x="9124560" y="2046240"/>
              <a:chExt cx="437040" cy="437040"/>
            </a:xfrm>
          </p:grpSpPr>
          <p:sp>
            <p:nvSpPr>
              <p:cNvPr id="569" name="CustomShape 78"/>
              <p:cNvSpPr/>
              <p:nvPr/>
            </p:nvSpPr>
            <p:spPr>
              <a:xfrm>
                <a:off x="9124560" y="2046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70" name="Formula 79"/>
                  <p:cNvSpPr txBox="1"/>
                  <p:nvPr/>
                </p:nvSpPr>
                <p:spPr>
                  <a:xfrm>
                    <a:off x="9208440" y="2131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571" name="CustomShape 80"/>
            <p:cNvSpPr/>
            <p:nvPr/>
          </p:nvSpPr>
          <p:spPr>
            <a:xfrm>
              <a:off x="8390160" y="2011680"/>
              <a:ext cx="1668240" cy="1463040"/>
            </a:xfrm>
            <a:prstGeom prst="rect">
              <a:avLst/>
            </a:prstGeom>
            <a:noFill/>
            <a:ln w="76320">
              <a:solidFill>
                <a:srgbClr val="826aa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2" name="Line 81"/>
            <p:cNvSpPr/>
            <p:nvPr/>
          </p:nvSpPr>
          <p:spPr>
            <a:xfrm>
              <a:off x="8429040" y="2919240"/>
              <a:ext cx="1629360" cy="684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73" name="Group 82"/>
            <p:cNvGrpSpPr/>
            <p:nvPr/>
          </p:nvGrpSpPr>
          <p:grpSpPr>
            <a:xfrm>
              <a:off x="8431920" y="2094480"/>
              <a:ext cx="356760" cy="356760"/>
              <a:chOff x="8431920" y="2094480"/>
              <a:chExt cx="356760" cy="356760"/>
            </a:xfrm>
          </p:grpSpPr>
          <p:sp>
            <p:nvSpPr>
              <p:cNvPr id="574" name="CustomShape 83"/>
              <p:cNvSpPr/>
              <p:nvPr/>
            </p:nvSpPr>
            <p:spPr>
              <a:xfrm>
                <a:off x="8431920" y="2094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75" name="Formula 84"/>
                  <p:cNvSpPr txBox="1"/>
                  <p:nvPr/>
                </p:nvSpPr>
                <p:spPr>
                  <a:xfrm>
                    <a:off x="8479800" y="2107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76" name="Group 85"/>
            <p:cNvGrpSpPr/>
            <p:nvPr/>
          </p:nvGrpSpPr>
          <p:grpSpPr>
            <a:xfrm>
              <a:off x="8779320" y="2081880"/>
              <a:ext cx="356760" cy="356760"/>
              <a:chOff x="8779320" y="2081880"/>
              <a:chExt cx="356760" cy="356760"/>
            </a:xfrm>
          </p:grpSpPr>
          <p:sp>
            <p:nvSpPr>
              <p:cNvPr id="577" name="CustomShape 86"/>
              <p:cNvSpPr/>
              <p:nvPr/>
            </p:nvSpPr>
            <p:spPr>
              <a:xfrm>
                <a:off x="8779320" y="2081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78" name="Formula 87"/>
                  <p:cNvSpPr txBox="1"/>
                  <p:nvPr/>
                </p:nvSpPr>
                <p:spPr>
                  <a:xfrm>
                    <a:off x="8827200" y="2095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79" name="Group 88"/>
            <p:cNvGrpSpPr/>
            <p:nvPr/>
          </p:nvGrpSpPr>
          <p:grpSpPr>
            <a:xfrm>
              <a:off x="9196560" y="2497320"/>
              <a:ext cx="422640" cy="356760"/>
              <a:chOff x="9196560" y="2497320"/>
              <a:chExt cx="422640" cy="356760"/>
            </a:xfrm>
          </p:grpSpPr>
          <p:sp>
            <p:nvSpPr>
              <p:cNvPr id="580" name="CustomShape 89"/>
              <p:cNvSpPr/>
              <p:nvPr/>
            </p:nvSpPr>
            <p:spPr>
              <a:xfrm>
                <a:off x="9196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81" name="Formula 90"/>
                  <p:cNvSpPr txBox="1"/>
                  <p:nvPr/>
                </p:nvSpPr>
                <p:spPr>
                  <a:xfrm>
                    <a:off x="9208440" y="2546640"/>
                    <a:ext cx="410760" cy="2394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+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82" name="Group 91"/>
            <p:cNvGrpSpPr/>
            <p:nvPr/>
          </p:nvGrpSpPr>
          <p:grpSpPr>
            <a:xfrm>
              <a:off x="8440200" y="2497320"/>
              <a:ext cx="422640" cy="356760"/>
              <a:chOff x="8440200" y="2497320"/>
              <a:chExt cx="422640" cy="356760"/>
            </a:xfrm>
          </p:grpSpPr>
          <p:sp>
            <p:nvSpPr>
              <p:cNvPr id="583" name="CustomShape 92"/>
              <p:cNvSpPr/>
              <p:nvPr/>
            </p:nvSpPr>
            <p:spPr>
              <a:xfrm>
                <a:off x="8440200" y="249732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84" name="Formula 93"/>
                  <p:cNvSpPr txBox="1"/>
                  <p:nvPr/>
                </p:nvSpPr>
                <p:spPr>
                  <a:xfrm>
                    <a:off x="8452080" y="2546640"/>
                    <a:ext cx="410760" cy="276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+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85" name="Group 94"/>
            <p:cNvGrpSpPr/>
            <p:nvPr/>
          </p:nvGrpSpPr>
          <p:grpSpPr>
            <a:xfrm>
              <a:off x="9592560" y="2497320"/>
              <a:ext cx="442800" cy="356760"/>
              <a:chOff x="9592560" y="2497320"/>
              <a:chExt cx="442800" cy="356760"/>
            </a:xfrm>
          </p:grpSpPr>
          <p:sp>
            <p:nvSpPr>
              <p:cNvPr id="586" name="CustomShape 95"/>
              <p:cNvSpPr/>
              <p:nvPr/>
            </p:nvSpPr>
            <p:spPr>
              <a:xfrm>
                <a:off x="9592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87" name="Formula 96"/>
                  <p:cNvSpPr txBox="1"/>
                  <p:nvPr/>
                </p:nvSpPr>
                <p:spPr>
                  <a:xfrm>
                    <a:off x="9604440" y="2546640"/>
                    <a:ext cx="430920" cy="2404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−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88" name="Group 97"/>
            <p:cNvGrpSpPr/>
            <p:nvPr/>
          </p:nvGrpSpPr>
          <p:grpSpPr>
            <a:xfrm>
              <a:off x="8826840" y="2502000"/>
              <a:ext cx="443160" cy="356760"/>
              <a:chOff x="8826840" y="2502000"/>
              <a:chExt cx="443160" cy="356760"/>
            </a:xfrm>
          </p:grpSpPr>
          <p:sp>
            <p:nvSpPr>
              <p:cNvPr id="589" name="CustomShape 98"/>
              <p:cNvSpPr/>
              <p:nvPr/>
            </p:nvSpPr>
            <p:spPr>
              <a:xfrm>
                <a:off x="8826840" y="250200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90" name="Formula 99"/>
                  <p:cNvSpPr txBox="1"/>
                  <p:nvPr/>
                </p:nvSpPr>
                <p:spPr>
                  <a:xfrm>
                    <a:off x="8838720" y="2551320"/>
                    <a:ext cx="431280" cy="204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−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91" name="Group 100"/>
            <p:cNvGrpSpPr/>
            <p:nvPr/>
          </p:nvGrpSpPr>
          <p:grpSpPr>
            <a:xfrm>
              <a:off x="9565200" y="2983680"/>
              <a:ext cx="572760" cy="459000"/>
              <a:chOff x="9565200" y="2983680"/>
              <a:chExt cx="572760" cy="459000"/>
            </a:xfrm>
          </p:grpSpPr>
          <p:sp>
            <p:nvSpPr>
              <p:cNvPr id="592" name="CustomShape 101"/>
              <p:cNvSpPr/>
              <p:nvPr/>
            </p:nvSpPr>
            <p:spPr>
              <a:xfrm>
                <a:off x="9565200" y="2983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3" name="TextShape 102"/>
              <p:cNvSpPr txBox="1"/>
              <p:nvPr/>
            </p:nvSpPr>
            <p:spPr>
              <a:xfrm>
                <a:off x="9615240" y="3001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594" name="Group 103"/>
            <p:cNvGrpSpPr/>
            <p:nvPr/>
          </p:nvGrpSpPr>
          <p:grpSpPr>
            <a:xfrm>
              <a:off x="9124560" y="2982240"/>
              <a:ext cx="437040" cy="437040"/>
              <a:chOff x="9124560" y="2982240"/>
              <a:chExt cx="437040" cy="437040"/>
            </a:xfrm>
          </p:grpSpPr>
          <p:sp>
            <p:nvSpPr>
              <p:cNvPr id="595" name="CustomShape 104"/>
              <p:cNvSpPr/>
              <p:nvPr/>
            </p:nvSpPr>
            <p:spPr>
              <a:xfrm>
                <a:off x="9124560" y="2982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96" name="Formula 105"/>
                  <p:cNvSpPr txBox="1"/>
                  <p:nvPr/>
                </p:nvSpPr>
                <p:spPr>
                  <a:xfrm>
                    <a:off x="9208440" y="3067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597" name="Group 106"/>
            <p:cNvGrpSpPr/>
            <p:nvPr/>
          </p:nvGrpSpPr>
          <p:grpSpPr>
            <a:xfrm>
              <a:off x="8431920" y="3030480"/>
              <a:ext cx="356760" cy="356760"/>
              <a:chOff x="8431920" y="3030480"/>
              <a:chExt cx="356760" cy="356760"/>
            </a:xfrm>
          </p:grpSpPr>
          <p:sp>
            <p:nvSpPr>
              <p:cNvPr id="598" name="CustomShape 107"/>
              <p:cNvSpPr/>
              <p:nvPr/>
            </p:nvSpPr>
            <p:spPr>
              <a:xfrm>
                <a:off x="8431920" y="3030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599" name="Formula 108"/>
                  <p:cNvSpPr txBox="1"/>
                  <p:nvPr/>
                </p:nvSpPr>
                <p:spPr>
                  <a:xfrm>
                    <a:off x="8479800" y="3043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600" name="Group 109"/>
            <p:cNvGrpSpPr/>
            <p:nvPr/>
          </p:nvGrpSpPr>
          <p:grpSpPr>
            <a:xfrm>
              <a:off x="8779320" y="3017880"/>
              <a:ext cx="356760" cy="356760"/>
              <a:chOff x="8779320" y="3017880"/>
              <a:chExt cx="356760" cy="356760"/>
            </a:xfrm>
          </p:grpSpPr>
          <p:sp>
            <p:nvSpPr>
              <p:cNvPr id="601" name="CustomShape 110"/>
              <p:cNvSpPr/>
              <p:nvPr/>
            </p:nvSpPr>
            <p:spPr>
              <a:xfrm>
                <a:off x="8779320" y="3017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02" name="Formula 111"/>
                  <p:cNvSpPr txBox="1"/>
                  <p:nvPr/>
                </p:nvSpPr>
                <p:spPr>
                  <a:xfrm>
                    <a:off x="8827200" y="3031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603" name="Freeform 112"/>
          <p:cNvSpPr/>
          <p:nvPr/>
        </p:nvSpPr>
        <p:spPr>
          <a:xfrm>
            <a:off x="7772400" y="3474720"/>
            <a:ext cx="1463400" cy="1280520"/>
          </a:xfrm>
          <a:custGeom>
            <a:avLst/>
            <a:gdLst/>
            <a:ahLst/>
            <a:rect l="0" t="0" r="r" b="b"/>
            <a:pathLst>
              <a:path w="4065" h="3557">
                <a:moveTo>
                  <a:pt x="4064" y="0"/>
                </a:moveTo>
                <a:cubicBezTo>
                  <a:pt x="2794" y="3556"/>
                  <a:pt x="0" y="508"/>
                  <a:pt x="0" y="508"/>
                </a:cubicBezTo>
              </a:path>
            </a:pathLst>
          </a:custGeom>
          <a:ln w="76320">
            <a:solidFill>
              <a:srgbClr val="9d85be"/>
            </a:solidFill>
            <a:round/>
            <a:tailEnd len="med" type="triangle" w="med"/>
          </a:ln>
        </p:spPr>
      </p:sp>
      <p:sp>
        <p:nvSpPr>
          <p:cNvPr id="604" name="TextShape 113"/>
          <p:cNvSpPr txBox="1"/>
          <p:nvPr/>
        </p:nvSpPr>
        <p:spPr>
          <a:xfrm>
            <a:off x="7977600" y="4245120"/>
            <a:ext cx="14630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74489d"/>
                </a:solidFill>
                <a:latin typeface="Arial"/>
              </a:rPr>
              <a:t>Feeddown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-72000" y="226080"/>
            <a:ext cx="47995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Pion correction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06" name="Formula 2"/>
              <p:cNvSpPr txBox="1"/>
              <p:nvPr/>
            </p:nvSpPr>
            <p:spPr>
              <a:xfrm>
                <a:off x="4453200" y="382320"/>
                <a:ext cx="503640" cy="569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pic>
        <p:nvPicPr>
          <p:cNvPr id="607" name="" descr=""/>
          <p:cNvPicPr/>
          <p:nvPr/>
        </p:nvPicPr>
        <p:blipFill>
          <a:blip r:embed="rId1"/>
          <a:stretch/>
        </p:blipFill>
        <p:spPr>
          <a:xfrm>
            <a:off x="5394960" y="91440"/>
            <a:ext cx="1906200" cy="1371600"/>
          </a:xfrm>
          <a:prstGeom prst="rect">
            <a:avLst/>
          </a:prstGeom>
          <a:ln>
            <a:noFill/>
          </a:ln>
        </p:spPr>
      </p:pic>
      <p:pic>
        <p:nvPicPr>
          <p:cNvPr id="608" name="" descr=""/>
          <p:cNvPicPr/>
          <p:nvPr/>
        </p:nvPicPr>
        <p:blipFill>
          <a:blip r:embed="rId2"/>
          <a:stretch/>
        </p:blipFill>
        <p:spPr>
          <a:xfrm>
            <a:off x="7680960" y="91440"/>
            <a:ext cx="2078280" cy="185688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3"/>
          <a:stretch/>
        </p:blipFill>
        <p:spPr>
          <a:xfrm>
            <a:off x="5256360" y="2377440"/>
            <a:ext cx="4560840" cy="2862000"/>
          </a:xfrm>
          <a:prstGeom prst="rect">
            <a:avLst/>
          </a:prstGeom>
          <a:ln>
            <a:noFill/>
          </a:ln>
        </p:spPr>
      </p:pic>
      <p:sp>
        <p:nvSpPr>
          <p:cNvPr id="610" name="TextShape 3"/>
          <p:cNvSpPr txBox="1"/>
          <p:nvPr/>
        </p:nvSpPr>
        <p:spPr>
          <a:xfrm>
            <a:off x="205200" y="1283040"/>
            <a:ext cx="5760720" cy="292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Noto Sans CJK SC"/>
              </a:rPr>
              <a:t>Pion ratios influenced by short-lived resonances, dominated by </a:t>
            </a:r>
            <a:r>
              <a:rPr b="0" lang="en-US" sz="3200" spc="-1" strike="noStrike">
                <a:latin typeface="Times New Roman"/>
                <a:ea typeface="Times New Roman"/>
              </a:rPr>
              <a:t>η &amp; </a:t>
            </a:r>
            <a:r>
              <a:rPr b="0" lang="en-US" sz="3200" spc="-1" strike="noStrike">
                <a:latin typeface="Ubuntu"/>
                <a:ea typeface="Ubuntu"/>
              </a:rPr>
              <a:t>ω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Ubuntu"/>
                <a:ea typeface="Ubuntu"/>
              </a:rPr>
              <a:t>Measured ratio of </a:t>
            </a:r>
            <a:r>
              <a:rPr b="0" lang="en-US" sz="3200" spc="-1" strike="noStrike">
                <a:latin typeface="Times New Roman"/>
                <a:ea typeface="Times New Roman"/>
              </a:rPr>
              <a:t>π</a:t>
            </a:r>
            <a:r>
              <a:rPr b="0" lang="en-US" sz="3200" spc="-1" strike="noStrike" baseline="33000">
                <a:latin typeface="Times New Roman"/>
                <a:ea typeface="Times New Roman"/>
              </a:rPr>
              <a:t>0/</a:t>
            </a:r>
            <a:r>
              <a:rPr b="0" lang="en-US" sz="3200" spc="-1" strike="noStrike">
                <a:latin typeface="Times New Roman"/>
                <a:ea typeface="Times New Roman"/>
              </a:rPr>
              <a:t>π</a:t>
            </a:r>
            <a:r>
              <a:rPr b="0" lang="en-US" sz="3200" spc="-1" strike="noStrike" baseline="33000">
                <a:latin typeface="Times New Roman"/>
                <a:ea typeface="Times New Roman"/>
              </a:rPr>
              <a:t>±</a:t>
            </a:r>
            <a:r>
              <a:rPr b="0" lang="en-US" sz="3200" spc="-1" strike="noStrike">
                <a:latin typeface="Times New Roman"/>
                <a:ea typeface="Times New Roman"/>
              </a:rPr>
              <a:t> roughly consistent with PYTHIA*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11" name="TextShape 4"/>
          <p:cNvSpPr txBox="1"/>
          <p:nvPr/>
        </p:nvSpPr>
        <p:spPr>
          <a:xfrm>
            <a:off x="-13680" y="5084640"/>
            <a:ext cx="4385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*Yuri Kharlov, internal ALICE presentation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12" name="TextShape 5"/>
          <p:cNvSpPr txBox="1"/>
          <p:nvPr/>
        </p:nvSpPr>
        <p:spPr>
          <a:xfrm>
            <a:off x="5852160" y="2094480"/>
            <a:ext cx="3840480" cy="39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PYTHIA Angantyr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" descr=""/>
          <p:cNvPicPr/>
          <p:nvPr/>
        </p:nvPicPr>
        <p:blipFill>
          <a:blip r:embed="rId1"/>
          <a:stretch/>
        </p:blipFill>
        <p:spPr>
          <a:xfrm>
            <a:off x="6469560" y="1509840"/>
            <a:ext cx="3614040" cy="2714400"/>
          </a:xfrm>
          <a:prstGeom prst="rect">
            <a:avLst/>
          </a:prstGeom>
          <a:ln>
            <a:noFill/>
          </a:ln>
        </p:spPr>
      </p:pic>
      <p:sp>
        <p:nvSpPr>
          <p:cNvPr id="614" name="TextShape 1"/>
          <p:cNvSpPr txBox="1"/>
          <p:nvPr/>
        </p:nvSpPr>
        <p:spPr>
          <a:xfrm>
            <a:off x="1224000" y="226080"/>
            <a:ext cx="48913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Pion correction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15" name="Formula 2"/>
              <p:cNvSpPr txBox="1"/>
              <p:nvPr/>
            </p:nvSpPr>
            <p:spPr>
              <a:xfrm>
                <a:off x="6253560" y="382320"/>
                <a:ext cx="503640" cy="569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pic>
        <p:nvPicPr>
          <p:cNvPr id="616" name="" descr=""/>
          <p:cNvPicPr/>
          <p:nvPr/>
        </p:nvPicPr>
        <p:blipFill>
          <a:blip r:embed="rId2"/>
          <a:stretch/>
        </p:blipFill>
        <p:spPr>
          <a:xfrm>
            <a:off x="7915320" y="91440"/>
            <a:ext cx="1906200" cy="1371600"/>
          </a:xfrm>
          <a:prstGeom prst="rect">
            <a:avLst/>
          </a:prstGeom>
          <a:ln>
            <a:noFill/>
          </a:ln>
        </p:spPr>
      </p:pic>
      <p:pic>
        <p:nvPicPr>
          <p:cNvPr id="617" name="" descr=""/>
          <p:cNvPicPr/>
          <p:nvPr/>
        </p:nvPicPr>
        <p:blipFill>
          <a:blip r:embed="rId3"/>
          <a:stretch/>
        </p:blipFill>
        <p:spPr>
          <a:xfrm>
            <a:off x="-10800" y="1352520"/>
            <a:ext cx="3810240" cy="23900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618" name="Formula 3"/>
              <p:cNvSpPr txBox="1"/>
              <p:nvPr/>
            </p:nvSpPr>
            <p:spPr>
              <a:xfrm>
                <a:off x="4783320" y="2839320"/>
                <a:ext cx="719640" cy="359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19" name="Formula 4"/>
              <p:cNvSpPr txBox="1"/>
              <p:nvPr/>
            </p:nvSpPr>
            <p:spPr>
              <a:xfrm>
                <a:off x="640080" y="3810240"/>
                <a:ext cx="2663280" cy="487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  <m:r>
                      <m:t xml:space="preserve">,</m:t>
                    </m:r>
                    <m:r>
                      <m:t xml:space="preserve">ω</m:t>
                    </m:r>
                    <m:r>
                      <m:t xml:space="preserve">,</m:t>
                    </m:r>
                    <m:r>
                      <m:t xml:space="preserve">X</m:t>
                    </m:r>
                    <m:r>
                      <m:t xml:space="preserve">→</m:t>
                    </m:r>
                    <m:sSup>
                      <m:e>
                        <m:r>
                          <m:t xml:space="preserve">π</m:t>
                        </m:r>
                      </m:e>
                      <m:sup>
                        <m:r>
                          <m:t xml:space="preserve">0</m:t>
                        </m:r>
                      </m:sup>
                    </m:sSup>
                    <m:r>
                      <m:t xml:space="preserve">,</m:t>
                    </m:r>
                    <m:sSup>
                      <m:e>
                        <m:r>
                          <m:t xml:space="preserve">π</m:t>
                        </m:r>
                      </m:e>
                      <m:sup>
                        <m:r>
                          <m:t xml:space="preserve">±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20" name="Formula 5"/>
              <p:cNvSpPr txBox="1"/>
              <p:nvPr/>
            </p:nvSpPr>
            <p:spPr>
              <a:xfrm>
                <a:off x="741960" y="4297680"/>
                <a:ext cx="2378520" cy="426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1.56</m:t>
                    </m:r>
                    <m:r>
                      <m:t xml:space="preserve">±</m:t>
                    </m:r>
                    <m:r>
                      <m:t xml:space="preserve">0.02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21" name="Formula 6"/>
              <p:cNvSpPr txBox="1"/>
              <p:nvPr/>
            </p:nvSpPr>
            <p:spPr>
              <a:xfrm>
                <a:off x="7588800" y="3886560"/>
                <a:ext cx="1351440" cy="433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  <m:r>
                      <m:t xml:space="preserve">,</m:t>
                    </m:r>
                    <m:r>
                      <m:t xml:space="preserve">ω</m:t>
                    </m:r>
                    <m:r>
                      <m:t xml:space="preserve">→</m:t>
                    </m:r>
                    <m:r>
                      <m:t xml:space="preserve">γ</m:t>
                    </m:r>
                  </m:oMath>
                </a14:m>
              </a:p>
            </p:txBody>
          </p:sp>
        </mc:Choice>
        <mc:Fallback/>
      </mc:AlternateContent>
      <p:sp>
        <p:nvSpPr>
          <p:cNvPr id="622" name="TextShape 7"/>
          <p:cNvSpPr txBox="1"/>
          <p:nvPr/>
        </p:nvSpPr>
        <p:spPr>
          <a:xfrm>
            <a:off x="6217920" y="4389120"/>
            <a:ext cx="3834720" cy="91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m</a:t>
            </a:r>
            <a:r>
              <a:rPr b="0" lang="en-US" sz="1800" spc="-1" strike="noStrike" baseline="-33000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scaling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match to </a:t>
            </a:r>
            <a:r>
              <a:rPr b="0" lang="en-US" sz="1800" spc="-1" strike="noStrike">
                <a:latin typeface="Times New Roman"/>
                <a:ea typeface="Times New Roman"/>
              </a:rPr>
              <a:t>η/</a:t>
            </a:r>
            <a:r>
              <a:rPr b="0" lang="en-US" sz="1800" spc="-1" strike="noStrike">
                <a:latin typeface="Times New Roman"/>
                <a:ea typeface="Times New Roman"/>
              </a:rPr>
              <a:t>π</a:t>
            </a:r>
            <a:r>
              <a:rPr b="0" lang="en-US" sz="1800" spc="-1" strike="noStrike" baseline="33000">
                <a:latin typeface="Times New Roman"/>
                <a:ea typeface="Times New Roman"/>
              </a:rPr>
              <a:t>0</a:t>
            </a:r>
            <a:r>
              <a:rPr b="0" lang="en-US" sz="1800" spc="-1" strike="noStrike">
                <a:latin typeface="Times New Roman"/>
                <a:ea typeface="Times New Roman"/>
              </a:rPr>
              <a:t> &amp; </a:t>
            </a:r>
            <a:r>
              <a:rPr b="0" lang="en-US" sz="1800" spc="-1" strike="noStrike">
                <a:latin typeface="Arial"/>
                <a:ea typeface="Arial"/>
              </a:rPr>
              <a:t>ω</a:t>
            </a:r>
            <a:r>
              <a:rPr b="0" lang="en-US" sz="1800" spc="-1" strike="noStrike">
                <a:latin typeface="Times New Roman"/>
                <a:ea typeface="Times New Roman"/>
              </a:rPr>
              <a:t>/</a:t>
            </a:r>
            <a:r>
              <a:rPr b="0" lang="en-US" sz="1800" spc="-1" strike="noStrike">
                <a:latin typeface="Arial"/>
                <a:ea typeface="Arial"/>
              </a:rPr>
              <a:t>π</a:t>
            </a:r>
            <a:r>
              <a:rPr b="0" lang="en-US" sz="1800" spc="-1" strike="noStrike" baseline="33000">
                <a:latin typeface="Arial"/>
                <a:ea typeface="Arial"/>
              </a:rPr>
              <a:t>0</a:t>
            </a:r>
            <a:r>
              <a:rPr b="0" lang="en-US" sz="1800" spc="-1" strike="noStrike">
                <a:latin typeface="Arial"/>
                <a:ea typeface="Arial"/>
              </a:rPr>
              <a:t> </a:t>
            </a:r>
            <a:r>
              <a:rPr b="0" lang="en-US" sz="1800" spc="-1" strike="noStrike">
                <a:latin typeface="Arial"/>
              </a:rPr>
              <a:t>data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100% uncertainties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623" name="Group 8"/>
          <p:cNvGrpSpPr/>
          <p:nvPr/>
        </p:nvGrpSpPr>
        <p:grpSpPr>
          <a:xfrm>
            <a:off x="3799440" y="1914480"/>
            <a:ext cx="2964240" cy="1856880"/>
            <a:chOff x="3799440" y="1914480"/>
            <a:chExt cx="2964240" cy="1856880"/>
          </a:xfrm>
        </p:grpSpPr>
        <p:pic>
          <p:nvPicPr>
            <p:cNvPr id="624" name="" descr=""/>
            <p:cNvPicPr/>
            <p:nvPr/>
          </p:nvPicPr>
          <p:blipFill>
            <a:blip r:embed="rId4"/>
            <a:stretch/>
          </p:blipFill>
          <p:spPr>
            <a:xfrm>
              <a:off x="4358520" y="1914480"/>
              <a:ext cx="2078280" cy="18568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25" name="Group 9"/>
            <p:cNvGrpSpPr/>
            <p:nvPr/>
          </p:nvGrpSpPr>
          <p:grpSpPr>
            <a:xfrm>
              <a:off x="6253920" y="2250000"/>
              <a:ext cx="509760" cy="1188720"/>
              <a:chOff x="6253920" y="2250000"/>
              <a:chExt cx="509760" cy="1188720"/>
            </a:xfrm>
          </p:grpSpPr>
          <p:sp>
            <p:nvSpPr>
              <p:cNvPr id="626" name="Line 10"/>
              <p:cNvSpPr/>
              <p:nvPr/>
            </p:nvSpPr>
            <p:spPr>
              <a:xfrm>
                <a:off x="6271200" y="2250000"/>
                <a:ext cx="49248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7" name="Line 11"/>
              <p:cNvSpPr/>
              <p:nvPr/>
            </p:nvSpPr>
            <p:spPr>
              <a:xfrm>
                <a:off x="6271200" y="3438720"/>
                <a:ext cx="49248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8" name="Line 12"/>
              <p:cNvSpPr/>
              <p:nvPr/>
            </p:nvSpPr>
            <p:spPr>
              <a:xfrm>
                <a:off x="6253920" y="2898000"/>
                <a:ext cx="49248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29" name="Group 13"/>
            <p:cNvGrpSpPr/>
            <p:nvPr/>
          </p:nvGrpSpPr>
          <p:grpSpPr>
            <a:xfrm>
              <a:off x="3799440" y="2466000"/>
              <a:ext cx="519480" cy="1260000"/>
              <a:chOff x="3799440" y="2466000"/>
              <a:chExt cx="519480" cy="1260000"/>
            </a:xfrm>
          </p:grpSpPr>
          <p:sp>
            <p:nvSpPr>
              <p:cNvPr id="630" name="Line 14"/>
              <p:cNvSpPr/>
              <p:nvPr/>
            </p:nvSpPr>
            <p:spPr>
              <a:xfrm flipH="1">
                <a:off x="3799440" y="2466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1" name="Line 15"/>
              <p:cNvSpPr/>
              <p:nvPr/>
            </p:nvSpPr>
            <p:spPr>
              <a:xfrm flipH="1">
                <a:off x="3825360" y="2754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2" name="Line 16"/>
              <p:cNvSpPr/>
              <p:nvPr/>
            </p:nvSpPr>
            <p:spPr>
              <a:xfrm flipH="1">
                <a:off x="3825360" y="3006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3" name="Line 17"/>
              <p:cNvSpPr/>
              <p:nvPr/>
            </p:nvSpPr>
            <p:spPr>
              <a:xfrm flipH="1">
                <a:off x="3851640" y="3222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4" name="Line 18"/>
              <p:cNvSpPr/>
              <p:nvPr/>
            </p:nvSpPr>
            <p:spPr>
              <a:xfrm flipH="1">
                <a:off x="3851640" y="3726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5" name="Line 19"/>
              <p:cNvSpPr/>
              <p:nvPr/>
            </p:nvSpPr>
            <p:spPr>
              <a:xfrm flipH="1">
                <a:off x="3877560" y="3474000"/>
                <a:ext cx="441360" cy="0"/>
              </a:xfrm>
              <a:prstGeom prst="line">
                <a:avLst/>
              </a:prstGeom>
              <a:ln w="7632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636" name="TextShape 20"/>
          <p:cNvSpPr txBox="1"/>
          <p:nvPr/>
        </p:nvSpPr>
        <p:spPr>
          <a:xfrm>
            <a:off x="914400" y="2560320"/>
            <a:ext cx="24688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latin typeface="Arial"/>
              </a:rPr>
              <a:t>PYTHIA Angantyr</a:t>
            </a:r>
            <a:endParaRPr b="0" lang="en-US" sz="1500" spc="-1" strike="noStrike"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extShape 1"/>
          <p:cNvSpPr txBox="1"/>
          <p:nvPr/>
        </p:nvSpPr>
        <p:spPr>
          <a:xfrm>
            <a:off x="1584000" y="226080"/>
            <a:ext cx="57499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Kaon correction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38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Also potentially impacted by resonances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Used ratios of the (preliminary) yields from BES data</a:t>
            </a:r>
            <a:endParaRPr b="0" lang="en-US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39" name="Formula 3"/>
              <p:cNvSpPr txBox="1"/>
              <p:nvPr/>
            </p:nvSpPr>
            <p:spPr>
              <a:xfrm>
                <a:off x="1920240" y="3547080"/>
                <a:ext cx="2043360" cy="47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1.8</m:t>
                    </m:r>
                    <m:r>
                      <m:t xml:space="preserve">±</m:t>
                    </m:r>
                    <m:r>
                      <m:t xml:space="preserve">0.2</m:t>
                    </m:r>
                  </m:oMath>
                </a14:m>
              </a:p>
            </p:txBody>
          </p:sp>
        </mc:Choice>
        <mc:Fallback/>
      </mc:AlternateContent>
      <p:grpSp>
        <p:nvGrpSpPr>
          <p:cNvPr id="640" name="Group 4"/>
          <p:cNvGrpSpPr/>
          <p:nvPr/>
        </p:nvGrpSpPr>
        <p:grpSpPr>
          <a:xfrm>
            <a:off x="5212080" y="2938680"/>
            <a:ext cx="2860560" cy="1541880"/>
            <a:chOff x="5212080" y="2938680"/>
            <a:chExt cx="2860560" cy="1541880"/>
          </a:xfrm>
        </p:grpSpPr>
        <p:grpSp>
          <p:nvGrpSpPr>
            <p:cNvPr id="641" name="Group 5"/>
            <p:cNvGrpSpPr/>
            <p:nvPr/>
          </p:nvGrpSpPr>
          <p:grpSpPr>
            <a:xfrm>
              <a:off x="5977080" y="3024360"/>
              <a:ext cx="789480" cy="657360"/>
              <a:chOff x="5977080" y="3024360"/>
              <a:chExt cx="789480" cy="657360"/>
            </a:xfrm>
          </p:grpSpPr>
          <p:sp>
            <p:nvSpPr>
              <p:cNvPr id="642" name="CustomShape 6"/>
              <p:cNvSpPr/>
              <p:nvPr/>
            </p:nvSpPr>
            <p:spPr>
              <a:xfrm>
                <a:off x="5984280" y="302436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43" name="TextShape 7"/>
              <p:cNvSpPr txBox="1"/>
              <p:nvPr/>
            </p:nvSpPr>
            <p:spPr>
              <a:xfrm>
                <a:off x="5977080" y="302904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44" name="Group 8"/>
            <p:cNvGrpSpPr/>
            <p:nvPr/>
          </p:nvGrpSpPr>
          <p:grpSpPr>
            <a:xfrm>
              <a:off x="5229000" y="3005640"/>
              <a:ext cx="988920" cy="682920"/>
              <a:chOff x="5229000" y="3005640"/>
              <a:chExt cx="988920" cy="682920"/>
            </a:xfrm>
          </p:grpSpPr>
          <p:sp>
            <p:nvSpPr>
              <p:cNvPr id="645" name="CustomShape 9"/>
              <p:cNvSpPr/>
              <p:nvPr/>
            </p:nvSpPr>
            <p:spPr>
              <a:xfrm>
                <a:off x="5229000" y="300564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46" name="TextShape 10"/>
              <p:cNvSpPr txBox="1"/>
              <p:nvPr/>
            </p:nvSpPr>
            <p:spPr>
              <a:xfrm>
                <a:off x="5234760" y="302292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47" name="Group 11"/>
            <p:cNvGrpSpPr/>
            <p:nvPr/>
          </p:nvGrpSpPr>
          <p:grpSpPr>
            <a:xfrm>
              <a:off x="6675120" y="3029040"/>
              <a:ext cx="653760" cy="646920"/>
              <a:chOff x="6675120" y="3029040"/>
              <a:chExt cx="653760" cy="646920"/>
            </a:xfrm>
          </p:grpSpPr>
          <p:sp>
            <p:nvSpPr>
              <p:cNvPr id="648" name="CustomShape 12"/>
              <p:cNvSpPr/>
              <p:nvPr/>
            </p:nvSpPr>
            <p:spPr>
              <a:xfrm>
                <a:off x="6681960" y="3029040"/>
                <a:ext cx="64692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49" name="Formula 13"/>
                  <p:cNvSpPr txBox="1"/>
                  <p:nvPr/>
                </p:nvSpPr>
                <p:spPr>
                  <a:xfrm>
                    <a:off x="6675120" y="3039480"/>
                    <a:ext cx="59040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650" name="Group 14"/>
            <p:cNvGrpSpPr/>
            <p:nvPr/>
          </p:nvGrpSpPr>
          <p:grpSpPr>
            <a:xfrm>
              <a:off x="7370640" y="3041640"/>
              <a:ext cx="647280" cy="646920"/>
              <a:chOff x="7370640" y="3041640"/>
              <a:chExt cx="647280" cy="646920"/>
            </a:xfrm>
          </p:grpSpPr>
          <p:sp>
            <p:nvSpPr>
              <p:cNvPr id="651" name="CustomShape 15"/>
              <p:cNvSpPr/>
              <p:nvPr/>
            </p:nvSpPr>
            <p:spPr>
              <a:xfrm>
                <a:off x="7370640" y="3041640"/>
                <a:ext cx="64728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52" name="Formula 16"/>
                  <p:cNvSpPr txBox="1"/>
                  <p:nvPr/>
                </p:nvSpPr>
                <p:spPr>
                  <a:xfrm>
                    <a:off x="7370640" y="3041640"/>
                    <a:ext cx="60408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L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653" name="Group 17"/>
            <p:cNvGrpSpPr/>
            <p:nvPr/>
          </p:nvGrpSpPr>
          <p:grpSpPr>
            <a:xfrm>
              <a:off x="6661080" y="3780360"/>
              <a:ext cx="789480" cy="657360"/>
              <a:chOff x="6661080" y="3780360"/>
              <a:chExt cx="789480" cy="657360"/>
            </a:xfrm>
          </p:grpSpPr>
          <p:sp>
            <p:nvSpPr>
              <p:cNvPr id="654" name="CustomShape 18"/>
              <p:cNvSpPr/>
              <p:nvPr/>
            </p:nvSpPr>
            <p:spPr>
              <a:xfrm>
                <a:off x="6668280" y="378036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55" name="TextShape 19"/>
              <p:cNvSpPr txBox="1"/>
              <p:nvPr/>
            </p:nvSpPr>
            <p:spPr>
              <a:xfrm>
                <a:off x="6661080" y="378504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56" name="Group 20"/>
            <p:cNvGrpSpPr/>
            <p:nvPr/>
          </p:nvGrpSpPr>
          <p:grpSpPr>
            <a:xfrm>
              <a:off x="5913000" y="3797640"/>
              <a:ext cx="988920" cy="682920"/>
              <a:chOff x="5913000" y="3797640"/>
              <a:chExt cx="988920" cy="682920"/>
            </a:xfrm>
          </p:grpSpPr>
          <p:sp>
            <p:nvSpPr>
              <p:cNvPr id="657" name="CustomShape 21"/>
              <p:cNvSpPr/>
              <p:nvPr/>
            </p:nvSpPr>
            <p:spPr>
              <a:xfrm>
                <a:off x="5913000" y="379764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58" name="TextShape 22"/>
              <p:cNvSpPr txBox="1"/>
              <p:nvPr/>
            </p:nvSpPr>
            <p:spPr>
              <a:xfrm>
                <a:off x="5918760" y="381492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659" name="CustomShape 23"/>
            <p:cNvSpPr/>
            <p:nvPr/>
          </p:nvSpPr>
          <p:spPr>
            <a:xfrm>
              <a:off x="5212080" y="2938680"/>
              <a:ext cx="2860560" cy="1541880"/>
            </a:xfrm>
            <a:prstGeom prst="rect">
              <a:avLst/>
            </a:prstGeom>
            <a:noFill/>
            <a:ln w="76320">
              <a:solidFill>
                <a:srgbClr val="2140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Line 24"/>
            <p:cNvSpPr/>
            <p:nvPr/>
          </p:nvSpPr>
          <p:spPr>
            <a:xfrm>
              <a:off x="5229360" y="3714120"/>
              <a:ext cx="282420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mc:AlternateContent>
        <mc:Choice xmlns:a14="http://schemas.microsoft.com/office/drawing/2010/main" Requires="a14">
          <p:sp>
            <p:nvSpPr>
              <p:cNvPr id="661" name="Formula 25"/>
              <p:cNvSpPr txBox="1"/>
              <p:nvPr/>
            </p:nvSpPr>
            <p:spPr>
              <a:xfrm>
                <a:off x="7333920" y="382680"/>
                <a:ext cx="569160" cy="634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Proton correction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63" name="TextShape 2"/>
          <p:cNvSpPr txBox="1"/>
          <p:nvPr/>
        </p:nvSpPr>
        <p:spPr>
          <a:xfrm>
            <a:off x="72360" y="1321920"/>
            <a:ext cx="5962680" cy="2648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Lower limit: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Noto Sans CJK SC"/>
              </a:rPr>
              <a:t>Upper limit:</a:t>
            </a:r>
            <a:br/>
            <a:r>
              <a:rPr b="0" lang="en-US" sz="3200" spc="-1" strike="noStrike">
                <a:latin typeface="Arial"/>
                <a:ea typeface="Noto Sans CJK SC"/>
              </a:rPr>
              <a:t>Yield=Primordial+Generated</a:t>
            </a:r>
            <a:br/>
            <a:r>
              <a:rPr b="0" lang="en-US" sz="3200" spc="-1" strike="noStrike">
                <a:latin typeface="Arial"/>
                <a:ea typeface="Noto Sans CJK SC"/>
              </a:rPr>
              <a:t>Antibaryons=Generated</a:t>
            </a:r>
            <a:br/>
            <a:r>
              <a:rPr b="0" lang="en-US" sz="3200" spc="-1" strike="noStrike">
                <a:latin typeface="Arial"/>
                <a:ea typeface="Noto Sans CJK SC"/>
              </a:rPr>
              <a:t>Baryons=</a:t>
            </a:r>
            <a:r>
              <a:rPr b="0" lang="en-US" sz="3200" spc="-1" strike="noStrike">
                <a:latin typeface="Arial"/>
              </a:rPr>
              <a:t>Primordial+Generated</a:t>
            </a:r>
            <a:br/>
            <a:r>
              <a:rPr b="0" lang="en-US" sz="3200" spc="-1" strike="noStrike">
                <a:latin typeface="Arial"/>
              </a:rPr>
              <a:t>Primordial n/p = N/Z</a:t>
            </a:r>
            <a:endParaRPr b="0" lang="en-US" sz="3200" spc="-1" strike="noStrike">
              <a:latin typeface="Arial"/>
            </a:endParaRPr>
          </a:p>
        </p:txBody>
      </p:sp>
      <p:grpSp>
        <p:nvGrpSpPr>
          <p:cNvPr id="664" name="Group 3"/>
          <p:cNvGrpSpPr/>
          <p:nvPr/>
        </p:nvGrpSpPr>
        <p:grpSpPr>
          <a:xfrm>
            <a:off x="8778240" y="91440"/>
            <a:ext cx="1033200" cy="1650240"/>
            <a:chOff x="8778240" y="91440"/>
            <a:chExt cx="1033200" cy="1650240"/>
          </a:xfrm>
        </p:grpSpPr>
        <p:grpSp>
          <p:nvGrpSpPr>
            <p:cNvPr id="665" name="Group 4"/>
            <p:cNvGrpSpPr/>
            <p:nvPr/>
          </p:nvGrpSpPr>
          <p:grpSpPr>
            <a:xfrm>
              <a:off x="8816040" y="1063440"/>
              <a:ext cx="580680" cy="652680"/>
              <a:chOff x="8816040" y="1063440"/>
              <a:chExt cx="580680" cy="652680"/>
            </a:xfrm>
          </p:grpSpPr>
          <p:sp>
            <p:nvSpPr>
              <p:cNvPr id="666" name="CustomShape 5"/>
              <p:cNvSpPr/>
              <p:nvPr/>
            </p:nvSpPr>
            <p:spPr>
              <a:xfrm>
                <a:off x="8816040" y="124740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67" name="TextShape 6"/>
              <p:cNvSpPr txBox="1"/>
              <p:nvPr/>
            </p:nvSpPr>
            <p:spPr>
              <a:xfrm>
                <a:off x="8873640" y="106344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68" name="Group 7"/>
            <p:cNvGrpSpPr/>
            <p:nvPr/>
          </p:nvGrpSpPr>
          <p:grpSpPr>
            <a:xfrm>
              <a:off x="9276840" y="1233000"/>
              <a:ext cx="436680" cy="447120"/>
              <a:chOff x="9276840" y="1233000"/>
              <a:chExt cx="436680" cy="447120"/>
            </a:xfrm>
          </p:grpSpPr>
          <p:sp>
            <p:nvSpPr>
              <p:cNvPr id="669" name="CustomShape 8"/>
              <p:cNvSpPr/>
              <p:nvPr/>
            </p:nvSpPr>
            <p:spPr>
              <a:xfrm>
                <a:off x="9276840" y="124308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70" name="Formula 9"/>
                  <p:cNvSpPr txBox="1"/>
                  <p:nvPr/>
                </p:nvSpPr>
                <p:spPr>
                  <a:xfrm>
                    <a:off x="9350280" y="123300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671" name="Group 10"/>
            <p:cNvGrpSpPr/>
            <p:nvPr/>
          </p:nvGrpSpPr>
          <p:grpSpPr>
            <a:xfrm>
              <a:off x="9267120" y="91440"/>
              <a:ext cx="544320" cy="652680"/>
              <a:chOff x="9267120" y="91440"/>
              <a:chExt cx="544320" cy="652680"/>
            </a:xfrm>
          </p:grpSpPr>
          <p:sp>
            <p:nvSpPr>
              <p:cNvPr id="672" name="CustomShape 11"/>
              <p:cNvSpPr/>
              <p:nvPr/>
            </p:nvSpPr>
            <p:spPr>
              <a:xfrm>
                <a:off x="9267120" y="23940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73" name="TextShape 12"/>
              <p:cNvSpPr txBox="1"/>
              <p:nvPr/>
            </p:nvSpPr>
            <p:spPr>
              <a:xfrm>
                <a:off x="9288360" y="9144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74" name="Group 13"/>
            <p:cNvGrpSpPr/>
            <p:nvPr/>
          </p:nvGrpSpPr>
          <p:grpSpPr>
            <a:xfrm>
              <a:off x="8798400" y="235800"/>
              <a:ext cx="437040" cy="436680"/>
              <a:chOff x="8798400" y="235800"/>
              <a:chExt cx="437040" cy="436680"/>
            </a:xfrm>
          </p:grpSpPr>
          <p:sp>
            <p:nvSpPr>
              <p:cNvPr id="675" name="CustomShape 14"/>
              <p:cNvSpPr/>
              <p:nvPr/>
            </p:nvSpPr>
            <p:spPr>
              <a:xfrm>
                <a:off x="8798400" y="23580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76" name="Formula 15"/>
                  <p:cNvSpPr txBox="1"/>
                  <p:nvPr/>
                </p:nvSpPr>
                <p:spPr>
                  <a:xfrm>
                    <a:off x="8890920" y="251280"/>
                    <a:ext cx="224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677" name="CustomShape 16"/>
            <p:cNvSpPr/>
            <p:nvPr/>
          </p:nvSpPr>
          <p:spPr>
            <a:xfrm>
              <a:off x="8778240" y="187200"/>
              <a:ext cx="1005840" cy="1554480"/>
            </a:xfrm>
            <a:prstGeom prst="rect">
              <a:avLst/>
            </a:prstGeom>
            <a:noFill/>
            <a:ln w="76320">
              <a:solidFill>
                <a:srgbClr val="00a65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Line 17"/>
            <p:cNvSpPr/>
            <p:nvPr/>
          </p:nvSpPr>
          <p:spPr>
            <a:xfrm>
              <a:off x="8790120" y="1178640"/>
              <a:ext cx="99396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679" name="Group 18"/>
            <p:cNvGrpSpPr/>
            <p:nvPr/>
          </p:nvGrpSpPr>
          <p:grpSpPr>
            <a:xfrm>
              <a:off x="8816400" y="523800"/>
              <a:ext cx="580680" cy="652680"/>
              <a:chOff x="8816400" y="523800"/>
              <a:chExt cx="580680" cy="652680"/>
            </a:xfrm>
          </p:grpSpPr>
          <p:sp>
            <p:nvSpPr>
              <p:cNvPr id="680" name="CustomShape 19"/>
              <p:cNvSpPr/>
              <p:nvPr/>
            </p:nvSpPr>
            <p:spPr>
              <a:xfrm>
                <a:off x="8816400" y="70776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1" name="TextShape 20"/>
              <p:cNvSpPr txBox="1"/>
              <p:nvPr/>
            </p:nvSpPr>
            <p:spPr>
              <a:xfrm>
                <a:off x="8874000" y="52380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682" name="Group 21"/>
            <p:cNvGrpSpPr/>
            <p:nvPr/>
          </p:nvGrpSpPr>
          <p:grpSpPr>
            <a:xfrm>
              <a:off x="9277200" y="693360"/>
              <a:ext cx="436680" cy="447120"/>
              <a:chOff x="9277200" y="693360"/>
              <a:chExt cx="436680" cy="447120"/>
            </a:xfrm>
          </p:grpSpPr>
          <p:sp>
            <p:nvSpPr>
              <p:cNvPr id="683" name="CustomShape 22"/>
              <p:cNvSpPr/>
              <p:nvPr/>
            </p:nvSpPr>
            <p:spPr>
              <a:xfrm>
                <a:off x="9277200" y="70344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84" name="Formula 23"/>
                  <p:cNvSpPr txBox="1"/>
                  <p:nvPr/>
                </p:nvSpPr>
                <p:spPr>
                  <a:xfrm>
                    <a:off x="9350640" y="69336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mc:AlternateContent>
        <mc:Choice xmlns:a14="http://schemas.microsoft.com/office/drawing/2010/main" Requires="a14">
          <p:sp>
            <p:nvSpPr>
              <p:cNvPr id="685" name="Formula 24"/>
              <p:cNvSpPr txBox="1"/>
              <p:nvPr/>
            </p:nvSpPr>
            <p:spPr>
              <a:xfrm>
                <a:off x="7334280" y="383040"/>
                <a:ext cx="509760" cy="634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86" name="Formula 25"/>
              <p:cNvSpPr txBox="1"/>
              <p:nvPr/>
            </p:nvSpPr>
            <p:spPr>
              <a:xfrm>
                <a:off x="2546280" y="1247400"/>
                <a:ext cx="1191600" cy="634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87" name="Formula 26"/>
              <p:cNvSpPr txBox="1"/>
              <p:nvPr/>
            </p:nvSpPr>
            <p:spPr>
              <a:xfrm>
                <a:off x="191160" y="3962880"/>
                <a:ext cx="5319720" cy="1016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r>
                              <m:t xml:space="preserve">n</m:t>
                            </m:r>
                          </m:sub>
                        </m:sSub>
                        <m:r>
                          <m:t xml:space="preserve">+</m:t>
                        </m:r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acc>
                              <m:accPr>
                                <m:chr m:val="¯"/>
                              </m:accPr>
                              <m:e>
                                <m:r>
                                  <m:t xml:space="preserve">n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r>
                              <m:t xml:space="preserve">p</m:t>
                            </m:r>
                          </m:sub>
                        </m:sSub>
                        <m:r>
                          <m:t xml:space="preserve">+</m:t>
                        </m:r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acc>
                              <m:accPr>
                                <m:chr m:val="¯"/>
                              </m:accPr>
                              <m:e>
                                <m:r>
                                  <m:t xml:space="preserve">p</m:t>
                                </m:r>
                              </m:e>
                            </m:acc>
                          </m:sub>
                        </m:sSub>
                      </m:den>
                    </m:f>
                    <m:r>
                      <m:t xml:space="preserve">=</m:t>
                    </m:r>
                    <m:f>
                      <m:num>
                        <m:f>
                          <m:fPr>
                            <m:type m:val="lin"/>
                          </m:fPr>
                          <m:num>
                            <m:r>
                              <m:t xml:space="preserve">N</m:t>
                            </m:r>
                          </m:num>
                          <m:den>
                            <m:r>
                              <m:t xml:space="preserve">Z</m:t>
                            </m:r>
                          </m:den>
                        </m:f>
                        <m:r>
                          <m:t xml:space="preserve">+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2</m:t>
                            </m:r>
                            <m:r>
                              <m:t xml:space="preserve">−</m:t>
                            </m:r>
                            <m:f>
                              <m:fPr>
                                <m:type m:val="lin"/>
                              </m:fPr>
                              <m:num>
                                <m:r>
                                  <m:t xml:space="preserve">N</m:t>
                                </m:r>
                              </m:num>
                              <m:den>
                                <m:r>
                                  <m:t xml:space="preserve">Z</m:t>
                                </m:r>
                              </m:den>
                            </m:f>
                          </m:e>
                        </m:d>
                        <m:f>
                          <m:fPr>
                            <m:type m:val="lin"/>
                          </m:fPr>
                          <m:num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acc>
                                  <m:accPr>
                                    <m:chr m:val="¯"/>
                                  </m:accPr>
                                  <m:e>
                                    <m:r>
                                      <m:t xml:space="preserve">p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r>
                                  <m:t xml:space="preserve">p</m:t>
                                </m:r>
                              </m:sub>
                            </m:sSub>
                          </m:den>
                        </m:f>
                      </m:num>
                      <m:den>
                        <m:r>
                          <m:t xml:space="preserve">1</m:t>
                        </m:r>
                        <m:r>
                          <m:t xml:space="preserve">+</m:t>
                        </m:r>
                        <m:f>
                          <m:fPr>
                            <m:type m:val="lin"/>
                          </m:fPr>
                          <m:num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acc>
                                  <m:accPr>
                                    <m:chr m:val="¯"/>
                                  </m:accPr>
                                  <m:e>
                                    <m:r>
                                      <m:t xml:space="preserve">p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b>
                              <m:e>
                                <m:r>
                                  <m:t xml:space="preserve">N</m:t>
                                </m:r>
                              </m:e>
                              <m:sub>
                                <m:r>
                                  <m:t xml:space="preserve">p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688" name="TextShape 27"/>
          <p:cNvSpPr txBox="1"/>
          <p:nvPr/>
        </p:nvSpPr>
        <p:spPr>
          <a:xfrm>
            <a:off x="5622480" y="4137120"/>
            <a:ext cx="4572000" cy="761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900" spc="-1" strike="noStrike">
                <a:latin typeface="VUGUEY+CMR9"/>
                <a:ea typeface="VUGUEY+CMR9"/>
              </a:rPr>
              <a:t>[1] J. Adam et al. (ALICE), Phys. Rev. </a:t>
            </a:r>
            <a:r>
              <a:rPr b="0" lang="en-US" sz="900" spc="-1" strike="noStrike">
                <a:latin typeface="NTNTWW+CMBX9"/>
                <a:ea typeface="NTNTWW+CMBX9"/>
              </a:rPr>
              <a:t>C94</a:t>
            </a:r>
            <a:r>
              <a:rPr b="0" lang="en-US" sz="900" spc="-1" strike="noStrike">
                <a:latin typeface="VUGUEY+CMR9"/>
                <a:ea typeface="VUGUEY+CMR9"/>
              </a:rPr>
              <a:t>, 034903 (2016),</a:t>
            </a:r>
            <a:r>
              <a:rPr b="0" lang="en-US" sz="500" spc="-1" strike="noStrike">
                <a:latin typeface="SZUWFG+CMSS8"/>
                <a:ea typeface="SZUWFG+CMSS8"/>
              </a:rPr>
              <a:t> </a:t>
            </a:r>
            <a:r>
              <a:rPr b="0" lang="en-US" sz="900" spc="-1" strike="noStrike">
                <a:latin typeface="VUGUEY+CMR9"/>
                <a:ea typeface="VUGUEY+CMR9"/>
              </a:rPr>
              <a:t>1603.04775.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VUGUEY+CMR9"/>
                <a:ea typeface="VUGUEY+CMR9"/>
              </a:rPr>
              <a:t>[2] J. Adam et al. (STAR) (2019), 1908.03585.</a:t>
            </a:r>
            <a:endParaRPr b="0" lang="en-US" sz="900" spc="-1" strike="noStrike">
              <a:latin typeface="Arial"/>
            </a:endParaRPr>
          </a:p>
          <a:p>
            <a:r>
              <a:rPr b="0" lang="en-US" sz="500" spc="-1" strike="noStrike">
                <a:latin typeface="SZUWFG+CMSS8"/>
                <a:ea typeface="SZUWFG+CMSS8"/>
              </a:rPr>
              <a:t> </a:t>
            </a:r>
            <a:r>
              <a:rPr b="0" lang="en-US" sz="900" spc="-1" strike="noStrike">
                <a:latin typeface="VUGUEY+CMR9"/>
                <a:ea typeface="VUGUEY+CMR9"/>
              </a:rPr>
              <a:t>[3] L. Adamczyk et al. (STAR), Phys. Rev. </a:t>
            </a:r>
            <a:r>
              <a:rPr b="0" lang="en-US" sz="900" spc="-1" strike="noStrike">
                <a:latin typeface="NTNTWW+CMBX9"/>
                <a:ea typeface="NTNTWW+CMBX9"/>
              </a:rPr>
              <a:t>C96</a:t>
            </a:r>
            <a:r>
              <a:rPr b="0" lang="en-US" sz="900" spc="-1" strike="noStrike">
                <a:latin typeface="VUGUEY+CMR9"/>
                <a:ea typeface="VUGUEY+CMR9"/>
              </a:rPr>
              <a:t>, 044904</a:t>
            </a:r>
            <a:r>
              <a:rPr b="0" lang="en-US" sz="500" spc="-1" strike="noStrike">
                <a:latin typeface="SZUWFG+CMSS8"/>
                <a:ea typeface="SZUWFG+CMSS8"/>
              </a:rPr>
              <a:t> </a:t>
            </a:r>
            <a:r>
              <a:rPr b="0" lang="en-US" sz="900" spc="-1" strike="noStrike">
                <a:latin typeface="VUGUEY+CMR9"/>
                <a:ea typeface="VUGUEY+CMR9"/>
              </a:rPr>
              <a:t>(2017), 1701.07065.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VUGUEY+CMR9"/>
                <a:ea typeface="VUGUEY+CMR9"/>
              </a:rPr>
              <a:t>[4] J. Adam et al. (STAR) (2019), 1906.03732.</a:t>
            </a:r>
            <a:endParaRPr b="0" lang="en-US" sz="900" spc="-1" strike="noStrike">
              <a:latin typeface="Arial"/>
            </a:endParaRPr>
          </a:p>
          <a:p>
            <a:r>
              <a:rPr b="0" lang="en-US" sz="900" spc="-1" strike="noStrike">
                <a:latin typeface="VUGUEY+CMR9"/>
                <a:ea typeface="VUGUEY+CMR9"/>
              </a:rPr>
              <a:t>[5] B. I. Abelev et al. (STAR), Phys. Rev. </a:t>
            </a:r>
            <a:r>
              <a:rPr b="0" lang="en-US" sz="900" spc="-1" strike="noStrike">
                <a:latin typeface="NTNTWW+CMBX9"/>
                <a:ea typeface="NTNTWW+CMBX9"/>
              </a:rPr>
              <a:t>C79</a:t>
            </a:r>
            <a:r>
              <a:rPr b="0" lang="en-US" sz="900" spc="-1" strike="noStrike">
                <a:latin typeface="VUGUEY+CMR9"/>
                <a:ea typeface="VUGUEY+CMR9"/>
              </a:rPr>
              <a:t>, 034909</a:t>
            </a:r>
            <a:r>
              <a:rPr b="0" lang="en-US" sz="500" spc="-1" strike="noStrike">
                <a:latin typeface="SZUWFG+CMSS8"/>
                <a:ea typeface="SZUWFG+CMSS8"/>
              </a:rPr>
              <a:t> </a:t>
            </a:r>
            <a:r>
              <a:rPr b="0" lang="en-US" sz="900" spc="-1" strike="noStrike">
                <a:latin typeface="VUGUEY+CMR9"/>
                <a:ea typeface="VUGUEY+CMR9"/>
              </a:rPr>
              <a:t>(2009), 0808.2041.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689" name="" descr=""/>
          <p:cNvPicPr/>
          <p:nvPr/>
        </p:nvPicPr>
        <p:blipFill>
          <a:blip r:embed="rId1"/>
          <a:stretch/>
        </p:blipFill>
        <p:spPr>
          <a:xfrm>
            <a:off x="5658840" y="1864800"/>
            <a:ext cx="4069800" cy="214128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396000" y="226080"/>
            <a:ext cx="699408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Lambda correction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91" name="Formula 2"/>
              <p:cNvSpPr txBox="1"/>
              <p:nvPr/>
            </p:nvSpPr>
            <p:spPr>
              <a:xfrm>
                <a:off x="6614280" y="383400"/>
                <a:ext cx="549360" cy="567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grpSp>
        <p:nvGrpSpPr>
          <p:cNvPr id="692" name="Group 3"/>
          <p:cNvGrpSpPr/>
          <p:nvPr/>
        </p:nvGrpSpPr>
        <p:grpSpPr>
          <a:xfrm>
            <a:off x="8219160" y="91440"/>
            <a:ext cx="1747800" cy="1463040"/>
            <a:chOff x="8219160" y="91440"/>
            <a:chExt cx="1747800" cy="1463040"/>
          </a:xfrm>
        </p:grpSpPr>
        <p:grpSp>
          <p:nvGrpSpPr>
            <p:cNvPr id="693" name="Group 4"/>
            <p:cNvGrpSpPr/>
            <p:nvPr/>
          </p:nvGrpSpPr>
          <p:grpSpPr>
            <a:xfrm>
              <a:off x="9394200" y="127440"/>
              <a:ext cx="572760" cy="459000"/>
              <a:chOff x="9394200" y="127440"/>
              <a:chExt cx="572760" cy="459000"/>
            </a:xfrm>
          </p:grpSpPr>
          <p:sp>
            <p:nvSpPr>
              <p:cNvPr id="694" name="CustomShape 5"/>
              <p:cNvSpPr/>
              <p:nvPr/>
            </p:nvSpPr>
            <p:spPr>
              <a:xfrm>
                <a:off x="9394200" y="1274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95" name="TextShape 6"/>
              <p:cNvSpPr txBox="1"/>
              <p:nvPr/>
            </p:nvSpPr>
            <p:spPr>
              <a:xfrm>
                <a:off x="9444240" y="14544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696" name="Group 7"/>
            <p:cNvGrpSpPr/>
            <p:nvPr/>
          </p:nvGrpSpPr>
          <p:grpSpPr>
            <a:xfrm>
              <a:off x="8953560" y="126000"/>
              <a:ext cx="437040" cy="437040"/>
              <a:chOff x="8953560" y="126000"/>
              <a:chExt cx="437040" cy="437040"/>
            </a:xfrm>
          </p:grpSpPr>
          <p:sp>
            <p:nvSpPr>
              <p:cNvPr id="697" name="CustomShape 8"/>
              <p:cNvSpPr/>
              <p:nvPr/>
            </p:nvSpPr>
            <p:spPr>
              <a:xfrm>
                <a:off x="8953560" y="12600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698" name="Formula 9"/>
                  <p:cNvSpPr txBox="1"/>
                  <p:nvPr/>
                </p:nvSpPr>
                <p:spPr>
                  <a:xfrm>
                    <a:off x="9037440" y="21132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699" name="CustomShape 10"/>
            <p:cNvSpPr/>
            <p:nvPr/>
          </p:nvSpPr>
          <p:spPr>
            <a:xfrm>
              <a:off x="8219160" y="91440"/>
              <a:ext cx="1668240" cy="1463040"/>
            </a:xfrm>
            <a:prstGeom prst="rect">
              <a:avLst/>
            </a:prstGeom>
            <a:noFill/>
            <a:ln w="76320">
              <a:solidFill>
                <a:srgbClr val="826aa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Line 11"/>
            <p:cNvSpPr/>
            <p:nvPr/>
          </p:nvSpPr>
          <p:spPr>
            <a:xfrm>
              <a:off x="8258040" y="999000"/>
              <a:ext cx="1629360" cy="684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01" name="Group 12"/>
            <p:cNvGrpSpPr/>
            <p:nvPr/>
          </p:nvGrpSpPr>
          <p:grpSpPr>
            <a:xfrm>
              <a:off x="8260920" y="174240"/>
              <a:ext cx="356760" cy="356760"/>
              <a:chOff x="8260920" y="174240"/>
              <a:chExt cx="356760" cy="356760"/>
            </a:xfrm>
          </p:grpSpPr>
          <p:sp>
            <p:nvSpPr>
              <p:cNvPr id="702" name="CustomShape 13"/>
              <p:cNvSpPr/>
              <p:nvPr/>
            </p:nvSpPr>
            <p:spPr>
              <a:xfrm>
                <a:off x="8260920" y="17424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03" name="Formula 14"/>
                  <p:cNvSpPr txBox="1"/>
                  <p:nvPr/>
                </p:nvSpPr>
                <p:spPr>
                  <a:xfrm>
                    <a:off x="8308800" y="18756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04" name="Group 15"/>
            <p:cNvGrpSpPr/>
            <p:nvPr/>
          </p:nvGrpSpPr>
          <p:grpSpPr>
            <a:xfrm>
              <a:off x="8608320" y="161640"/>
              <a:ext cx="356760" cy="356760"/>
              <a:chOff x="8608320" y="161640"/>
              <a:chExt cx="356760" cy="356760"/>
            </a:xfrm>
          </p:grpSpPr>
          <p:sp>
            <p:nvSpPr>
              <p:cNvPr id="705" name="CustomShape 16"/>
              <p:cNvSpPr/>
              <p:nvPr/>
            </p:nvSpPr>
            <p:spPr>
              <a:xfrm>
                <a:off x="8608320" y="16164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06" name="Formula 17"/>
                  <p:cNvSpPr txBox="1"/>
                  <p:nvPr/>
                </p:nvSpPr>
                <p:spPr>
                  <a:xfrm>
                    <a:off x="8656200" y="17496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07" name="Group 18"/>
            <p:cNvGrpSpPr/>
            <p:nvPr/>
          </p:nvGrpSpPr>
          <p:grpSpPr>
            <a:xfrm>
              <a:off x="9025560" y="577080"/>
              <a:ext cx="422640" cy="356760"/>
              <a:chOff x="9025560" y="577080"/>
              <a:chExt cx="422640" cy="356760"/>
            </a:xfrm>
          </p:grpSpPr>
          <p:sp>
            <p:nvSpPr>
              <p:cNvPr id="708" name="CustomShape 19"/>
              <p:cNvSpPr/>
              <p:nvPr/>
            </p:nvSpPr>
            <p:spPr>
              <a:xfrm>
                <a:off x="9025560" y="57708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09" name="Formula 20"/>
                  <p:cNvSpPr txBox="1"/>
                  <p:nvPr/>
                </p:nvSpPr>
                <p:spPr>
                  <a:xfrm>
                    <a:off x="9037440" y="626400"/>
                    <a:ext cx="410760" cy="2394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+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10" name="Group 21"/>
            <p:cNvGrpSpPr/>
            <p:nvPr/>
          </p:nvGrpSpPr>
          <p:grpSpPr>
            <a:xfrm>
              <a:off x="8269200" y="577080"/>
              <a:ext cx="422640" cy="356760"/>
              <a:chOff x="8269200" y="577080"/>
              <a:chExt cx="422640" cy="356760"/>
            </a:xfrm>
          </p:grpSpPr>
          <p:sp>
            <p:nvSpPr>
              <p:cNvPr id="711" name="CustomShape 22"/>
              <p:cNvSpPr/>
              <p:nvPr/>
            </p:nvSpPr>
            <p:spPr>
              <a:xfrm>
                <a:off x="8269200" y="57708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12" name="Formula 23"/>
                  <p:cNvSpPr txBox="1"/>
                  <p:nvPr/>
                </p:nvSpPr>
                <p:spPr>
                  <a:xfrm>
                    <a:off x="8281080" y="626400"/>
                    <a:ext cx="410760" cy="276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+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13" name="Group 24"/>
            <p:cNvGrpSpPr/>
            <p:nvPr/>
          </p:nvGrpSpPr>
          <p:grpSpPr>
            <a:xfrm>
              <a:off x="9421560" y="577080"/>
              <a:ext cx="442800" cy="356760"/>
              <a:chOff x="9421560" y="577080"/>
              <a:chExt cx="442800" cy="356760"/>
            </a:xfrm>
          </p:grpSpPr>
          <p:sp>
            <p:nvSpPr>
              <p:cNvPr id="714" name="CustomShape 25"/>
              <p:cNvSpPr/>
              <p:nvPr/>
            </p:nvSpPr>
            <p:spPr>
              <a:xfrm>
                <a:off x="9421560" y="57708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15" name="Formula 26"/>
                  <p:cNvSpPr txBox="1"/>
                  <p:nvPr/>
                </p:nvSpPr>
                <p:spPr>
                  <a:xfrm>
                    <a:off x="9433440" y="626400"/>
                    <a:ext cx="430920" cy="2404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−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16" name="Group 27"/>
            <p:cNvGrpSpPr/>
            <p:nvPr/>
          </p:nvGrpSpPr>
          <p:grpSpPr>
            <a:xfrm>
              <a:off x="8655840" y="581760"/>
              <a:ext cx="443160" cy="356760"/>
              <a:chOff x="8655840" y="581760"/>
              <a:chExt cx="443160" cy="356760"/>
            </a:xfrm>
          </p:grpSpPr>
          <p:sp>
            <p:nvSpPr>
              <p:cNvPr id="717" name="CustomShape 28"/>
              <p:cNvSpPr/>
              <p:nvPr/>
            </p:nvSpPr>
            <p:spPr>
              <a:xfrm>
                <a:off x="8655840" y="58176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18" name="Formula 29"/>
                  <p:cNvSpPr txBox="1"/>
                  <p:nvPr/>
                </p:nvSpPr>
                <p:spPr>
                  <a:xfrm>
                    <a:off x="8667720" y="631080"/>
                    <a:ext cx="431280" cy="204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−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19" name="Group 30"/>
            <p:cNvGrpSpPr/>
            <p:nvPr/>
          </p:nvGrpSpPr>
          <p:grpSpPr>
            <a:xfrm>
              <a:off x="9394200" y="1063440"/>
              <a:ext cx="572760" cy="459000"/>
              <a:chOff x="9394200" y="1063440"/>
              <a:chExt cx="572760" cy="459000"/>
            </a:xfrm>
          </p:grpSpPr>
          <p:sp>
            <p:nvSpPr>
              <p:cNvPr id="720" name="CustomShape 31"/>
              <p:cNvSpPr/>
              <p:nvPr/>
            </p:nvSpPr>
            <p:spPr>
              <a:xfrm>
                <a:off x="9394200" y="10634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1" name="TextShape 32"/>
              <p:cNvSpPr txBox="1"/>
              <p:nvPr/>
            </p:nvSpPr>
            <p:spPr>
              <a:xfrm>
                <a:off x="9444240" y="108144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722" name="Group 33"/>
            <p:cNvGrpSpPr/>
            <p:nvPr/>
          </p:nvGrpSpPr>
          <p:grpSpPr>
            <a:xfrm>
              <a:off x="8953560" y="1062000"/>
              <a:ext cx="437040" cy="437040"/>
              <a:chOff x="8953560" y="1062000"/>
              <a:chExt cx="437040" cy="437040"/>
            </a:xfrm>
          </p:grpSpPr>
          <p:sp>
            <p:nvSpPr>
              <p:cNvPr id="723" name="CustomShape 34"/>
              <p:cNvSpPr/>
              <p:nvPr/>
            </p:nvSpPr>
            <p:spPr>
              <a:xfrm>
                <a:off x="8953560" y="106200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24" name="Formula 35"/>
                  <p:cNvSpPr txBox="1"/>
                  <p:nvPr/>
                </p:nvSpPr>
                <p:spPr>
                  <a:xfrm>
                    <a:off x="9037440" y="114732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25" name="Group 36"/>
            <p:cNvGrpSpPr/>
            <p:nvPr/>
          </p:nvGrpSpPr>
          <p:grpSpPr>
            <a:xfrm>
              <a:off x="8260920" y="1110240"/>
              <a:ext cx="356760" cy="356760"/>
              <a:chOff x="8260920" y="1110240"/>
              <a:chExt cx="356760" cy="356760"/>
            </a:xfrm>
          </p:grpSpPr>
          <p:sp>
            <p:nvSpPr>
              <p:cNvPr id="726" name="CustomShape 37"/>
              <p:cNvSpPr/>
              <p:nvPr/>
            </p:nvSpPr>
            <p:spPr>
              <a:xfrm>
                <a:off x="8260920" y="111024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27" name="Formula 38"/>
                  <p:cNvSpPr txBox="1"/>
                  <p:nvPr/>
                </p:nvSpPr>
                <p:spPr>
                  <a:xfrm>
                    <a:off x="8308800" y="112356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728" name="Group 39"/>
            <p:cNvGrpSpPr/>
            <p:nvPr/>
          </p:nvGrpSpPr>
          <p:grpSpPr>
            <a:xfrm>
              <a:off x="8608320" y="1097640"/>
              <a:ext cx="356760" cy="356760"/>
              <a:chOff x="8608320" y="1097640"/>
              <a:chExt cx="356760" cy="356760"/>
            </a:xfrm>
          </p:grpSpPr>
          <p:sp>
            <p:nvSpPr>
              <p:cNvPr id="729" name="CustomShape 40"/>
              <p:cNvSpPr/>
              <p:nvPr/>
            </p:nvSpPr>
            <p:spPr>
              <a:xfrm>
                <a:off x="8608320" y="109764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730" name="Formula 41"/>
                  <p:cNvSpPr txBox="1"/>
                  <p:nvPr/>
                </p:nvSpPr>
                <p:spPr>
                  <a:xfrm>
                    <a:off x="8656200" y="111096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731" name="TextShape 42"/>
          <p:cNvSpPr txBox="1"/>
          <p:nvPr/>
        </p:nvSpPr>
        <p:spPr>
          <a:xfrm>
            <a:off x="50436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Sigma: Yield ratios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Isospin scaling: 1.5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PYTHIA: 1.67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HIJING: 1.532 </a:t>
            </a:r>
            <a:endParaRPr b="0" lang="en-US" sz="2800" spc="-1" strike="noStrike">
              <a:latin typeface="Arial"/>
            </a:endParaRPr>
          </a:p>
        </p:txBody>
      </p:sp>
      <p:grpSp>
        <p:nvGrpSpPr>
          <p:cNvPr id="732" name="Group 43"/>
          <p:cNvGrpSpPr/>
          <p:nvPr/>
        </p:nvGrpSpPr>
        <p:grpSpPr>
          <a:xfrm>
            <a:off x="6400800" y="1920240"/>
            <a:ext cx="3309840" cy="1453680"/>
            <a:chOff x="6400800" y="1920240"/>
            <a:chExt cx="3309840" cy="1453680"/>
          </a:xfrm>
        </p:grpSpPr>
        <p:pic>
          <p:nvPicPr>
            <p:cNvPr id="733" name="" descr=""/>
            <p:cNvPicPr/>
            <p:nvPr/>
          </p:nvPicPr>
          <p:blipFill>
            <a:blip r:embed="rId1"/>
            <a:srcRect l="0" t="59318" r="0" b="0"/>
            <a:stretch/>
          </p:blipFill>
          <p:spPr>
            <a:xfrm>
              <a:off x="6430320" y="2183400"/>
              <a:ext cx="3280320" cy="1190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4" name="" descr=""/>
            <p:cNvPicPr/>
            <p:nvPr/>
          </p:nvPicPr>
          <p:blipFill>
            <a:blip r:embed="rId2"/>
            <a:srcRect l="0" t="0" r="0" b="90558"/>
            <a:stretch/>
          </p:blipFill>
          <p:spPr>
            <a:xfrm>
              <a:off x="6400800" y="1920240"/>
              <a:ext cx="3280320" cy="275760"/>
            </a:xfrm>
            <a:prstGeom prst="rect">
              <a:avLst/>
            </a:prstGeom>
            <a:ln>
              <a:noFill/>
            </a:ln>
          </p:spPr>
        </p:pic>
      </p:grpSp>
      <mc:AlternateContent>
        <mc:Choice xmlns:a14="http://schemas.microsoft.com/office/drawing/2010/main" Requires="a14">
          <p:sp>
            <p:nvSpPr>
              <p:cNvPr id="735" name="Formula 44"/>
              <p:cNvSpPr txBox="1"/>
              <p:nvPr/>
            </p:nvSpPr>
            <p:spPr>
              <a:xfrm>
                <a:off x="1070280" y="3479760"/>
                <a:ext cx="3232080" cy="560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→</m:t>
                    </m:r>
                    <m:r>
                      <m:t xml:space="preserve">1.585</m:t>
                    </m:r>
                    <m:r>
                      <m:t xml:space="preserve">±</m:t>
                    </m:r>
                    <m:r>
                      <m:t xml:space="preserve">0.085</m:t>
                    </m:r>
                  </m:oMath>
                </a14:m>
              </a:p>
            </p:txBody>
          </p:sp>
        </mc:Choice>
        <mc:Fallback/>
      </mc:AlternateContent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TextShape 1"/>
          <p:cNvSpPr txBox="1"/>
          <p:nvPr/>
        </p:nvSpPr>
        <p:spPr>
          <a:xfrm>
            <a:off x="-1044000" y="-97920"/>
            <a:ext cx="699408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Lambda correction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37" name="Formula 2"/>
              <p:cNvSpPr txBox="1"/>
              <p:nvPr/>
            </p:nvSpPr>
            <p:spPr>
              <a:xfrm>
                <a:off x="5174280" y="59400"/>
                <a:ext cx="549360" cy="567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738" name="TextShape 3"/>
          <p:cNvSpPr txBox="1"/>
          <p:nvPr/>
        </p:nvSpPr>
        <p:spPr>
          <a:xfrm>
            <a:off x="72360" y="714600"/>
            <a:ext cx="63284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STAR BES DCA to PV&lt;3 cm</a:t>
            </a:r>
            <a:br/>
            <a:r>
              <a:rPr b="0" lang="en-US" sz="3200" spc="-1" strike="noStrike">
                <a:latin typeface="Arial"/>
              </a:rPr>
              <a:t>Feeddown due to K</a:t>
            </a:r>
            <a:r>
              <a:rPr b="0" lang="en-US" sz="3200" spc="-1" strike="noStrike" baseline="33000">
                <a:latin typeface="Arial"/>
              </a:rPr>
              <a:t>0</a:t>
            </a:r>
            <a:r>
              <a:rPr b="0" lang="en-US" sz="3200" spc="-1" strike="noStrike" baseline="-33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done</a:t>
            </a:r>
            <a:br/>
            <a:r>
              <a:rPr b="0" lang="en-US" sz="3200" spc="-1" strike="noStrike">
                <a:latin typeface="Arial"/>
              </a:rPr>
              <a:t>Feeddown to p due to </a:t>
            </a:r>
            <a:r>
              <a:rPr b="0" lang="en-US" sz="3200" spc="-1" strike="noStrike">
                <a:latin typeface="Arial"/>
                <a:ea typeface="Arial"/>
              </a:rPr>
              <a:t>Λ</a:t>
            </a:r>
            <a:r>
              <a:rPr b="0" lang="en-US" sz="3200" spc="-1" strike="noStrike">
                <a:latin typeface="Arial"/>
                <a:ea typeface="Arial"/>
              </a:rPr>
              <a:t> not done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Arial"/>
              </a:rPr>
              <a:t>STAR published spectra at </a:t>
            </a:r>
            <a:r>
              <a:rPr b="0" lang="en-US" sz="3200" spc="-1" strike="noStrike">
                <a:latin typeface="Arial"/>
                <a:ea typeface="Arial"/>
              </a:rPr>
              <a:t>√</a:t>
            </a:r>
            <a:r>
              <a:rPr b="0" lang="en-US" sz="3200" spc="-1" strike="noStrike">
                <a:latin typeface="Arial"/>
                <a:ea typeface="Arial"/>
              </a:rPr>
              <a:t>s</a:t>
            </a:r>
            <a:r>
              <a:rPr b="0" lang="en-US" sz="3200" spc="-1" strike="noStrike" baseline="-33000">
                <a:latin typeface="Arial"/>
                <a:ea typeface="Arial"/>
              </a:rPr>
              <a:t>NN</a:t>
            </a:r>
            <a:r>
              <a:rPr b="0" lang="en-US" sz="3200" spc="-1" strike="noStrike">
                <a:latin typeface="Arial"/>
                <a:ea typeface="Arial"/>
              </a:rPr>
              <a:t>=200 GeV (Phys.Rev.Lett.97:152301,2006) with and without feeddown* </a:t>
            </a:r>
            <a:br/>
            <a:r>
              <a:rPr b="1" lang="en-US" sz="5000" spc="-1" strike="noStrike">
                <a:latin typeface="Arial"/>
                <a:ea typeface="Arial"/>
              </a:rPr>
              <a:t>→</a:t>
            </a:r>
            <a:r>
              <a:rPr b="0" lang="en-US" sz="3200" spc="-1" strike="noStrike">
                <a:latin typeface="Arial"/>
                <a:ea typeface="Arial"/>
              </a:rPr>
              <a:t> Calculate E</a:t>
            </a:r>
            <a:r>
              <a:rPr b="0" lang="en-US" sz="3200" spc="-1" strike="noStrike" baseline="-33000">
                <a:latin typeface="Arial"/>
                <a:ea typeface="Arial"/>
              </a:rPr>
              <a:t>T</a:t>
            </a:r>
            <a:r>
              <a:rPr b="0" lang="en-US" sz="3200" spc="-1" strike="noStrike" baseline="33000">
                <a:latin typeface="Arial"/>
                <a:ea typeface="Arial"/>
              </a:rPr>
              <a:t>Λ</a:t>
            </a:r>
            <a:r>
              <a:rPr b="0" lang="en-US" sz="3200" spc="-1" strike="noStrike">
                <a:latin typeface="Arial"/>
                <a:ea typeface="Arial"/>
              </a:rPr>
              <a:t> feeddown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Arial"/>
              </a:rPr>
              <a:t>Does not provide a lot of constraint</a:t>
            </a:r>
            <a:br/>
            <a:r>
              <a:rPr b="1" lang="en-US" sz="5000" spc="-1" strike="noStrike">
                <a:latin typeface="Arial"/>
                <a:ea typeface="Arial"/>
              </a:rPr>
              <a:t>→</a:t>
            </a:r>
            <a:r>
              <a:rPr b="0" lang="en-US" sz="3200" spc="-1" strike="noStrike">
                <a:latin typeface="Arial"/>
                <a:ea typeface="Arial"/>
              </a:rPr>
              <a:t> Use branching ratio</a:t>
            </a:r>
            <a:endParaRPr b="0" lang="en-US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39" name="Formula 4"/>
              <p:cNvSpPr txBox="1"/>
              <p:nvPr/>
            </p:nvSpPr>
            <p:spPr>
              <a:xfrm>
                <a:off x="1070280" y="3875760"/>
                <a:ext cx="2725560" cy="560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→</m:t>
                    </m:r>
                    <m:r>
                      <m:t xml:space="preserve">0.68</m:t>
                    </m:r>
                    <m:r>
                      <m:t xml:space="preserve">±</m:t>
                    </m:r>
                    <m:r>
                      <m:t xml:space="preserve">0.32</m:t>
                    </m:r>
                  </m:oMath>
                </a14:m>
              </a:p>
            </p:txBody>
          </p:sp>
        </mc:Choice>
        <mc:Fallback/>
      </mc:AlternateContent>
      <p:pic>
        <p:nvPicPr>
          <p:cNvPr id="740" name="" descr=""/>
          <p:cNvPicPr/>
          <p:nvPr/>
        </p:nvPicPr>
        <p:blipFill>
          <a:blip r:embed="rId1"/>
          <a:srcRect l="0" t="0" r="0" b="40352"/>
          <a:stretch/>
        </p:blipFill>
        <p:spPr>
          <a:xfrm>
            <a:off x="7246080" y="2433240"/>
            <a:ext cx="2428920" cy="1293120"/>
          </a:xfrm>
          <a:prstGeom prst="rect">
            <a:avLst/>
          </a:prstGeom>
          <a:ln>
            <a:noFill/>
          </a:ln>
        </p:spPr>
      </p:pic>
      <p:sp>
        <p:nvSpPr>
          <p:cNvPr id="741" name="TextShape 5"/>
          <p:cNvSpPr txBox="1"/>
          <p:nvPr/>
        </p:nvSpPr>
        <p:spPr>
          <a:xfrm>
            <a:off x="-16560" y="5029200"/>
            <a:ext cx="67665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*Thanks to Ron Belmont for pointing this out to us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742" name="Group 6"/>
          <p:cNvGrpSpPr/>
          <p:nvPr/>
        </p:nvGrpSpPr>
        <p:grpSpPr>
          <a:xfrm>
            <a:off x="7387200" y="3787920"/>
            <a:ext cx="2194560" cy="1548720"/>
            <a:chOff x="7387200" y="3787920"/>
            <a:chExt cx="2194560" cy="1548720"/>
          </a:xfrm>
        </p:grpSpPr>
        <p:pic>
          <p:nvPicPr>
            <p:cNvPr id="743" name="" descr=""/>
            <p:cNvPicPr/>
            <p:nvPr/>
          </p:nvPicPr>
          <p:blipFill>
            <a:blip r:embed="rId2"/>
            <a:srcRect l="82177" t="0" r="0" b="0"/>
            <a:stretch/>
          </p:blipFill>
          <p:spPr>
            <a:xfrm>
              <a:off x="8313480" y="3804480"/>
              <a:ext cx="1268280" cy="1532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4" name="" descr=""/>
            <p:cNvPicPr/>
            <p:nvPr/>
          </p:nvPicPr>
          <p:blipFill>
            <a:blip r:embed="rId3"/>
            <a:srcRect l="0" t="0" r="85868" b="0"/>
            <a:stretch/>
          </p:blipFill>
          <p:spPr>
            <a:xfrm>
              <a:off x="7387200" y="3787920"/>
              <a:ext cx="1005480" cy="15321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45" name="Group 7"/>
          <p:cNvGrpSpPr/>
          <p:nvPr/>
        </p:nvGrpSpPr>
        <p:grpSpPr>
          <a:xfrm>
            <a:off x="7022880" y="110880"/>
            <a:ext cx="2897640" cy="2179440"/>
            <a:chOff x="7022880" y="110880"/>
            <a:chExt cx="2897640" cy="2179440"/>
          </a:xfrm>
        </p:grpSpPr>
        <p:grpSp>
          <p:nvGrpSpPr>
            <p:cNvPr id="746" name="Group 8"/>
            <p:cNvGrpSpPr/>
            <p:nvPr/>
          </p:nvGrpSpPr>
          <p:grpSpPr>
            <a:xfrm>
              <a:off x="7022880" y="110880"/>
              <a:ext cx="1033200" cy="1650240"/>
              <a:chOff x="7022880" y="110880"/>
              <a:chExt cx="1033200" cy="1650240"/>
            </a:xfrm>
          </p:grpSpPr>
          <p:grpSp>
            <p:nvGrpSpPr>
              <p:cNvPr id="747" name="Group 9"/>
              <p:cNvGrpSpPr/>
              <p:nvPr/>
            </p:nvGrpSpPr>
            <p:grpSpPr>
              <a:xfrm>
                <a:off x="7060680" y="1082880"/>
                <a:ext cx="580680" cy="652680"/>
                <a:chOff x="7060680" y="1082880"/>
                <a:chExt cx="580680" cy="652680"/>
              </a:xfrm>
            </p:grpSpPr>
            <p:sp>
              <p:nvSpPr>
                <p:cNvPr id="748" name="CustomShape 10"/>
                <p:cNvSpPr/>
                <p:nvPr/>
              </p:nvSpPr>
              <p:spPr>
                <a:xfrm>
                  <a:off x="7060680" y="1266840"/>
                  <a:ext cx="437040" cy="43704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9" name="TextShape 11"/>
                <p:cNvSpPr txBox="1"/>
                <p:nvPr/>
              </p:nvSpPr>
              <p:spPr>
                <a:xfrm>
                  <a:off x="7118280" y="1082880"/>
                  <a:ext cx="523080" cy="652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4000" spc="-1" strike="noStrike">
                      <a:latin typeface="Times New Roman"/>
                    </a:rPr>
                    <a:t>p</a:t>
                  </a:r>
                  <a:endParaRPr b="0" lang="en-US" sz="4000" spc="-1" strike="noStrike">
                    <a:latin typeface="Arial"/>
                  </a:endParaRPr>
                </a:p>
              </p:txBody>
            </p:sp>
          </p:grpSp>
          <p:grpSp>
            <p:nvGrpSpPr>
              <p:cNvPr id="750" name="Group 12"/>
              <p:cNvGrpSpPr/>
              <p:nvPr/>
            </p:nvGrpSpPr>
            <p:grpSpPr>
              <a:xfrm>
                <a:off x="7521480" y="1252440"/>
                <a:ext cx="436680" cy="447120"/>
                <a:chOff x="7521480" y="1252440"/>
                <a:chExt cx="436680" cy="447120"/>
              </a:xfrm>
            </p:grpSpPr>
            <p:sp>
              <p:nvSpPr>
                <p:cNvPr id="751" name="CustomShape 13"/>
                <p:cNvSpPr/>
                <p:nvPr/>
              </p:nvSpPr>
              <p:spPr>
                <a:xfrm>
                  <a:off x="7521480" y="1262520"/>
                  <a:ext cx="436680" cy="43704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52" name="Formula 14"/>
                    <p:cNvSpPr txBox="1"/>
                    <p:nvPr/>
                  </p:nvSpPr>
                  <p:spPr>
                    <a:xfrm>
                      <a:off x="7594920" y="1252440"/>
                      <a:ext cx="260280" cy="3816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p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53" name="Group 15"/>
              <p:cNvGrpSpPr/>
              <p:nvPr/>
            </p:nvGrpSpPr>
            <p:grpSpPr>
              <a:xfrm>
                <a:off x="7511760" y="110880"/>
                <a:ext cx="544320" cy="652680"/>
                <a:chOff x="7511760" y="110880"/>
                <a:chExt cx="544320" cy="652680"/>
              </a:xfrm>
            </p:grpSpPr>
            <p:sp>
              <p:nvSpPr>
                <p:cNvPr id="754" name="CustomShape 16"/>
                <p:cNvSpPr/>
                <p:nvPr/>
              </p:nvSpPr>
              <p:spPr>
                <a:xfrm>
                  <a:off x="7511760" y="258840"/>
                  <a:ext cx="437040" cy="4366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5" name="TextShape 17"/>
                <p:cNvSpPr txBox="1"/>
                <p:nvPr/>
              </p:nvSpPr>
              <p:spPr>
                <a:xfrm>
                  <a:off x="7533000" y="110880"/>
                  <a:ext cx="523080" cy="652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4000" spc="-1" strike="noStrike">
                      <a:latin typeface="Times New Roman"/>
                    </a:rPr>
                    <a:t>n</a:t>
                  </a:r>
                  <a:endParaRPr b="0" lang="en-US" sz="4000" spc="-1" strike="noStrike">
                    <a:latin typeface="Arial"/>
                  </a:endParaRPr>
                </a:p>
              </p:txBody>
            </p:sp>
          </p:grpSp>
          <p:grpSp>
            <p:nvGrpSpPr>
              <p:cNvPr id="756" name="Group 18"/>
              <p:cNvGrpSpPr/>
              <p:nvPr/>
            </p:nvGrpSpPr>
            <p:grpSpPr>
              <a:xfrm>
                <a:off x="7043040" y="255240"/>
                <a:ext cx="437040" cy="436680"/>
                <a:chOff x="7043040" y="255240"/>
                <a:chExt cx="437040" cy="436680"/>
              </a:xfrm>
            </p:grpSpPr>
            <p:sp>
              <p:nvSpPr>
                <p:cNvPr id="757" name="CustomShape 19"/>
                <p:cNvSpPr/>
                <p:nvPr/>
              </p:nvSpPr>
              <p:spPr>
                <a:xfrm>
                  <a:off x="7043040" y="255240"/>
                  <a:ext cx="437040" cy="4366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58" name="Formula 20"/>
                    <p:cNvSpPr txBox="1"/>
                    <p:nvPr/>
                  </p:nvSpPr>
                  <p:spPr>
                    <a:xfrm>
                      <a:off x="7135560" y="270720"/>
                      <a:ext cx="224280" cy="3816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n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sp>
            <p:nvSpPr>
              <p:cNvPr id="759" name="CustomShape 21"/>
              <p:cNvSpPr/>
              <p:nvPr/>
            </p:nvSpPr>
            <p:spPr>
              <a:xfrm>
                <a:off x="7022880" y="206640"/>
                <a:ext cx="1005840" cy="1554480"/>
              </a:xfrm>
              <a:prstGeom prst="rect">
                <a:avLst/>
              </a:prstGeom>
              <a:noFill/>
              <a:ln w="76320">
                <a:solidFill>
                  <a:srgbClr val="00a65d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60" name="Line 22"/>
              <p:cNvSpPr/>
              <p:nvPr/>
            </p:nvSpPr>
            <p:spPr>
              <a:xfrm>
                <a:off x="7034760" y="1198080"/>
                <a:ext cx="993960" cy="0"/>
              </a:xfrm>
              <a:prstGeom prst="line">
                <a:avLst/>
              </a:prstGeom>
              <a:ln w="572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761" name="Group 23"/>
              <p:cNvGrpSpPr/>
              <p:nvPr/>
            </p:nvGrpSpPr>
            <p:grpSpPr>
              <a:xfrm>
                <a:off x="7061040" y="543240"/>
                <a:ext cx="580680" cy="652680"/>
                <a:chOff x="7061040" y="543240"/>
                <a:chExt cx="580680" cy="652680"/>
              </a:xfrm>
            </p:grpSpPr>
            <p:sp>
              <p:nvSpPr>
                <p:cNvPr id="762" name="CustomShape 24"/>
                <p:cNvSpPr/>
                <p:nvPr/>
              </p:nvSpPr>
              <p:spPr>
                <a:xfrm>
                  <a:off x="7061040" y="727200"/>
                  <a:ext cx="437040" cy="43704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3" name="TextShape 25"/>
                <p:cNvSpPr txBox="1"/>
                <p:nvPr/>
              </p:nvSpPr>
              <p:spPr>
                <a:xfrm>
                  <a:off x="7118640" y="543240"/>
                  <a:ext cx="523080" cy="652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4000" spc="-1" strike="noStrike">
                      <a:latin typeface="Times New Roman"/>
                    </a:rPr>
                    <a:t>p</a:t>
                  </a:r>
                  <a:endParaRPr b="0" lang="en-US" sz="4000" spc="-1" strike="noStrike">
                    <a:latin typeface="Arial"/>
                  </a:endParaRPr>
                </a:p>
              </p:txBody>
            </p:sp>
          </p:grpSp>
          <p:grpSp>
            <p:nvGrpSpPr>
              <p:cNvPr id="764" name="Group 26"/>
              <p:cNvGrpSpPr/>
              <p:nvPr/>
            </p:nvGrpSpPr>
            <p:grpSpPr>
              <a:xfrm>
                <a:off x="7521840" y="712800"/>
                <a:ext cx="436680" cy="447120"/>
                <a:chOff x="7521840" y="712800"/>
                <a:chExt cx="436680" cy="447120"/>
              </a:xfrm>
            </p:grpSpPr>
            <p:sp>
              <p:nvSpPr>
                <p:cNvPr id="765" name="CustomShape 27"/>
                <p:cNvSpPr/>
                <p:nvPr/>
              </p:nvSpPr>
              <p:spPr>
                <a:xfrm>
                  <a:off x="7521840" y="722880"/>
                  <a:ext cx="436680" cy="43704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66" name="Formula 28"/>
                    <p:cNvSpPr txBox="1"/>
                    <p:nvPr/>
                  </p:nvSpPr>
                  <p:spPr>
                    <a:xfrm>
                      <a:off x="7595280" y="712800"/>
                      <a:ext cx="260280" cy="3816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p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</p:grpSp>
        <p:grpSp>
          <p:nvGrpSpPr>
            <p:cNvPr id="767" name="Group 29"/>
            <p:cNvGrpSpPr/>
            <p:nvPr/>
          </p:nvGrpSpPr>
          <p:grpSpPr>
            <a:xfrm>
              <a:off x="8172720" y="206640"/>
              <a:ext cx="1747800" cy="1463040"/>
              <a:chOff x="8172720" y="206640"/>
              <a:chExt cx="1747800" cy="1463040"/>
            </a:xfrm>
          </p:grpSpPr>
          <p:grpSp>
            <p:nvGrpSpPr>
              <p:cNvPr id="768" name="Group 30"/>
              <p:cNvGrpSpPr/>
              <p:nvPr/>
            </p:nvGrpSpPr>
            <p:grpSpPr>
              <a:xfrm>
                <a:off x="9347760" y="242640"/>
                <a:ext cx="572760" cy="459000"/>
                <a:chOff x="9347760" y="242640"/>
                <a:chExt cx="572760" cy="459000"/>
              </a:xfrm>
            </p:grpSpPr>
            <p:sp>
              <p:nvSpPr>
                <p:cNvPr id="769" name="CustomShape 31"/>
                <p:cNvSpPr/>
                <p:nvPr/>
              </p:nvSpPr>
              <p:spPr>
                <a:xfrm>
                  <a:off x="9347760" y="242640"/>
                  <a:ext cx="437040" cy="4370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0" name="TextShape 32"/>
                <p:cNvSpPr txBox="1"/>
                <p:nvPr/>
              </p:nvSpPr>
              <p:spPr>
                <a:xfrm>
                  <a:off x="9397800" y="260640"/>
                  <a:ext cx="522720" cy="44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500" spc="-1" strike="noStrike">
                      <a:latin typeface="Times New Roman"/>
                    </a:rPr>
                    <a:t>Λ</a:t>
                  </a:r>
                  <a:endParaRPr b="0" lang="en-US" sz="2500" spc="-1" strike="noStrike">
                    <a:latin typeface="Arial"/>
                  </a:endParaRPr>
                </a:p>
              </p:txBody>
            </p:sp>
          </p:grpSp>
          <p:grpSp>
            <p:nvGrpSpPr>
              <p:cNvPr id="771" name="Group 33"/>
              <p:cNvGrpSpPr/>
              <p:nvPr/>
            </p:nvGrpSpPr>
            <p:grpSpPr>
              <a:xfrm>
                <a:off x="8907120" y="241200"/>
                <a:ext cx="437040" cy="437040"/>
                <a:chOff x="8907120" y="241200"/>
                <a:chExt cx="437040" cy="437040"/>
              </a:xfrm>
            </p:grpSpPr>
            <p:sp>
              <p:nvSpPr>
                <p:cNvPr id="772" name="CustomShape 34"/>
                <p:cNvSpPr/>
                <p:nvPr/>
              </p:nvSpPr>
              <p:spPr>
                <a:xfrm>
                  <a:off x="8907120" y="241200"/>
                  <a:ext cx="437040" cy="4370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73" name="Formula 35"/>
                    <p:cNvSpPr txBox="1"/>
                    <p:nvPr/>
                  </p:nvSpPr>
                  <p:spPr>
                    <a:xfrm>
                      <a:off x="8991000" y="326520"/>
                      <a:ext cx="248760" cy="2430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Λ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sp>
            <p:nvSpPr>
              <p:cNvPr id="774" name="CustomShape 36"/>
              <p:cNvSpPr/>
              <p:nvPr/>
            </p:nvSpPr>
            <p:spPr>
              <a:xfrm>
                <a:off x="8172720" y="206640"/>
                <a:ext cx="1668240" cy="1463040"/>
              </a:xfrm>
              <a:prstGeom prst="rect">
                <a:avLst/>
              </a:prstGeom>
              <a:noFill/>
              <a:ln w="76320">
                <a:solidFill>
                  <a:srgbClr val="826aa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5" name="Line 37"/>
              <p:cNvSpPr/>
              <p:nvPr/>
            </p:nvSpPr>
            <p:spPr>
              <a:xfrm>
                <a:off x="8211600" y="1114200"/>
                <a:ext cx="1629360" cy="6840"/>
              </a:xfrm>
              <a:prstGeom prst="line">
                <a:avLst/>
              </a:prstGeom>
              <a:ln w="572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776" name="Group 38"/>
              <p:cNvGrpSpPr/>
              <p:nvPr/>
            </p:nvGrpSpPr>
            <p:grpSpPr>
              <a:xfrm>
                <a:off x="8214480" y="289440"/>
                <a:ext cx="356760" cy="356760"/>
                <a:chOff x="8214480" y="289440"/>
                <a:chExt cx="356760" cy="356760"/>
              </a:xfrm>
            </p:grpSpPr>
            <p:sp>
              <p:nvSpPr>
                <p:cNvPr id="777" name="CustomShape 39"/>
                <p:cNvSpPr/>
                <p:nvPr/>
              </p:nvSpPr>
              <p:spPr>
                <a:xfrm>
                  <a:off x="8214480" y="289440"/>
                  <a:ext cx="356760" cy="35676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78" name="Formula 40"/>
                    <p:cNvSpPr txBox="1"/>
                    <p:nvPr/>
                  </p:nvSpPr>
                  <p:spPr>
                    <a:xfrm>
                      <a:off x="8262360" y="302760"/>
                      <a:ext cx="297720" cy="2898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p>
                            <m:e>
                              <m:r>
                                <m:t xml:space="preserve">Σ</m:t>
                              </m:r>
                            </m:e>
                            <m:sup>
                              <m:r>
                                <m:t xml:space="preserve">0</m:t>
                              </m:r>
                            </m:sup>
                          </m:sSup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79" name="Group 41"/>
              <p:cNvGrpSpPr/>
              <p:nvPr/>
            </p:nvGrpSpPr>
            <p:grpSpPr>
              <a:xfrm>
                <a:off x="8561880" y="276840"/>
                <a:ext cx="356760" cy="356760"/>
                <a:chOff x="8561880" y="276840"/>
                <a:chExt cx="356760" cy="356760"/>
              </a:xfrm>
            </p:grpSpPr>
            <p:sp>
              <p:nvSpPr>
                <p:cNvPr id="780" name="CustomShape 42"/>
                <p:cNvSpPr/>
                <p:nvPr/>
              </p:nvSpPr>
              <p:spPr>
                <a:xfrm>
                  <a:off x="8561880" y="276840"/>
                  <a:ext cx="356760" cy="35676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81" name="Formula 43"/>
                    <p:cNvSpPr txBox="1"/>
                    <p:nvPr/>
                  </p:nvSpPr>
                  <p:spPr>
                    <a:xfrm>
                      <a:off x="8609760" y="290160"/>
                      <a:ext cx="297720" cy="298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sSup>
                                <m:e>
                                  <m:r>
                                    <m:t xml:space="preserve">Σ</m:t>
                                  </m:r>
                                </m:e>
                                <m:sup>
                                  <m:r>
                                    <m:t xml:space="preserve">0</m:t>
                                  </m:r>
                                </m:sup>
                              </m:sSup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82" name="Group 44"/>
              <p:cNvGrpSpPr/>
              <p:nvPr/>
            </p:nvGrpSpPr>
            <p:grpSpPr>
              <a:xfrm>
                <a:off x="8979120" y="692280"/>
                <a:ext cx="422640" cy="356760"/>
                <a:chOff x="8979120" y="692280"/>
                <a:chExt cx="422640" cy="356760"/>
              </a:xfrm>
            </p:grpSpPr>
            <p:sp>
              <p:nvSpPr>
                <p:cNvPr id="783" name="CustomShape 45"/>
                <p:cNvSpPr/>
                <p:nvPr/>
              </p:nvSpPr>
              <p:spPr>
                <a:xfrm>
                  <a:off x="8979120" y="692280"/>
                  <a:ext cx="356760" cy="356760"/>
                </a:xfrm>
                <a:prstGeom prst="ellipse">
                  <a:avLst/>
                </a:prstGeom>
                <a:solidFill>
                  <a:srgbClr val="ed1c24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84" name="Formula 46"/>
                    <p:cNvSpPr txBox="1"/>
                    <p:nvPr/>
                  </p:nvSpPr>
                  <p:spPr>
                    <a:xfrm>
                      <a:off x="8991000" y="741600"/>
                      <a:ext cx="410760" cy="2394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p>
                            <m:e>
                              <m:r>
                                <m:t xml:space="preserve">Σ</m:t>
                              </m:r>
                            </m:e>
                            <m:sup>
                              <m:r>
                                <m:t xml:space="preserve">+</m:t>
                              </m:r>
                            </m:sup>
                          </m:sSup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85" name="Group 47"/>
              <p:cNvGrpSpPr/>
              <p:nvPr/>
            </p:nvGrpSpPr>
            <p:grpSpPr>
              <a:xfrm>
                <a:off x="8222760" y="692280"/>
                <a:ext cx="422640" cy="356760"/>
                <a:chOff x="8222760" y="692280"/>
                <a:chExt cx="422640" cy="356760"/>
              </a:xfrm>
            </p:grpSpPr>
            <p:sp>
              <p:nvSpPr>
                <p:cNvPr id="786" name="CustomShape 48"/>
                <p:cNvSpPr/>
                <p:nvPr/>
              </p:nvSpPr>
              <p:spPr>
                <a:xfrm>
                  <a:off x="8222760" y="692280"/>
                  <a:ext cx="356760" cy="356760"/>
                </a:xfrm>
                <a:prstGeom prst="ellipse">
                  <a:avLst/>
                </a:prstGeom>
                <a:solidFill>
                  <a:srgbClr val="0066b3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87" name="Formula 49"/>
                    <p:cNvSpPr txBox="1"/>
                    <p:nvPr/>
                  </p:nvSpPr>
                  <p:spPr>
                    <a:xfrm>
                      <a:off x="8234640" y="741600"/>
                      <a:ext cx="410760" cy="27612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sSup>
                                <m:e>
                                  <m:r>
                                    <m:t xml:space="preserve">Σ</m:t>
                                  </m:r>
                                </m:e>
                                <m:sup>
                                  <m:r>
                                    <m:t xml:space="preserve">+</m:t>
                                  </m:r>
                                </m:sup>
                              </m:sSup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88" name="Group 50"/>
              <p:cNvGrpSpPr/>
              <p:nvPr/>
            </p:nvGrpSpPr>
            <p:grpSpPr>
              <a:xfrm>
                <a:off x="9375120" y="692280"/>
                <a:ext cx="442800" cy="356760"/>
                <a:chOff x="9375120" y="692280"/>
                <a:chExt cx="442800" cy="356760"/>
              </a:xfrm>
            </p:grpSpPr>
            <p:sp>
              <p:nvSpPr>
                <p:cNvPr id="789" name="CustomShape 51"/>
                <p:cNvSpPr/>
                <p:nvPr/>
              </p:nvSpPr>
              <p:spPr>
                <a:xfrm>
                  <a:off x="9375120" y="692280"/>
                  <a:ext cx="356760" cy="356760"/>
                </a:xfrm>
                <a:prstGeom prst="ellipse">
                  <a:avLst/>
                </a:prstGeom>
                <a:solidFill>
                  <a:srgbClr val="ed1c24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90" name="Formula 52"/>
                    <p:cNvSpPr txBox="1"/>
                    <p:nvPr/>
                  </p:nvSpPr>
                  <p:spPr>
                    <a:xfrm>
                      <a:off x="9387000" y="741600"/>
                      <a:ext cx="430920" cy="24048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sSup>
                                <m:e>
                                  <m:r>
                                    <m:t xml:space="preserve">Σ</m:t>
                                  </m:r>
                                </m:e>
                                <m:sup>
                                  <m:r>
                                    <m:t xml:space="preserve">−</m:t>
                                  </m:r>
                                </m:sup>
                              </m:sSup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91" name="Group 53"/>
              <p:cNvGrpSpPr/>
              <p:nvPr/>
            </p:nvGrpSpPr>
            <p:grpSpPr>
              <a:xfrm>
                <a:off x="8609400" y="696960"/>
                <a:ext cx="443160" cy="356760"/>
                <a:chOff x="8609400" y="696960"/>
                <a:chExt cx="443160" cy="356760"/>
              </a:xfrm>
            </p:grpSpPr>
            <p:sp>
              <p:nvSpPr>
                <p:cNvPr id="792" name="CustomShape 54"/>
                <p:cNvSpPr/>
                <p:nvPr/>
              </p:nvSpPr>
              <p:spPr>
                <a:xfrm>
                  <a:off x="8609400" y="696960"/>
                  <a:ext cx="356760" cy="356760"/>
                </a:xfrm>
                <a:prstGeom prst="ellipse">
                  <a:avLst/>
                </a:prstGeom>
                <a:solidFill>
                  <a:srgbClr val="0066b3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93" name="Formula 55"/>
                    <p:cNvSpPr txBox="1"/>
                    <p:nvPr/>
                  </p:nvSpPr>
                  <p:spPr>
                    <a:xfrm>
                      <a:off x="8621280" y="746280"/>
                      <a:ext cx="431280" cy="20412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p>
                            <m:e>
                              <m:r>
                                <m:t xml:space="preserve">Σ</m:t>
                              </m:r>
                            </m:e>
                            <m:sup>
                              <m:r>
                                <m:t xml:space="preserve">−</m:t>
                              </m:r>
                            </m:sup>
                          </m:sSup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794" name="Group 56"/>
              <p:cNvGrpSpPr/>
              <p:nvPr/>
            </p:nvGrpSpPr>
            <p:grpSpPr>
              <a:xfrm>
                <a:off x="9347760" y="1178640"/>
                <a:ext cx="572760" cy="459000"/>
                <a:chOff x="9347760" y="1178640"/>
                <a:chExt cx="572760" cy="459000"/>
              </a:xfrm>
            </p:grpSpPr>
            <p:sp>
              <p:nvSpPr>
                <p:cNvPr id="795" name="CustomShape 57"/>
                <p:cNvSpPr/>
                <p:nvPr/>
              </p:nvSpPr>
              <p:spPr>
                <a:xfrm>
                  <a:off x="9347760" y="1178640"/>
                  <a:ext cx="437040" cy="4370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6" name="TextShape 58"/>
                <p:cNvSpPr txBox="1"/>
                <p:nvPr/>
              </p:nvSpPr>
              <p:spPr>
                <a:xfrm>
                  <a:off x="9397800" y="1196640"/>
                  <a:ext cx="522720" cy="44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500" spc="-1" strike="noStrike">
                      <a:latin typeface="Times New Roman"/>
                    </a:rPr>
                    <a:t>Λ</a:t>
                  </a:r>
                  <a:endParaRPr b="0" lang="en-US" sz="2500" spc="-1" strike="noStrike">
                    <a:latin typeface="Arial"/>
                  </a:endParaRPr>
                </a:p>
              </p:txBody>
            </p:sp>
          </p:grpSp>
          <p:grpSp>
            <p:nvGrpSpPr>
              <p:cNvPr id="797" name="Group 59"/>
              <p:cNvGrpSpPr/>
              <p:nvPr/>
            </p:nvGrpSpPr>
            <p:grpSpPr>
              <a:xfrm>
                <a:off x="8907120" y="1177200"/>
                <a:ext cx="437040" cy="437040"/>
                <a:chOff x="8907120" y="1177200"/>
                <a:chExt cx="437040" cy="437040"/>
              </a:xfrm>
            </p:grpSpPr>
            <p:sp>
              <p:nvSpPr>
                <p:cNvPr id="798" name="CustomShape 60"/>
                <p:cNvSpPr/>
                <p:nvPr/>
              </p:nvSpPr>
              <p:spPr>
                <a:xfrm>
                  <a:off x="8907120" y="1177200"/>
                  <a:ext cx="437040" cy="4370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799" name="Formula 61"/>
                    <p:cNvSpPr txBox="1"/>
                    <p:nvPr/>
                  </p:nvSpPr>
                  <p:spPr>
                    <a:xfrm>
                      <a:off x="8991000" y="1262520"/>
                      <a:ext cx="248760" cy="2430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Λ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800" name="Group 62"/>
              <p:cNvGrpSpPr/>
              <p:nvPr/>
            </p:nvGrpSpPr>
            <p:grpSpPr>
              <a:xfrm>
                <a:off x="8214480" y="1225440"/>
                <a:ext cx="356760" cy="356760"/>
                <a:chOff x="8214480" y="1225440"/>
                <a:chExt cx="356760" cy="356760"/>
              </a:xfrm>
            </p:grpSpPr>
            <p:sp>
              <p:nvSpPr>
                <p:cNvPr id="801" name="CustomShape 63"/>
                <p:cNvSpPr/>
                <p:nvPr/>
              </p:nvSpPr>
              <p:spPr>
                <a:xfrm>
                  <a:off x="8214480" y="1225440"/>
                  <a:ext cx="356760" cy="35676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802" name="Formula 64"/>
                    <p:cNvSpPr txBox="1"/>
                    <p:nvPr/>
                  </p:nvSpPr>
                  <p:spPr>
                    <a:xfrm>
                      <a:off x="8262360" y="1238760"/>
                      <a:ext cx="297720" cy="2898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p>
                            <m:e>
                              <m:r>
                                <m:t xml:space="preserve">Σ</m:t>
                              </m:r>
                            </m:e>
                            <m:sup>
                              <m:r>
                                <m:t xml:space="preserve">0</m:t>
                              </m:r>
                            </m:sup>
                          </m:sSup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803" name="Group 65"/>
              <p:cNvGrpSpPr/>
              <p:nvPr/>
            </p:nvGrpSpPr>
            <p:grpSpPr>
              <a:xfrm>
                <a:off x="8561880" y="1212840"/>
                <a:ext cx="356760" cy="356760"/>
                <a:chOff x="8561880" y="1212840"/>
                <a:chExt cx="356760" cy="356760"/>
              </a:xfrm>
            </p:grpSpPr>
            <p:sp>
              <p:nvSpPr>
                <p:cNvPr id="804" name="CustomShape 66"/>
                <p:cNvSpPr/>
                <p:nvPr/>
              </p:nvSpPr>
              <p:spPr>
                <a:xfrm>
                  <a:off x="8561880" y="1212840"/>
                  <a:ext cx="356760" cy="35676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805" name="Formula 67"/>
                    <p:cNvSpPr txBox="1"/>
                    <p:nvPr/>
                  </p:nvSpPr>
                  <p:spPr>
                    <a:xfrm>
                      <a:off x="8609760" y="1226160"/>
                      <a:ext cx="297720" cy="298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sSup>
                                <m:e>
                                  <m:r>
                                    <m:t xml:space="preserve">Σ</m:t>
                                  </m:r>
                                </m:e>
                                <m:sup>
                                  <m:r>
                                    <m:t xml:space="preserve">0</m:t>
                                  </m:r>
                                </m:sup>
                              </m:sSup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</p:grpSp>
        <p:sp>
          <p:nvSpPr>
            <p:cNvPr id="806" name="Freeform 68"/>
            <p:cNvSpPr/>
            <p:nvPr/>
          </p:nvSpPr>
          <p:spPr>
            <a:xfrm>
              <a:off x="7554960" y="1669680"/>
              <a:ext cx="1463400" cy="1280520"/>
            </a:xfrm>
            <a:custGeom>
              <a:avLst/>
              <a:gdLst/>
              <a:ahLst/>
              <a:rect l="0" t="0" r="r" b="b"/>
              <a:pathLst>
                <a:path w="4065" h="3557">
                  <a:moveTo>
                    <a:pt x="4064" y="0"/>
                  </a:moveTo>
                  <a:cubicBezTo>
                    <a:pt x="2794" y="3556"/>
                    <a:pt x="0" y="508"/>
                    <a:pt x="0" y="508"/>
                  </a:cubicBezTo>
                </a:path>
              </a:pathLst>
            </a:custGeom>
            <a:ln w="76320">
              <a:solidFill>
                <a:srgbClr val="9d85be"/>
              </a:solidFill>
              <a:round/>
              <a:tailEnd len="med" type="triangle" w="med"/>
            </a:ln>
          </p:spPr>
        </p:sp>
      </p:grpSp>
      <mc:AlternateContent>
        <mc:Choice xmlns:a14="http://schemas.microsoft.com/office/drawing/2010/main" Requires="a14">
          <p:sp>
            <p:nvSpPr>
              <p:cNvPr id="807" name="Formula 69"/>
              <p:cNvSpPr txBox="1"/>
              <p:nvPr/>
            </p:nvSpPr>
            <p:spPr>
              <a:xfrm>
                <a:off x="1645920" y="4480560"/>
                <a:ext cx="3185640" cy="567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1.08</m:t>
                    </m:r>
                    <m:r>
                      <m:t xml:space="preserve">±</m:t>
                    </m:r>
                    <m:r>
                      <m:t xml:space="preserve">0.51</m:t>
                    </m:r>
                  </m:oMath>
                </a14:m>
              </a:p>
            </p:txBody>
          </p:sp>
        </mc:Choice>
        <mc:Fallback/>
      </mc:AlternateContent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TextShape 1"/>
          <p:cNvSpPr txBox="1"/>
          <p:nvPr/>
        </p:nvSpPr>
        <p:spPr>
          <a:xfrm>
            <a:off x="0" y="74160"/>
            <a:ext cx="10080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Calculating E</a:t>
            </a:r>
            <a:r>
              <a:rPr b="0" lang="en-US" sz="4400" spc="-1" strike="noStrike" baseline="-33000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from published spectra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809" name="Formula 2"/>
              <p:cNvSpPr txBox="1"/>
              <p:nvPr/>
            </p:nvSpPr>
            <p:spPr>
              <a:xfrm>
                <a:off x="286200" y="1071720"/>
                <a:ext cx="11275200" cy="1061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π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K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p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Λ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sup>
                    </m:sSubSup>
                  </m:oMath>
                </a14:m>
              </a:p>
            </p:txBody>
          </p:sp>
        </mc:Choice>
        <mc:Fallback/>
      </mc:AlternateContent>
      <p:grpSp>
        <p:nvGrpSpPr>
          <p:cNvPr id="810" name="Group 3"/>
          <p:cNvGrpSpPr/>
          <p:nvPr/>
        </p:nvGrpSpPr>
        <p:grpSpPr>
          <a:xfrm>
            <a:off x="19440" y="1827720"/>
            <a:ext cx="4131360" cy="2982600"/>
            <a:chOff x="19440" y="1827720"/>
            <a:chExt cx="4131360" cy="2982600"/>
          </a:xfrm>
        </p:grpSpPr>
        <p:grpSp>
          <p:nvGrpSpPr>
            <p:cNvPr id="811" name="Group 4"/>
            <p:cNvGrpSpPr/>
            <p:nvPr/>
          </p:nvGrpSpPr>
          <p:grpSpPr>
            <a:xfrm>
              <a:off x="36000" y="1827720"/>
              <a:ext cx="4114800" cy="2900520"/>
              <a:chOff x="36000" y="1827720"/>
              <a:chExt cx="4114800" cy="2900520"/>
            </a:xfrm>
          </p:grpSpPr>
          <p:grpSp>
            <p:nvGrpSpPr>
              <p:cNvPr id="812" name="Group 5"/>
              <p:cNvGrpSpPr/>
              <p:nvPr/>
            </p:nvGrpSpPr>
            <p:grpSpPr>
              <a:xfrm>
                <a:off x="133920" y="2079360"/>
                <a:ext cx="1528560" cy="1282320"/>
                <a:chOff x="133920" y="2079360"/>
                <a:chExt cx="1528560" cy="1282320"/>
              </a:xfrm>
            </p:grpSpPr>
            <p:sp>
              <p:nvSpPr>
                <p:cNvPr id="813" name="CustomShape 6"/>
                <p:cNvSpPr/>
                <p:nvPr/>
              </p:nvSpPr>
              <p:spPr>
                <a:xfrm>
                  <a:off x="133920" y="2095200"/>
                  <a:ext cx="1266480" cy="1266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4" name="TextShape 7"/>
                <p:cNvSpPr txBox="1"/>
                <p:nvPr/>
              </p:nvSpPr>
              <p:spPr>
                <a:xfrm>
                  <a:off x="302400" y="2079360"/>
                  <a:ext cx="1360080" cy="10922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0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815" name="Group 8"/>
              <p:cNvGrpSpPr/>
              <p:nvPr/>
            </p:nvGrpSpPr>
            <p:grpSpPr>
              <a:xfrm>
                <a:off x="2827440" y="2103120"/>
                <a:ext cx="1266480" cy="1266480"/>
                <a:chOff x="2827440" y="2103120"/>
                <a:chExt cx="1266480" cy="1266480"/>
              </a:xfrm>
            </p:grpSpPr>
            <p:sp>
              <p:nvSpPr>
                <p:cNvPr id="816" name="CustomShape 9"/>
                <p:cNvSpPr/>
                <p:nvPr/>
              </p:nvSpPr>
              <p:spPr>
                <a:xfrm>
                  <a:off x="2827440" y="210312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7" name="TextShape 10"/>
                <p:cNvSpPr txBox="1"/>
                <p:nvPr/>
              </p:nvSpPr>
              <p:spPr>
                <a:xfrm>
                  <a:off x="3131280" y="21391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818" name="Group 11"/>
              <p:cNvGrpSpPr/>
              <p:nvPr/>
            </p:nvGrpSpPr>
            <p:grpSpPr>
              <a:xfrm>
                <a:off x="1463040" y="2023920"/>
                <a:ext cx="1266480" cy="1299960"/>
                <a:chOff x="1463040" y="2023920"/>
                <a:chExt cx="1266480" cy="1299960"/>
              </a:xfrm>
            </p:grpSpPr>
            <p:sp>
              <p:nvSpPr>
                <p:cNvPr id="819" name="CustomShape 12"/>
                <p:cNvSpPr/>
                <p:nvPr/>
              </p:nvSpPr>
              <p:spPr>
                <a:xfrm>
                  <a:off x="1463040" y="205740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20" name="TextShape 13"/>
                <p:cNvSpPr txBox="1"/>
                <p:nvPr/>
              </p:nvSpPr>
              <p:spPr>
                <a:xfrm>
                  <a:off x="1694880" y="20239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821" name="Group 14"/>
              <p:cNvGrpSpPr/>
              <p:nvPr/>
            </p:nvGrpSpPr>
            <p:grpSpPr>
              <a:xfrm>
                <a:off x="1202400" y="1863720"/>
                <a:ext cx="337680" cy="512640"/>
                <a:chOff x="1202400" y="1863720"/>
                <a:chExt cx="337680" cy="512640"/>
              </a:xfrm>
            </p:grpSpPr>
            <p:sp>
              <p:nvSpPr>
                <p:cNvPr id="822" name="CustomShape 15"/>
                <p:cNvSpPr/>
                <p:nvPr/>
              </p:nvSpPr>
              <p:spPr>
                <a:xfrm>
                  <a:off x="1249920" y="2023560"/>
                  <a:ext cx="283320" cy="2833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23" name="TextShape 16"/>
                <p:cNvSpPr txBox="1"/>
                <p:nvPr/>
              </p:nvSpPr>
              <p:spPr>
                <a:xfrm>
                  <a:off x="1202400" y="1863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η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824" name="Group 17"/>
              <p:cNvGrpSpPr/>
              <p:nvPr/>
            </p:nvGrpSpPr>
            <p:grpSpPr>
              <a:xfrm>
                <a:off x="2570400" y="1827720"/>
                <a:ext cx="414000" cy="526320"/>
                <a:chOff x="2570400" y="1827720"/>
                <a:chExt cx="414000" cy="526320"/>
              </a:xfrm>
            </p:grpSpPr>
            <p:sp>
              <p:nvSpPr>
                <p:cNvPr id="825" name="CustomShape 18"/>
                <p:cNvSpPr/>
                <p:nvPr/>
              </p:nvSpPr>
              <p:spPr>
                <a:xfrm>
                  <a:off x="2581920" y="1951560"/>
                  <a:ext cx="402480" cy="402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26" name="TextShape 19"/>
                <p:cNvSpPr txBox="1"/>
                <p:nvPr/>
              </p:nvSpPr>
              <p:spPr>
                <a:xfrm>
                  <a:off x="2570400" y="1827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ω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827" name="Group 20"/>
              <p:cNvGrpSpPr/>
              <p:nvPr/>
            </p:nvGrpSpPr>
            <p:grpSpPr>
              <a:xfrm>
                <a:off x="2354400" y="2959560"/>
                <a:ext cx="1710720" cy="518040"/>
                <a:chOff x="2354400" y="2959560"/>
                <a:chExt cx="1710720" cy="518040"/>
              </a:xfrm>
            </p:grpSpPr>
            <p:sp>
              <p:nvSpPr>
                <p:cNvPr id="828" name="CustomShape 21"/>
                <p:cNvSpPr/>
                <p:nvPr/>
              </p:nvSpPr>
              <p:spPr>
                <a:xfrm>
                  <a:off x="2689920" y="2959560"/>
                  <a:ext cx="91440" cy="914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29" name="TextShape 22"/>
                <p:cNvSpPr txBox="1"/>
                <p:nvPr/>
              </p:nvSpPr>
              <p:spPr>
                <a:xfrm>
                  <a:off x="2354400" y="3015720"/>
                  <a:ext cx="1710720" cy="46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γ,μ±,e</a:t>
                  </a:r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±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830" name="Group 23"/>
              <p:cNvGrpSpPr/>
              <p:nvPr/>
            </p:nvGrpSpPr>
            <p:grpSpPr>
              <a:xfrm>
                <a:off x="2107800" y="3435480"/>
                <a:ext cx="1266480" cy="1266480"/>
                <a:chOff x="2107800" y="3435480"/>
                <a:chExt cx="1266480" cy="1266480"/>
              </a:xfrm>
            </p:grpSpPr>
            <p:sp>
              <p:nvSpPr>
                <p:cNvPr id="831" name="CustomShape 24"/>
                <p:cNvSpPr/>
                <p:nvPr/>
              </p:nvSpPr>
              <p:spPr>
                <a:xfrm>
                  <a:off x="2107800" y="343548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2" name="TextShape 25"/>
                <p:cNvSpPr txBox="1"/>
                <p:nvPr/>
              </p:nvSpPr>
              <p:spPr>
                <a:xfrm>
                  <a:off x="2411640" y="34714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833" name="Group 26"/>
              <p:cNvGrpSpPr/>
              <p:nvPr/>
            </p:nvGrpSpPr>
            <p:grpSpPr>
              <a:xfrm>
                <a:off x="743400" y="3428280"/>
                <a:ext cx="1266480" cy="1299960"/>
                <a:chOff x="743400" y="3428280"/>
                <a:chExt cx="1266480" cy="1299960"/>
              </a:xfrm>
            </p:grpSpPr>
            <p:sp>
              <p:nvSpPr>
                <p:cNvPr id="834" name="CustomShape 27"/>
                <p:cNvSpPr/>
                <p:nvPr/>
              </p:nvSpPr>
              <p:spPr>
                <a:xfrm>
                  <a:off x="743400" y="346176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5" name="TextShape 28"/>
                <p:cNvSpPr txBox="1"/>
                <p:nvPr/>
              </p:nvSpPr>
              <p:spPr>
                <a:xfrm>
                  <a:off x="975240" y="34282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sp>
            <p:nvSpPr>
              <p:cNvPr id="836" name="Line 29"/>
              <p:cNvSpPr/>
              <p:nvPr/>
            </p:nvSpPr>
            <p:spPr>
              <a:xfrm>
                <a:off x="36000" y="3408480"/>
                <a:ext cx="4114800" cy="0"/>
              </a:xfrm>
              <a:prstGeom prst="line">
                <a:avLst/>
              </a:prstGeom>
              <a:ln w="572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37" name="CustomShape 30"/>
            <p:cNvSpPr/>
            <p:nvPr/>
          </p:nvSpPr>
          <p:spPr>
            <a:xfrm>
              <a:off x="19440" y="1981440"/>
              <a:ext cx="4114800" cy="2828880"/>
            </a:xfrm>
            <a:prstGeom prst="rect">
              <a:avLst/>
            </a:prstGeom>
            <a:noFill/>
            <a:ln w="76320">
              <a:solidFill>
                <a:srgbClr val="ef413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8" name="Group 31"/>
          <p:cNvGrpSpPr/>
          <p:nvPr/>
        </p:nvGrpSpPr>
        <p:grpSpPr>
          <a:xfrm>
            <a:off x="4225680" y="2021040"/>
            <a:ext cx="2860560" cy="1541880"/>
            <a:chOff x="4225680" y="2021040"/>
            <a:chExt cx="2860560" cy="1541880"/>
          </a:xfrm>
        </p:grpSpPr>
        <p:grpSp>
          <p:nvGrpSpPr>
            <p:cNvPr id="839" name="Group 32"/>
            <p:cNvGrpSpPr/>
            <p:nvPr/>
          </p:nvGrpSpPr>
          <p:grpSpPr>
            <a:xfrm>
              <a:off x="4990680" y="2106720"/>
              <a:ext cx="789480" cy="657360"/>
              <a:chOff x="4990680" y="2106720"/>
              <a:chExt cx="789480" cy="657360"/>
            </a:xfrm>
          </p:grpSpPr>
          <p:sp>
            <p:nvSpPr>
              <p:cNvPr id="840" name="CustomShape 33"/>
              <p:cNvSpPr/>
              <p:nvPr/>
            </p:nvSpPr>
            <p:spPr>
              <a:xfrm>
                <a:off x="4997880" y="2106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1" name="TextShape 34"/>
              <p:cNvSpPr txBox="1"/>
              <p:nvPr/>
            </p:nvSpPr>
            <p:spPr>
              <a:xfrm>
                <a:off x="4990680" y="2111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42" name="Group 35"/>
            <p:cNvGrpSpPr/>
            <p:nvPr/>
          </p:nvGrpSpPr>
          <p:grpSpPr>
            <a:xfrm>
              <a:off x="4242600" y="2088000"/>
              <a:ext cx="988920" cy="682920"/>
              <a:chOff x="4242600" y="2088000"/>
              <a:chExt cx="988920" cy="682920"/>
            </a:xfrm>
          </p:grpSpPr>
          <p:sp>
            <p:nvSpPr>
              <p:cNvPr id="843" name="CustomShape 36"/>
              <p:cNvSpPr/>
              <p:nvPr/>
            </p:nvSpPr>
            <p:spPr>
              <a:xfrm>
                <a:off x="4242600" y="2088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4" name="TextShape 37"/>
              <p:cNvSpPr txBox="1"/>
              <p:nvPr/>
            </p:nvSpPr>
            <p:spPr>
              <a:xfrm>
                <a:off x="4248360" y="2105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45" name="Group 38"/>
            <p:cNvGrpSpPr/>
            <p:nvPr/>
          </p:nvGrpSpPr>
          <p:grpSpPr>
            <a:xfrm>
              <a:off x="5688720" y="2111400"/>
              <a:ext cx="653760" cy="646920"/>
              <a:chOff x="5688720" y="2111400"/>
              <a:chExt cx="653760" cy="646920"/>
            </a:xfrm>
          </p:grpSpPr>
          <p:sp>
            <p:nvSpPr>
              <p:cNvPr id="846" name="CustomShape 39"/>
              <p:cNvSpPr/>
              <p:nvPr/>
            </p:nvSpPr>
            <p:spPr>
              <a:xfrm>
                <a:off x="5695560" y="2111400"/>
                <a:ext cx="64692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47" name="Formula 40"/>
                  <p:cNvSpPr txBox="1"/>
                  <p:nvPr/>
                </p:nvSpPr>
                <p:spPr>
                  <a:xfrm>
                    <a:off x="5688720" y="2121840"/>
                    <a:ext cx="59040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48" name="Group 41"/>
            <p:cNvGrpSpPr/>
            <p:nvPr/>
          </p:nvGrpSpPr>
          <p:grpSpPr>
            <a:xfrm>
              <a:off x="6384240" y="2124000"/>
              <a:ext cx="647280" cy="646920"/>
              <a:chOff x="6384240" y="2124000"/>
              <a:chExt cx="647280" cy="646920"/>
            </a:xfrm>
          </p:grpSpPr>
          <p:sp>
            <p:nvSpPr>
              <p:cNvPr id="849" name="CustomShape 42"/>
              <p:cNvSpPr/>
              <p:nvPr/>
            </p:nvSpPr>
            <p:spPr>
              <a:xfrm>
                <a:off x="6384240" y="2124000"/>
                <a:ext cx="64728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50" name="Formula 43"/>
                  <p:cNvSpPr txBox="1"/>
                  <p:nvPr/>
                </p:nvSpPr>
                <p:spPr>
                  <a:xfrm>
                    <a:off x="6384240" y="2124000"/>
                    <a:ext cx="60408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L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51" name="Group 44"/>
            <p:cNvGrpSpPr/>
            <p:nvPr/>
          </p:nvGrpSpPr>
          <p:grpSpPr>
            <a:xfrm>
              <a:off x="5674680" y="2862720"/>
              <a:ext cx="789480" cy="657360"/>
              <a:chOff x="5674680" y="2862720"/>
              <a:chExt cx="789480" cy="657360"/>
            </a:xfrm>
          </p:grpSpPr>
          <p:sp>
            <p:nvSpPr>
              <p:cNvPr id="852" name="CustomShape 45"/>
              <p:cNvSpPr/>
              <p:nvPr/>
            </p:nvSpPr>
            <p:spPr>
              <a:xfrm>
                <a:off x="5681880" y="2862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3" name="TextShape 46"/>
              <p:cNvSpPr txBox="1"/>
              <p:nvPr/>
            </p:nvSpPr>
            <p:spPr>
              <a:xfrm>
                <a:off x="5674680" y="2867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54" name="Group 47"/>
            <p:cNvGrpSpPr/>
            <p:nvPr/>
          </p:nvGrpSpPr>
          <p:grpSpPr>
            <a:xfrm>
              <a:off x="4926600" y="2880000"/>
              <a:ext cx="988920" cy="682920"/>
              <a:chOff x="4926600" y="2880000"/>
              <a:chExt cx="988920" cy="682920"/>
            </a:xfrm>
          </p:grpSpPr>
          <p:sp>
            <p:nvSpPr>
              <p:cNvPr id="855" name="CustomShape 48"/>
              <p:cNvSpPr/>
              <p:nvPr/>
            </p:nvSpPr>
            <p:spPr>
              <a:xfrm>
                <a:off x="4926600" y="2880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56" name="TextShape 49"/>
              <p:cNvSpPr txBox="1"/>
              <p:nvPr/>
            </p:nvSpPr>
            <p:spPr>
              <a:xfrm>
                <a:off x="4932360" y="2897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857" name="CustomShape 50"/>
            <p:cNvSpPr/>
            <p:nvPr/>
          </p:nvSpPr>
          <p:spPr>
            <a:xfrm>
              <a:off x="4225680" y="2021040"/>
              <a:ext cx="2860560" cy="1541880"/>
            </a:xfrm>
            <a:prstGeom prst="rect">
              <a:avLst/>
            </a:prstGeom>
            <a:noFill/>
            <a:ln w="76320">
              <a:solidFill>
                <a:srgbClr val="2140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Line 51"/>
            <p:cNvSpPr/>
            <p:nvPr/>
          </p:nvSpPr>
          <p:spPr>
            <a:xfrm>
              <a:off x="4242960" y="2796480"/>
              <a:ext cx="282420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59" name="Group 52"/>
          <p:cNvGrpSpPr/>
          <p:nvPr/>
        </p:nvGrpSpPr>
        <p:grpSpPr>
          <a:xfrm>
            <a:off x="7240320" y="1915920"/>
            <a:ext cx="1033200" cy="1650240"/>
            <a:chOff x="7240320" y="1915920"/>
            <a:chExt cx="1033200" cy="1650240"/>
          </a:xfrm>
        </p:grpSpPr>
        <p:grpSp>
          <p:nvGrpSpPr>
            <p:cNvPr id="860" name="Group 53"/>
            <p:cNvGrpSpPr/>
            <p:nvPr/>
          </p:nvGrpSpPr>
          <p:grpSpPr>
            <a:xfrm>
              <a:off x="7278120" y="2887920"/>
              <a:ext cx="580680" cy="652680"/>
              <a:chOff x="7278120" y="2887920"/>
              <a:chExt cx="580680" cy="652680"/>
            </a:xfrm>
          </p:grpSpPr>
          <p:sp>
            <p:nvSpPr>
              <p:cNvPr id="861" name="CustomShape 54"/>
              <p:cNvSpPr/>
              <p:nvPr/>
            </p:nvSpPr>
            <p:spPr>
              <a:xfrm>
                <a:off x="7278120" y="307188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2" name="TextShape 55"/>
              <p:cNvSpPr txBox="1"/>
              <p:nvPr/>
            </p:nvSpPr>
            <p:spPr>
              <a:xfrm>
                <a:off x="7335720" y="2887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63" name="Group 56"/>
            <p:cNvGrpSpPr/>
            <p:nvPr/>
          </p:nvGrpSpPr>
          <p:grpSpPr>
            <a:xfrm>
              <a:off x="7738920" y="3057480"/>
              <a:ext cx="436680" cy="447120"/>
              <a:chOff x="7738920" y="3057480"/>
              <a:chExt cx="436680" cy="447120"/>
            </a:xfrm>
          </p:grpSpPr>
          <p:sp>
            <p:nvSpPr>
              <p:cNvPr id="864" name="CustomShape 57"/>
              <p:cNvSpPr/>
              <p:nvPr/>
            </p:nvSpPr>
            <p:spPr>
              <a:xfrm>
                <a:off x="7738920" y="306756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65" name="Formula 58"/>
                  <p:cNvSpPr txBox="1"/>
                  <p:nvPr/>
                </p:nvSpPr>
                <p:spPr>
                  <a:xfrm>
                    <a:off x="7812360" y="305748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66" name="Group 59"/>
            <p:cNvGrpSpPr/>
            <p:nvPr/>
          </p:nvGrpSpPr>
          <p:grpSpPr>
            <a:xfrm>
              <a:off x="7729200" y="1915920"/>
              <a:ext cx="544320" cy="652680"/>
              <a:chOff x="7729200" y="1915920"/>
              <a:chExt cx="544320" cy="652680"/>
            </a:xfrm>
          </p:grpSpPr>
          <p:sp>
            <p:nvSpPr>
              <p:cNvPr id="867" name="CustomShape 60"/>
              <p:cNvSpPr/>
              <p:nvPr/>
            </p:nvSpPr>
            <p:spPr>
              <a:xfrm>
                <a:off x="7729200" y="20638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8" name="TextShape 61"/>
              <p:cNvSpPr txBox="1"/>
              <p:nvPr/>
            </p:nvSpPr>
            <p:spPr>
              <a:xfrm>
                <a:off x="7750440" y="1915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69" name="Group 62"/>
            <p:cNvGrpSpPr/>
            <p:nvPr/>
          </p:nvGrpSpPr>
          <p:grpSpPr>
            <a:xfrm>
              <a:off x="7260480" y="2060280"/>
              <a:ext cx="437040" cy="436680"/>
              <a:chOff x="7260480" y="2060280"/>
              <a:chExt cx="437040" cy="436680"/>
            </a:xfrm>
          </p:grpSpPr>
          <p:sp>
            <p:nvSpPr>
              <p:cNvPr id="870" name="CustomShape 63"/>
              <p:cNvSpPr/>
              <p:nvPr/>
            </p:nvSpPr>
            <p:spPr>
              <a:xfrm>
                <a:off x="7260480" y="20602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71" name="Formula 64"/>
                  <p:cNvSpPr txBox="1"/>
                  <p:nvPr/>
                </p:nvSpPr>
                <p:spPr>
                  <a:xfrm>
                    <a:off x="7353000" y="2075760"/>
                    <a:ext cx="224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872" name="CustomShape 65"/>
            <p:cNvSpPr/>
            <p:nvPr/>
          </p:nvSpPr>
          <p:spPr>
            <a:xfrm>
              <a:off x="7240320" y="2011680"/>
              <a:ext cx="1005840" cy="1554480"/>
            </a:xfrm>
            <a:prstGeom prst="rect">
              <a:avLst/>
            </a:prstGeom>
            <a:noFill/>
            <a:ln w="76320">
              <a:solidFill>
                <a:srgbClr val="00a65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Line 66"/>
            <p:cNvSpPr/>
            <p:nvPr/>
          </p:nvSpPr>
          <p:spPr>
            <a:xfrm>
              <a:off x="7252200" y="3003120"/>
              <a:ext cx="99396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74" name="Group 67"/>
            <p:cNvGrpSpPr/>
            <p:nvPr/>
          </p:nvGrpSpPr>
          <p:grpSpPr>
            <a:xfrm>
              <a:off x="7278480" y="2348280"/>
              <a:ext cx="580680" cy="652680"/>
              <a:chOff x="7278480" y="2348280"/>
              <a:chExt cx="580680" cy="652680"/>
            </a:xfrm>
          </p:grpSpPr>
          <p:sp>
            <p:nvSpPr>
              <p:cNvPr id="875" name="CustomShape 68"/>
              <p:cNvSpPr/>
              <p:nvPr/>
            </p:nvSpPr>
            <p:spPr>
              <a:xfrm>
                <a:off x="7278480" y="253224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6" name="TextShape 69"/>
              <p:cNvSpPr txBox="1"/>
              <p:nvPr/>
            </p:nvSpPr>
            <p:spPr>
              <a:xfrm>
                <a:off x="7336080" y="234828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77" name="Group 70"/>
            <p:cNvGrpSpPr/>
            <p:nvPr/>
          </p:nvGrpSpPr>
          <p:grpSpPr>
            <a:xfrm>
              <a:off x="7739280" y="2517840"/>
              <a:ext cx="436680" cy="447120"/>
              <a:chOff x="7739280" y="2517840"/>
              <a:chExt cx="436680" cy="447120"/>
            </a:xfrm>
          </p:grpSpPr>
          <p:sp>
            <p:nvSpPr>
              <p:cNvPr id="878" name="CustomShape 71"/>
              <p:cNvSpPr/>
              <p:nvPr/>
            </p:nvSpPr>
            <p:spPr>
              <a:xfrm>
                <a:off x="7739280" y="252792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79" name="Formula 72"/>
                  <p:cNvSpPr txBox="1"/>
                  <p:nvPr/>
                </p:nvSpPr>
                <p:spPr>
                  <a:xfrm>
                    <a:off x="7812720" y="251784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880" name="Group 73"/>
          <p:cNvGrpSpPr/>
          <p:nvPr/>
        </p:nvGrpSpPr>
        <p:grpSpPr>
          <a:xfrm>
            <a:off x="8390160" y="2011680"/>
            <a:ext cx="1747800" cy="1463040"/>
            <a:chOff x="8390160" y="2011680"/>
            <a:chExt cx="1747800" cy="1463040"/>
          </a:xfrm>
        </p:grpSpPr>
        <p:grpSp>
          <p:nvGrpSpPr>
            <p:cNvPr id="881" name="Group 74"/>
            <p:cNvGrpSpPr/>
            <p:nvPr/>
          </p:nvGrpSpPr>
          <p:grpSpPr>
            <a:xfrm>
              <a:off x="9565200" y="2047680"/>
              <a:ext cx="572760" cy="459000"/>
              <a:chOff x="9565200" y="2047680"/>
              <a:chExt cx="572760" cy="459000"/>
            </a:xfrm>
          </p:grpSpPr>
          <p:sp>
            <p:nvSpPr>
              <p:cNvPr id="882" name="CustomShape 75"/>
              <p:cNvSpPr/>
              <p:nvPr/>
            </p:nvSpPr>
            <p:spPr>
              <a:xfrm>
                <a:off x="9565200" y="2047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3" name="TextShape 76"/>
              <p:cNvSpPr txBox="1"/>
              <p:nvPr/>
            </p:nvSpPr>
            <p:spPr>
              <a:xfrm>
                <a:off x="9615240" y="2065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884" name="Group 77"/>
            <p:cNvGrpSpPr/>
            <p:nvPr/>
          </p:nvGrpSpPr>
          <p:grpSpPr>
            <a:xfrm>
              <a:off x="9124560" y="2046240"/>
              <a:ext cx="437040" cy="437040"/>
              <a:chOff x="9124560" y="2046240"/>
              <a:chExt cx="437040" cy="437040"/>
            </a:xfrm>
          </p:grpSpPr>
          <p:sp>
            <p:nvSpPr>
              <p:cNvPr id="885" name="CustomShape 78"/>
              <p:cNvSpPr/>
              <p:nvPr/>
            </p:nvSpPr>
            <p:spPr>
              <a:xfrm>
                <a:off x="9124560" y="2046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86" name="Formula 79"/>
                  <p:cNvSpPr txBox="1"/>
                  <p:nvPr/>
                </p:nvSpPr>
                <p:spPr>
                  <a:xfrm>
                    <a:off x="9208440" y="2131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887" name="CustomShape 80"/>
            <p:cNvSpPr/>
            <p:nvPr/>
          </p:nvSpPr>
          <p:spPr>
            <a:xfrm>
              <a:off x="8390160" y="2011680"/>
              <a:ext cx="1668240" cy="1463040"/>
            </a:xfrm>
            <a:prstGeom prst="rect">
              <a:avLst/>
            </a:prstGeom>
            <a:noFill/>
            <a:ln w="76320">
              <a:solidFill>
                <a:srgbClr val="826aa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Line 81"/>
            <p:cNvSpPr/>
            <p:nvPr/>
          </p:nvSpPr>
          <p:spPr>
            <a:xfrm>
              <a:off x="8429040" y="2919240"/>
              <a:ext cx="1629360" cy="684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89" name="Group 82"/>
            <p:cNvGrpSpPr/>
            <p:nvPr/>
          </p:nvGrpSpPr>
          <p:grpSpPr>
            <a:xfrm>
              <a:off x="8431920" y="2094480"/>
              <a:ext cx="356760" cy="356760"/>
              <a:chOff x="8431920" y="2094480"/>
              <a:chExt cx="356760" cy="356760"/>
            </a:xfrm>
          </p:grpSpPr>
          <p:sp>
            <p:nvSpPr>
              <p:cNvPr id="890" name="CustomShape 83"/>
              <p:cNvSpPr/>
              <p:nvPr/>
            </p:nvSpPr>
            <p:spPr>
              <a:xfrm>
                <a:off x="8431920" y="2094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91" name="Formula 84"/>
                  <p:cNvSpPr txBox="1"/>
                  <p:nvPr/>
                </p:nvSpPr>
                <p:spPr>
                  <a:xfrm>
                    <a:off x="8479800" y="2107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92" name="Group 85"/>
            <p:cNvGrpSpPr/>
            <p:nvPr/>
          </p:nvGrpSpPr>
          <p:grpSpPr>
            <a:xfrm>
              <a:off x="8779320" y="2081880"/>
              <a:ext cx="356760" cy="356760"/>
              <a:chOff x="8779320" y="2081880"/>
              <a:chExt cx="356760" cy="356760"/>
            </a:xfrm>
          </p:grpSpPr>
          <p:sp>
            <p:nvSpPr>
              <p:cNvPr id="893" name="CustomShape 86"/>
              <p:cNvSpPr/>
              <p:nvPr/>
            </p:nvSpPr>
            <p:spPr>
              <a:xfrm>
                <a:off x="8779320" y="2081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94" name="Formula 87"/>
                  <p:cNvSpPr txBox="1"/>
                  <p:nvPr/>
                </p:nvSpPr>
                <p:spPr>
                  <a:xfrm>
                    <a:off x="8827200" y="2095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95" name="Group 88"/>
            <p:cNvGrpSpPr/>
            <p:nvPr/>
          </p:nvGrpSpPr>
          <p:grpSpPr>
            <a:xfrm>
              <a:off x="9196560" y="2497320"/>
              <a:ext cx="422640" cy="356760"/>
              <a:chOff x="9196560" y="2497320"/>
              <a:chExt cx="422640" cy="356760"/>
            </a:xfrm>
          </p:grpSpPr>
          <p:sp>
            <p:nvSpPr>
              <p:cNvPr id="896" name="CustomShape 89"/>
              <p:cNvSpPr/>
              <p:nvPr/>
            </p:nvSpPr>
            <p:spPr>
              <a:xfrm>
                <a:off x="9196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897" name="Formula 90"/>
                  <p:cNvSpPr txBox="1"/>
                  <p:nvPr/>
                </p:nvSpPr>
                <p:spPr>
                  <a:xfrm>
                    <a:off x="9208440" y="2546640"/>
                    <a:ext cx="410760" cy="2394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+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898" name="Group 91"/>
            <p:cNvGrpSpPr/>
            <p:nvPr/>
          </p:nvGrpSpPr>
          <p:grpSpPr>
            <a:xfrm>
              <a:off x="8440200" y="2497320"/>
              <a:ext cx="422640" cy="356760"/>
              <a:chOff x="8440200" y="2497320"/>
              <a:chExt cx="422640" cy="356760"/>
            </a:xfrm>
          </p:grpSpPr>
          <p:sp>
            <p:nvSpPr>
              <p:cNvPr id="899" name="CustomShape 92"/>
              <p:cNvSpPr/>
              <p:nvPr/>
            </p:nvSpPr>
            <p:spPr>
              <a:xfrm>
                <a:off x="8440200" y="249732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00" name="Formula 93"/>
                  <p:cNvSpPr txBox="1"/>
                  <p:nvPr/>
                </p:nvSpPr>
                <p:spPr>
                  <a:xfrm>
                    <a:off x="8452080" y="2546640"/>
                    <a:ext cx="410760" cy="276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+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01" name="Group 94"/>
            <p:cNvGrpSpPr/>
            <p:nvPr/>
          </p:nvGrpSpPr>
          <p:grpSpPr>
            <a:xfrm>
              <a:off x="9592560" y="2497320"/>
              <a:ext cx="442800" cy="356760"/>
              <a:chOff x="9592560" y="2497320"/>
              <a:chExt cx="442800" cy="356760"/>
            </a:xfrm>
          </p:grpSpPr>
          <p:sp>
            <p:nvSpPr>
              <p:cNvPr id="902" name="CustomShape 95"/>
              <p:cNvSpPr/>
              <p:nvPr/>
            </p:nvSpPr>
            <p:spPr>
              <a:xfrm>
                <a:off x="9592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03" name="Formula 96"/>
                  <p:cNvSpPr txBox="1"/>
                  <p:nvPr/>
                </p:nvSpPr>
                <p:spPr>
                  <a:xfrm>
                    <a:off x="9604440" y="2546640"/>
                    <a:ext cx="430920" cy="2404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−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04" name="Group 97"/>
            <p:cNvGrpSpPr/>
            <p:nvPr/>
          </p:nvGrpSpPr>
          <p:grpSpPr>
            <a:xfrm>
              <a:off x="8826840" y="2502000"/>
              <a:ext cx="443160" cy="356760"/>
              <a:chOff x="8826840" y="2502000"/>
              <a:chExt cx="443160" cy="356760"/>
            </a:xfrm>
          </p:grpSpPr>
          <p:sp>
            <p:nvSpPr>
              <p:cNvPr id="905" name="CustomShape 98"/>
              <p:cNvSpPr/>
              <p:nvPr/>
            </p:nvSpPr>
            <p:spPr>
              <a:xfrm>
                <a:off x="8826840" y="250200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06" name="Formula 99"/>
                  <p:cNvSpPr txBox="1"/>
                  <p:nvPr/>
                </p:nvSpPr>
                <p:spPr>
                  <a:xfrm>
                    <a:off x="8838720" y="2551320"/>
                    <a:ext cx="431280" cy="204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−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07" name="Group 100"/>
            <p:cNvGrpSpPr/>
            <p:nvPr/>
          </p:nvGrpSpPr>
          <p:grpSpPr>
            <a:xfrm>
              <a:off x="9565200" y="2983680"/>
              <a:ext cx="572760" cy="459000"/>
              <a:chOff x="9565200" y="2983680"/>
              <a:chExt cx="572760" cy="459000"/>
            </a:xfrm>
          </p:grpSpPr>
          <p:sp>
            <p:nvSpPr>
              <p:cNvPr id="908" name="CustomShape 101"/>
              <p:cNvSpPr/>
              <p:nvPr/>
            </p:nvSpPr>
            <p:spPr>
              <a:xfrm>
                <a:off x="9565200" y="2983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9" name="TextShape 102"/>
              <p:cNvSpPr txBox="1"/>
              <p:nvPr/>
            </p:nvSpPr>
            <p:spPr>
              <a:xfrm>
                <a:off x="9615240" y="3001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910" name="Group 103"/>
            <p:cNvGrpSpPr/>
            <p:nvPr/>
          </p:nvGrpSpPr>
          <p:grpSpPr>
            <a:xfrm>
              <a:off x="9124560" y="2982240"/>
              <a:ext cx="437040" cy="437040"/>
              <a:chOff x="9124560" y="2982240"/>
              <a:chExt cx="437040" cy="437040"/>
            </a:xfrm>
          </p:grpSpPr>
          <p:sp>
            <p:nvSpPr>
              <p:cNvPr id="911" name="CustomShape 104"/>
              <p:cNvSpPr/>
              <p:nvPr/>
            </p:nvSpPr>
            <p:spPr>
              <a:xfrm>
                <a:off x="9124560" y="2982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12" name="Formula 105"/>
                  <p:cNvSpPr txBox="1"/>
                  <p:nvPr/>
                </p:nvSpPr>
                <p:spPr>
                  <a:xfrm>
                    <a:off x="9208440" y="3067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13" name="Group 106"/>
            <p:cNvGrpSpPr/>
            <p:nvPr/>
          </p:nvGrpSpPr>
          <p:grpSpPr>
            <a:xfrm>
              <a:off x="8431920" y="3030480"/>
              <a:ext cx="356760" cy="356760"/>
              <a:chOff x="8431920" y="3030480"/>
              <a:chExt cx="356760" cy="356760"/>
            </a:xfrm>
          </p:grpSpPr>
          <p:sp>
            <p:nvSpPr>
              <p:cNvPr id="914" name="CustomShape 107"/>
              <p:cNvSpPr/>
              <p:nvPr/>
            </p:nvSpPr>
            <p:spPr>
              <a:xfrm>
                <a:off x="8431920" y="3030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15" name="Formula 108"/>
                  <p:cNvSpPr txBox="1"/>
                  <p:nvPr/>
                </p:nvSpPr>
                <p:spPr>
                  <a:xfrm>
                    <a:off x="8479800" y="3043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16" name="Group 109"/>
            <p:cNvGrpSpPr/>
            <p:nvPr/>
          </p:nvGrpSpPr>
          <p:grpSpPr>
            <a:xfrm>
              <a:off x="8779320" y="3017880"/>
              <a:ext cx="356760" cy="356760"/>
              <a:chOff x="8779320" y="3017880"/>
              <a:chExt cx="356760" cy="356760"/>
            </a:xfrm>
          </p:grpSpPr>
          <p:sp>
            <p:nvSpPr>
              <p:cNvPr id="917" name="CustomShape 110"/>
              <p:cNvSpPr/>
              <p:nvPr/>
            </p:nvSpPr>
            <p:spPr>
              <a:xfrm>
                <a:off x="8779320" y="3017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18" name="Formula 111"/>
                  <p:cNvSpPr txBox="1"/>
                  <p:nvPr/>
                </p:nvSpPr>
                <p:spPr>
                  <a:xfrm>
                    <a:off x="8827200" y="3031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mc:AlternateContent>
        <mc:Choice xmlns:a14="http://schemas.microsoft.com/office/drawing/2010/main" Requires="a14">
          <p:sp>
            <p:nvSpPr>
              <p:cNvPr id="919" name="Formula 112"/>
              <p:cNvSpPr txBox="1"/>
              <p:nvPr/>
            </p:nvSpPr>
            <p:spPr>
              <a:xfrm>
                <a:off x="202320" y="4873680"/>
                <a:ext cx="4888800" cy="48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1.56</m:t>
                    </m:r>
                    <m:r>
                      <m:t xml:space="preserve">±</m:t>
                    </m:r>
                    <m:r>
                      <m:t xml:space="preserve">0.02</m:t>
                    </m:r>
                    <m:r>
                      <m:t xml:space="preserve">+</m:t>
                    </m:r>
                    <m:f>
                      <m:fPr>
                        <m:type m:val="lin"/>
                      </m:fPr>
                      <m:num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E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η</m:t>
                                </m:r>
                              </m:sup>
                            </m:sSubSup>
                            <m:r>
                              <m:t xml:space="preserve">+</m:t>
                            </m:r>
                            <m:sSubSup>
                              <m:e>
                                <m:r>
                                  <m:t xml:space="preserve">E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ω</m:t>
                                </m:r>
                              </m:sup>
                            </m:sSubSup>
                          </m:e>
                        </m:d>
                      </m:num>
                      <m:den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E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π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20" name="Formula 113"/>
              <p:cNvSpPr txBox="1"/>
              <p:nvPr/>
            </p:nvSpPr>
            <p:spPr>
              <a:xfrm>
                <a:off x="4512240" y="3655440"/>
                <a:ext cx="2043360" cy="47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1.8</m:t>
                    </m:r>
                    <m:r>
                      <m:t xml:space="preserve">±</m:t>
                    </m:r>
                    <m:r>
                      <m:t xml:space="preserve">0.2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21" name="Formula 114"/>
              <p:cNvSpPr txBox="1"/>
              <p:nvPr/>
            </p:nvSpPr>
            <p:spPr>
              <a:xfrm>
                <a:off x="7315200" y="4146480"/>
                <a:ext cx="2410920" cy="425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1.08</m:t>
                    </m:r>
                    <m:r>
                      <m:t xml:space="preserve">±</m:t>
                    </m:r>
                    <m:r>
                      <m:t xml:space="preserve">0.51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22" name="Formula 115"/>
              <p:cNvSpPr txBox="1"/>
              <p:nvPr/>
            </p:nvSpPr>
            <p:spPr>
              <a:xfrm>
                <a:off x="6949440" y="3657600"/>
                <a:ext cx="1315440" cy="47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2</m:t>
                    </m:r>
                    <m:r>
                      <m:t xml:space="preserve">&lt;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  <m:r>
                      <m:t xml:space="preserve">&lt;</m:t>
                    </m:r>
                    <m:r>
                      <m:t xml:space="preserve">3</m:t>
                    </m:r>
                  </m:oMath>
                </a14:m>
              </a:p>
            </p:txBody>
          </p:sp>
        </mc:Choice>
        <mc:Fallback/>
      </mc:AlternateContent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Results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24" name="" descr=""/>
          <p:cNvPicPr/>
          <p:nvPr/>
        </p:nvPicPr>
        <p:blipFill>
          <a:blip r:embed="rId1"/>
          <a:stretch/>
        </p:blipFill>
        <p:spPr>
          <a:xfrm>
            <a:off x="1781280" y="1200240"/>
            <a:ext cx="5676480" cy="3561840"/>
          </a:xfrm>
          <a:prstGeom prst="rect">
            <a:avLst/>
          </a:prstGeom>
          <a:ln>
            <a:noFill/>
          </a:ln>
        </p:spPr>
      </p:pic>
      <p:pic>
        <p:nvPicPr>
          <p:cNvPr id="925" name="" descr=""/>
          <p:cNvPicPr/>
          <p:nvPr/>
        </p:nvPicPr>
        <p:blipFill>
          <a:blip r:embed="rId2"/>
          <a:stretch/>
        </p:blipFill>
        <p:spPr>
          <a:xfrm>
            <a:off x="8066160" y="3895920"/>
            <a:ext cx="2013120" cy="14630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0" y="121320"/>
            <a:ext cx="10080000" cy="718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latin typeface="Arial"/>
              </a:rPr>
              <a:t>How can we estimate the energy density?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51" name="TextShape 2"/>
          <p:cNvSpPr txBox="1"/>
          <p:nvPr/>
        </p:nvSpPr>
        <p:spPr>
          <a:xfrm>
            <a:off x="182880" y="1005840"/>
            <a:ext cx="5760720" cy="393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Transverse energy (E</a:t>
            </a:r>
            <a:r>
              <a:rPr b="0" lang="en-US" sz="3200" spc="-1" strike="noStrike" baseline="-101000">
                <a:latin typeface="Times New Roman"/>
              </a:rPr>
              <a:t>T</a:t>
            </a:r>
            <a:r>
              <a:rPr b="0" lang="en-US" sz="3200" spc="-1" strike="noStrike">
                <a:latin typeface="Times New Roman"/>
              </a:rPr>
              <a:t>)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sum of particle energies in transverse direction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Volume V = 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r>
              <a:rPr b="0" lang="en-US" sz="3200" spc="-1" strike="noStrike">
                <a:latin typeface="Times New Roman"/>
                <a:ea typeface="Arial"/>
              </a:rPr>
              <a:t>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τ = formation time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Arial"/>
              </a:rPr>
              <a:t>Energy density </a:t>
            </a:r>
            <a:r>
              <a:rPr b="0" lang="en-US" sz="3200" spc="-1" strike="noStrike">
                <a:latin typeface="Times New Roman"/>
                <a:ea typeface="Times New Roman"/>
              </a:rPr>
              <a:t>ε</a:t>
            </a:r>
            <a:br/>
            <a:br/>
            <a:br/>
            <a:br/>
            <a:r>
              <a:rPr b="0" lang="en-US" sz="3200" spc="-1" strike="noStrike">
                <a:latin typeface="Times New Roman"/>
              </a:rPr>
              <a:t>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  <a:ea typeface="Times New Roman"/>
              </a:rPr>
              <a:t>QGP formation for ε &gt; 0.5 GeV/fm</a:t>
            </a:r>
            <a:r>
              <a:rPr b="0" lang="en-US" sz="3200" spc="-1" strike="noStrike" baseline="101000">
                <a:latin typeface="Times New Roman"/>
                <a:ea typeface="Times New Roman"/>
              </a:rPr>
              <a:t>3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2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</a:rPr>
              <a:t>A</a:t>
            </a:r>
            <a:r>
              <a:rPr b="0" lang="en-US" sz="3200" spc="-1" strike="noStrike" baseline="-101000">
                <a:latin typeface="Times New Roman"/>
              </a:rPr>
              <a:t>T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latin typeface="Times New Roman"/>
              </a:rPr>
              <a:t>c</a:t>
            </a:r>
            <a:endParaRPr b="0" lang="en-US" sz="3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5" name="Formula 6"/>
              <p:cNvSpPr txBox="1"/>
              <p:nvPr/>
            </p:nvSpPr>
            <p:spPr>
              <a:xfrm>
                <a:off x="1224720" y="34534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Results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27" name="" descr=""/>
          <p:cNvPicPr/>
          <p:nvPr/>
        </p:nvPicPr>
        <p:blipFill>
          <a:blip r:embed="rId1"/>
          <a:stretch/>
        </p:blipFill>
        <p:spPr>
          <a:xfrm>
            <a:off x="2172240" y="1193040"/>
            <a:ext cx="5676480" cy="35618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Shape 1"/>
          <p:cNvSpPr txBox="1"/>
          <p:nvPr/>
        </p:nvSpPr>
        <p:spPr>
          <a:xfrm>
            <a:off x="135360" y="1567800"/>
            <a:ext cx="10628640" cy="366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 strike="noStrike">
                <a:latin typeface="Arial"/>
              </a:rPr>
              <a:t>Q: Why not do this for PHENIX spectra as well?  </a:t>
            </a:r>
            <a:br/>
            <a:r>
              <a:rPr b="1" lang="en-US" sz="2200" spc="-1" strike="noStrike">
                <a:latin typeface="Arial"/>
              </a:rPr>
              <a:t>A: PHENIX spectra only for p</a:t>
            </a:r>
            <a:r>
              <a:rPr b="1" lang="en-US" sz="2200" spc="-1" strike="noStrike" baseline="-33000">
                <a:latin typeface="Arial"/>
              </a:rPr>
              <a:t>T</a:t>
            </a:r>
            <a:r>
              <a:rPr b="1" lang="en-US" sz="2200" spc="-1" strike="noStrike">
                <a:latin typeface="Arial"/>
              </a:rPr>
              <a:t>&gt;0.5 GeV/c, large extrapolation uncertainty</a:t>
            </a:r>
            <a:br/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  <a:ea typeface="Noto Sans CJK SC"/>
              </a:rPr>
              <a:t>Q: Why not look at energy distribution by particle type?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</a:rPr>
              <a:t>Q: Why not look at E</a:t>
            </a:r>
            <a:r>
              <a:rPr b="1" lang="en-US" sz="2200" spc="-1" strike="noStrike" baseline="-33000">
                <a:latin typeface="Arial"/>
              </a:rPr>
              <a:t>T</a:t>
            </a:r>
            <a:r>
              <a:rPr b="1" lang="en-US" sz="2200" spc="-1" strike="noStrike">
                <a:latin typeface="Arial"/>
              </a:rPr>
              <a:t>/N</a:t>
            </a:r>
            <a:r>
              <a:rPr b="1" lang="en-US" sz="2200" spc="-1" strike="noStrike" baseline="-33000">
                <a:latin typeface="Arial"/>
              </a:rPr>
              <a:t>ch</a:t>
            </a:r>
            <a:r>
              <a:rPr b="1" lang="en-US" sz="2200" spc="-1" strike="noStrike">
                <a:latin typeface="Arial"/>
              </a:rPr>
              <a:t>?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200" spc="-1" strike="noStrike">
                <a:latin typeface="Arial"/>
                <a:ea typeface="Noto Sans CJK SC"/>
              </a:rPr>
              <a:t>A: We are.  To be continued…</a:t>
            </a:r>
            <a:br/>
            <a:br/>
            <a:r>
              <a:rPr b="1" lang="en-US" sz="2200" spc="-1" strike="noStrike">
                <a:latin typeface="Arial"/>
                <a:ea typeface="Noto Sans CJK SC"/>
              </a:rPr>
              <a:t>Q: Why not look at small systems?</a:t>
            </a:r>
            <a:endParaRPr b="0" lang="en-US" sz="2200" spc="-1" strike="noStrike">
              <a:latin typeface="Arial"/>
            </a:endParaRPr>
          </a:p>
          <a:p>
            <a:r>
              <a:rPr b="1" lang="en-US" sz="2200" spc="-1" strike="noStrike">
                <a:latin typeface="Arial"/>
                <a:ea typeface="Noto Sans CJK SC"/>
              </a:rPr>
              <a:t>A: We will.  To be continued…</a:t>
            </a:r>
            <a:br/>
            <a:br/>
            <a:endParaRPr b="0" lang="en-US" sz="2200" spc="-1" strike="noStrike">
              <a:latin typeface="Arial"/>
            </a:endParaRPr>
          </a:p>
        </p:txBody>
      </p:sp>
      <p:sp>
        <p:nvSpPr>
          <p:cNvPr id="929" name="TextShape 2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Q&amp;A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31" name="TextShape 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Tracking detectors can measure E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 well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 calculated from STAR spectra do not agree with PHENIX E</a:t>
            </a:r>
            <a:r>
              <a:rPr b="0" lang="en-US" sz="3200" spc="-1" strike="noStrike" baseline="-33000">
                <a:latin typeface="Arial"/>
              </a:rPr>
              <a:t>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932" name="" descr=""/>
          <p:cNvPicPr/>
          <p:nvPr/>
        </p:nvPicPr>
        <p:blipFill>
          <a:blip r:embed="rId1"/>
          <a:stretch/>
        </p:blipFill>
        <p:spPr>
          <a:xfrm>
            <a:off x="5669280" y="2834640"/>
            <a:ext cx="3789000" cy="23774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extShape 1"/>
          <p:cNvSpPr txBox="1"/>
          <p:nvPr/>
        </p:nvSpPr>
        <p:spPr>
          <a:xfrm>
            <a:off x="504000" y="226080"/>
            <a:ext cx="43423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400" spc="-1" strike="noStrike">
                <a:latin typeface="Arial"/>
              </a:rPr>
              <a:t>What we need to do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934" name="TextShape 2"/>
          <p:cNvSpPr txBox="1"/>
          <p:nvPr/>
        </p:nvSpPr>
        <p:spPr>
          <a:xfrm>
            <a:off x="504000" y="1146600"/>
            <a:ext cx="4426920" cy="39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Double check fits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Separate uncertainties from extrapolation to p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=0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Finalize corrections and uncertainties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Write the paper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Calculations in small systems?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35" name="TextShape 3"/>
          <p:cNvSpPr txBox="1"/>
          <p:nvPr/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STAR: BES E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 measurement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PHENIX: BES spectra measurements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Noto Sans CJK SC"/>
              </a:rPr>
              <a:t>sPHENIX </a:t>
            </a:r>
            <a:r>
              <a:rPr b="0" lang="en-US" sz="3200" spc="-1" strike="noStrike">
                <a:latin typeface="Arial"/>
              </a:rPr>
              <a:t>E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 measurement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936" name="TextShape 4"/>
          <p:cNvSpPr txBox="1"/>
          <p:nvPr/>
        </p:nvSpPr>
        <p:spPr>
          <a:xfrm>
            <a:off x="5184000" y="226440"/>
            <a:ext cx="43423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400" spc="-1" strike="noStrike">
                <a:latin typeface="Arial"/>
              </a:rPr>
              <a:t>Suggestions for you</a:t>
            </a:r>
            <a:endParaRPr b="0" lang="en-US" sz="3400" spc="-1" strike="noStrike"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" descr=""/>
          <p:cNvPicPr/>
          <p:nvPr/>
        </p:nvPicPr>
        <p:blipFill>
          <a:blip r:embed="rId1"/>
          <a:stretch/>
        </p:blipFill>
        <p:spPr>
          <a:xfrm>
            <a:off x="-193320" y="-1391040"/>
            <a:ext cx="10316160" cy="7737120"/>
          </a:xfrm>
          <a:prstGeom prst="rect">
            <a:avLst/>
          </a:prstGeom>
          <a:ln>
            <a:noFill/>
          </a:ln>
        </p:spPr>
      </p:pic>
      <p:pic>
        <p:nvPicPr>
          <p:cNvPr id="938" name="" descr=""/>
          <p:cNvPicPr/>
          <p:nvPr/>
        </p:nvPicPr>
        <p:blipFill>
          <a:blip r:embed="rId2"/>
          <a:srcRect l="0" t="42098" r="0" b="0"/>
          <a:stretch/>
        </p:blipFill>
        <p:spPr>
          <a:xfrm>
            <a:off x="-259920" y="-9720"/>
            <a:ext cx="5880600" cy="2553480"/>
          </a:xfrm>
          <a:prstGeom prst="rect">
            <a:avLst/>
          </a:prstGeom>
          <a:ln>
            <a:noFill/>
          </a:ln>
        </p:spPr>
      </p:pic>
      <p:pic>
        <p:nvPicPr>
          <p:cNvPr id="939" name="" descr=""/>
          <p:cNvPicPr/>
          <p:nvPr/>
        </p:nvPicPr>
        <p:blipFill>
          <a:blip r:embed="rId3"/>
          <a:srcRect l="0" t="0" r="0" b="17622"/>
          <a:stretch/>
        </p:blipFill>
        <p:spPr>
          <a:xfrm>
            <a:off x="7000200" y="-630720"/>
            <a:ext cx="3154680" cy="3465000"/>
          </a:xfrm>
          <a:prstGeom prst="rect">
            <a:avLst/>
          </a:prstGeom>
          <a:ln>
            <a:noFill/>
          </a:ln>
        </p:spPr>
      </p:pic>
      <p:pic>
        <p:nvPicPr>
          <p:cNvPr id="940" name="" descr=""/>
          <p:cNvPicPr/>
          <p:nvPr/>
        </p:nvPicPr>
        <p:blipFill>
          <a:blip r:embed="rId4"/>
          <a:srcRect l="0" t="31657" r="0" b="0"/>
          <a:stretch/>
        </p:blipFill>
        <p:spPr>
          <a:xfrm>
            <a:off x="6107040" y="4150800"/>
            <a:ext cx="4105080" cy="2103840"/>
          </a:xfrm>
          <a:prstGeom prst="rect">
            <a:avLst/>
          </a:prstGeom>
          <a:ln>
            <a:noFill/>
          </a:ln>
        </p:spPr>
      </p:pic>
      <p:sp>
        <p:nvSpPr>
          <p:cNvPr id="941" name="TextShape 1"/>
          <p:cNvSpPr txBox="1"/>
          <p:nvPr/>
        </p:nvSpPr>
        <p:spPr>
          <a:xfrm>
            <a:off x="2892960" y="-91440"/>
            <a:ext cx="5008680" cy="65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Life in John’s group</a:t>
            </a:r>
            <a:endParaRPr b="0" lang="en-US" sz="4000" spc="-1" strike="noStrike"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" descr=""/>
          <p:cNvPicPr/>
          <p:nvPr/>
        </p:nvPicPr>
        <p:blipFill>
          <a:blip r:embed="rId1"/>
          <a:stretch/>
        </p:blipFill>
        <p:spPr>
          <a:xfrm>
            <a:off x="4663440" y="-1524240"/>
            <a:ext cx="5532120" cy="7376760"/>
          </a:xfrm>
          <a:prstGeom prst="rect">
            <a:avLst/>
          </a:prstGeom>
          <a:ln>
            <a:noFill/>
          </a:ln>
        </p:spPr>
      </p:pic>
      <p:pic>
        <p:nvPicPr>
          <p:cNvPr id="943" name="" descr=""/>
          <p:cNvPicPr/>
          <p:nvPr/>
        </p:nvPicPr>
        <p:blipFill>
          <a:blip r:embed="rId2"/>
          <a:stretch/>
        </p:blipFill>
        <p:spPr>
          <a:xfrm>
            <a:off x="-9720" y="-18720"/>
            <a:ext cx="4856040" cy="647496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" descr=""/>
          <p:cNvPicPr/>
          <p:nvPr/>
        </p:nvPicPr>
        <p:blipFill>
          <a:blip r:embed="rId1"/>
          <a:stretch/>
        </p:blipFill>
        <p:spPr>
          <a:xfrm>
            <a:off x="36000" y="-540000"/>
            <a:ext cx="10080000" cy="7560000"/>
          </a:xfrm>
          <a:prstGeom prst="rect">
            <a:avLst/>
          </a:prstGeom>
          <a:ln>
            <a:noFill/>
          </a:ln>
        </p:spPr>
      </p:pic>
      <p:sp>
        <p:nvSpPr>
          <p:cNvPr id="945" name="TextShape 1"/>
          <p:cNvSpPr txBox="1"/>
          <p:nvPr/>
        </p:nvSpPr>
        <p:spPr>
          <a:xfrm>
            <a:off x="1028520" y="-2160"/>
            <a:ext cx="7867440" cy="136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500" spc="-1" strike="noStrike">
                <a:latin typeface="Times New Roman"/>
              </a:rPr>
              <a:t>Connors, Nattrass, Reed, &amp; Salur </a:t>
            </a:r>
            <a:r>
              <a:rPr b="0" lang="en-US" sz="3500" spc="-1" strike="noStrike">
                <a:latin typeface="Times New Roman"/>
                <a:hlinkClick r:id="rId2"/>
              </a:rPr>
              <a:t>Rev. Mod. Phys. 90, 025005 (2018)</a:t>
            </a:r>
            <a:endParaRPr b="0" lang="en-US" sz="3500" spc="-1" strike="noStrike">
              <a:latin typeface="Arial"/>
            </a:endParaRPr>
          </a:p>
        </p:txBody>
      </p:sp>
      <p:pic>
        <p:nvPicPr>
          <p:cNvPr id="946" name="" descr=""/>
          <p:cNvPicPr/>
          <p:nvPr/>
        </p:nvPicPr>
        <p:blipFill>
          <a:blip r:embed="rId3"/>
          <a:stretch/>
        </p:blipFill>
        <p:spPr>
          <a:xfrm>
            <a:off x="2535840" y="3507120"/>
            <a:ext cx="2541960" cy="1828800"/>
          </a:xfrm>
          <a:prstGeom prst="rect">
            <a:avLst/>
          </a:prstGeom>
          <a:ln>
            <a:noFill/>
          </a:ln>
        </p:spPr>
      </p:pic>
      <p:pic>
        <p:nvPicPr>
          <p:cNvPr id="947" name="" descr=""/>
          <p:cNvPicPr/>
          <p:nvPr/>
        </p:nvPicPr>
        <p:blipFill>
          <a:blip r:embed="rId4"/>
          <a:stretch/>
        </p:blipFill>
        <p:spPr>
          <a:xfrm>
            <a:off x="5175000" y="3507840"/>
            <a:ext cx="2541960" cy="18288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extShape 1"/>
          <p:cNvSpPr txBox="1"/>
          <p:nvPr/>
        </p:nvSpPr>
        <p:spPr>
          <a:xfrm>
            <a:off x="-293400" y="26640"/>
            <a:ext cx="9071640" cy="170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6000" spc="-1" strike="noStrike">
                <a:latin typeface="Arial"/>
              </a:rPr>
              <a:t>CMS</a:t>
            </a:r>
            <a:br/>
            <a:r>
              <a:rPr b="1" lang="en-US" sz="3000" spc="-1" strike="noStrike">
                <a:latin typeface="Arial"/>
              </a:rPr>
              <a:t>Hadronic</a:t>
            </a:r>
            <a:br/>
            <a:r>
              <a:rPr b="1" lang="en-US" sz="3000" spc="-1" strike="noStrike">
                <a:latin typeface="Arial"/>
              </a:rPr>
              <a:t>calorimeter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949" name="TextShape 2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950" name="Group 3"/>
          <p:cNvGrpSpPr/>
          <p:nvPr/>
        </p:nvGrpSpPr>
        <p:grpSpPr>
          <a:xfrm>
            <a:off x="-121680" y="32040"/>
            <a:ext cx="3463920" cy="2606040"/>
            <a:chOff x="-121680" y="32040"/>
            <a:chExt cx="3463920" cy="2606040"/>
          </a:xfrm>
        </p:grpSpPr>
        <p:grpSp>
          <p:nvGrpSpPr>
            <p:cNvPr id="951" name="Group 4"/>
            <p:cNvGrpSpPr/>
            <p:nvPr/>
          </p:nvGrpSpPr>
          <p:grpSpPr>
            <a:xfrm>
              <a:off x="161640" y="92880"/>
              <a:ext cx="2094120" cy="2107800"/>
              <a:chOff x="161640" y="92880"/>
              <a:chExt cx="2094120" cy="2107800"/>
            </a:xfrm>
          </p:grpSpPr>
          <p:sp>
            <p:nvSpPr>
              <p:cNvPr id="952" name="CustomShape 5"/>
              <p:cNvSpPr/>
              <p:nvPr/>
            </p:nvSpPr>
            <p:spPr>
              <a:xfrm>
                <a:off x="161640" y="106560"/>
                <a:ext cx="2094120" cy="20941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53" name="CustomShape 6"/>
              <p:cNvSpPr/>
              <p:nvPr/>
            </p:nvSpPr>
            <p:spPr>
              <a:xfrm>
                <a:off x="161640" y="106560"/>
                <a:ext cx="2094120" cy="2094120"/>
              </a:xfrm>
              <a:custGeom>
                <a:avLst/>
                <a:gdLst/>
                <a:ahLst/>
                <a:rect l="0" t="0" r="r" b="b"/>
                <a:pathLst>
                  <a:path w="2925" h="5819">
                    <a:moveTo>
                      <a:pt x="2924" y="5818"/>
                    </a:moveTo>
                    <a:lnTo>
                      <a:pt x="2779" y="5815"/>
                    </a:lnTo>
                    <a:lnTo>
                      <a:pt x="2634" y="5805"/>
                    </a:lnTo>
                    <a:lnTo>
                      <a:pt x="2490" y="5788"/>
                    </a:lnTo>
                    <a:lnTo>
                      <a:pt x="2346" y="5763"/>
                    </a:lnTo>
                    <a:lnTo>
                      <a:pt x="2204" y="5732"/>
                    </a:lnTo>
                    <a:lnTo>
                      <a:pt x="2064" y="5693"/>
                    </a:lnTo>
                    <a:lnTo>
                      <a:pt x="1926" y="5647"/>
                    </a:lnTo>
                    <a:lnTo>
                      <a:pt x="1791" y="5595"/>
                    </a:lnTo>
                    <a:lnTo>
                      <a:pt x="1658" y="5536"/>
                    </a:lnTo>
                    <a:lnTo>
                      <a:pt x="1529" y="5470"/>
                    </a:lnTo>
                    <a:lnTo>
                      <a:pt x="1402" y="5398"/>
                    </a:lnTo>
                    <a:lnTo>
                      <a:pt x="1280" y="5320"/>
                    </a:lnTo>
                    <a:lnTo>
                      <a:pt x="1162" y="5236"/>
                    </a:lnTo>
                    <a:lnTo>
                      <a:pt x="1048" y="5145"/>
                    </a:lnTo>
                    <a:lnTo>
                      <a:pt x="938" y="5050"/>
                    </a:lnTo>
                    <a:lnTo>
                      <a:pt x="834" y="4949"/>
                    </a:lnTo>
                    <a:lnTo>
                      <a:pt x="735" y="4843"/>
                    </a:lnTo>
                    <a:lnTo>
                      <a:pt x="641" y="4732"/>
                    </a:lnTo>
                    <a:lnTo>
                      <a:pt x="553" y="4616"/>
                    </a:lnTo>
                    <a:lnTo>
                      <a:pt x="470" y="4496"/>
                    </a:lnTo>
                    <a:lnTo>
                      <a:pt x="394" y="4373"/>
                    </a:lnTo>
                    <a:lnTo>
                      <a:pt x="324" y="4245"/>
                    </a:lnTo>
                    <a:lnTo>
                      <a:pt x="261" y="4115"/>
                    </a:lnTo>
                    <a:lnTo>
                      <a:pt x="204" y="3981"/>
                    </a:lnTo>
                    <a:lnTo>
                      <a:pt x="154" y="3845"/>
                    </a:lnTo>
                    <a:lnTo>
                      <a:pt x="110" y="3706"/>
                    </a:lnTo>
                    <a:lnTo>
                      <a:pt x="74" y="3565"/>
                    </a:lnTo>
                    <a:lnTo>
                      <a:pt x="45" y="3423"/>
                    </a:lnTo>
                    <a:lnTo>
                      <a:pt x="23" y="3279"/>
                    </a:lnTo>
                    <a:lnTo>
                      <a:pt x="8" y="3135"/>
                    </a:lnTo>
                    <a:lnTo>
                      <a:pt x="0" y="2990"/>
                    </a:lnTo>
                    <a:lnTo>
                      <a:pt x="0" y="2844"/>
                    </a:lnTo>
                    <a:lnTo>
                      <a:pt x="7" y="2699"/>
                    </a:lnTo>
                    <a:lnTo>
                      <a:pt x="21" y="2555"/>
                    </a:lnTo>
                    <a:lnTo>
                      <a:pt x="42" y="2411"/>
                    </a:lnTo>
                    <a:lnTo>
                      <a:pt x="70" y="2268"/>
                    </a:lnTo>
                    <a:lnTo>
                      <a:pt x="106" y="2127"/>
                    </a:lnTo>
                    <a:lnTo>
                      <a:pt x="148" y="1989"/>
                    </a:lnTo>
                    <a:lnTo>
                      <a:pt x="198" y="1852"/>
                    </a:lnTo>
                    <a:lnTo>
                      <a:pt x="254" y="1718"/>
                    </a:lnTo>
                    <a:lnTo>
                      <a:pt x="317" y="1587"/>
                    </a:lnTo>
                    <a:lnTo>
                      <a:pt x="386" y="1459"/>
                    </a:lnTo>
                    <a:lnTo>
                      <a:pt x="462" y="1335"/>
                    </a:lnTo>
                    <a:lnTo>
                      <a:pt x="543" y="1215"/>
                    </a:lnTo>
                    <a:lnTo>
                      <a:pt x="631" y="1099"/>
                    </a:lnTo>
                    <a:lnTo>
                      <a:pt x="724" y="987"/>
                    </a:lnTo>
                    <a:lnTo>
                      <a:pt x="823" y="881"/>
                    </a:lnTo>
                    <a:lnTo>
                      <a:pt x="927" y="779"/>
                    </a:lnTo>
                    <a:lnTo>
                      <a:pt x="1035" y="683"/>
                    </a:lnTo>
                    <a:lnTo>
                      <a:pt x="1149" y="592"/>
                    </a:lnTo>
                    <a:lnTo>
                      <a:pt x="1267" y="507"/>
                    </a:lnTo>
                    <a:lnTo>
                      <a:pt x="1389" y="428"/>
                    </a:lnTo>
                    <a:lnTo>
                      <a:pt x="1515" y="355"/>
                    </a:lnTo>
                    <a:lnTo>
                      <a:pt x="1644" y="289"/>
                    </a:lnTo>
                    <a:lnTo>
                      <a:pt x="1776" y="229"/>
                    </a:lnTo>
                    <a:lnTo>
                      <a:pt x="1911" y="176"/>
                    </a:lnTo>
                    <a:lnTo>
                      <a:pt x="2049" y="130"/>
                    </a:lnTo>
                    <a:lnTo>
                      <a:pt x="2189" y="90"/>
                    </a:lnTo>
                    <a:lnTo>
                      <a:pt x="2331" y="58"/>
                    </a:lnTo>
                    <a:lnTo>
                      <a:pt x="2474" y="33"/>
                    </a:lnTo>
                    <a:lnTo>
                      <a:pt x="2618" y="15"/>
                    </a:lnTo>
                    <a:lnTo>
                      <a:pt x="2763" y="4"/>
                    </a:lnTo>
                    <a:lnTo>
                      <a:pt x="2908" y="0"/>
                    </a:lnTo>
                    <a:lnTo>
                      <a:pt x="2908" y="2909"/>
                    </a:lnTo>
                    <a:lnTo>
                      <a:pt x="2924" y="5818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54" name="TextShape 7"/>
              <p:cNvSpPr txBox="1"/>
              <p:nvPr/>
            </p:nvSpPr>
            <p:spPr>
              <a:xfrm>
                <a:off x="402840" y="9288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955" name="TextShape 8"/>
              <p:cNvSpPr txBox="1"/>
              <p:nvPr/>
            </p:nvSpPr>
            <p:spPr>
              <a:xfrm>
                <a:off x="1230840" y="9324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956" name="TextShape 9"/>
              <p:cNvSpPr txBox="1"/>
              <p:nvPr/>
            </p:nvSpPr>
            <p:spPr>
              <a:xfrm>
                <a:off x="944640" y="1370160"/>
                <a:ext cx="77076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π</a:t>
                </a:r>
                <a:r>
                  <a:rPr b="0" lang="en-US" sz="5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957" name="Group 10"/>
            <p:cNvGrpSpPr/>
            <p:nvPr/>
          </p:nvGrpSpPr>
          <p:grpSpPr>
            <a:xfrm>
              <a:off x="2190240" y="32040"/>
              <a:ext cx="1152000" cy="687240"/>
              <a:chOff x="2190240" y="32040"/>
              <a:chExt cx="1152000" cy="687240"/>
            </a:xfrm>
          </p:grpSpPr>
          <p:sp>
            <p:nvSpPr>
              <p:cNvPr id="958" name="CustomShape 11"/>
              <p:cNvSpPr/>
              <p:nvPr/>
            </p:nvSpPr>
            <p:spPr>
              <a:xfrm>
                <a:off x="2210400" y="68400"/>
                <a:ext cx="612720" cy="6127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59" name="CustomShape 12"/>
              <p:cNvSpPr/>
              <p:nvPr/>
            </p:nvSpPr>
            <p:spPr>
              <a:xfrm>
                <a:off x="2210400" y="6840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839" y="1702"/>
                    </a:moveTo>
                    <a:lnTo>
                      <a:pt x="796" y="1700"/>
                    </a:lnTo>
                    <a:lnTo>
                      <a:pt x="753" y="1696"/>
                    </a:lnTo>
                    <a:lnTo>
                      <a:pt x="711" y="1690"/>
                    </a:lnTo>
                    <a:lnTo>
                      <a:pt x="669" y="1682"/>
                    </a:lnTo>
                    <a:lnTo>
                      <a:pt x="627" y="1672"/>
                    </a:lnTo>
                    <a:lnTo>
                      <a:pt x="586" y="1660"/>
                    </a:lnTo>
                    <a:lnTo>
                      <a:pt x="545" y="1645"/>
                    </a:lnTo>
                    <a:lnTo>
                      <a:pt x="506" y="1629"/>
                    </a:lnTo>
                    <a:lnTo>
                      <a:pt x="467" y="1610"/>
                    </a:lnTo>
                    <a:lnTo>
                      <a:pt x="429" y="1590"/>
                    </a:lnTo>
                    <a:lnTo>
                      <a:pt x="393" y="1568"/>
                    </a:lnTo>
                    <a:lnTo>
                      <a:pt x="357" y="1544"/>
                    </a:lnTo>
                    <a:lnTo>
                      <a:pt x="323" y="1518"/>
                    </a:lnTo>
                    <a:lnTo>
                      <a:pt x="290" y="1491"/>
                    </a:lnTo>
                    <a:lnTo>
                      <a:pt x="258" y="1461"/>
                    </a:lnTo>
                    <a:lnTo>
                      <a:pt x="228" y="1431"/>
                    </a:lnTo>
                    <a:lnTo>
                      <a:pt x="200" y="1399"/>
                    </a:lnTo>
                    <a:lnTo>
                      <a:pt x="173" y="1365"/>
                    </a:lnTo>
                    <a:lnTo>
                      <a:pt x="148" y="1330"/>
                    </a:lnTo>
                    <a:lnTo>
                      <a:pt x="125" y="1294"/>
                    </a:lnTo>
                    <a:lnTo>
                      <a:pt x="103" y="1257"/>
                    </a:lnTo>
                    <a:lnTo>
                      <a:pt x="84" y="1219"/>
                    </a:lnTo>
                    <a:lnTo>
                      <a:pt x="66" y="1180"/>
                    </a:lnTo>
                    <a:lnTo>
                      <a:pt x="50" y="1140"/>
                    </a:lnTo>
                    <a:lnTo>
                      <a:pt x="37" y="1099"/>
                    </a:lnTo>
                    <a:lnTo>
                      <a:pt x="25" y="1058"/>
                    </a:lnTo>
                    <a:lnTo>
                      <a:pt x="16" y="1016"/>
                    </a:lnTo>
                    <a:lnTo>
                      <a:pt x="9" y="973"/>
                    </a:lnTo>
                    <a:lnTo>
                      <a:pt x="4" y="931"/>
                    </a:lnTo>
                    <a:lnTo>
                      <a:pt x="1" y="888"/>
                    </a:lnTo>
                    <a:lnTo>
                      <a:pt x="0" y="845"/>
                    </a:lnTo>
                    <a:lnTo>
                      <a:pt x="1" y="802"/>
                    </a:lnTo>
                    <a:lnTo>
                      <a:pt x="5" y="759"/>
                    </a:lnTo>
                    <a:lnTo>
                      <a:pt x="11" y="717"/>
                    </a:lnTo>
                    <a:lnTo>
                      <a:pt x="18" y="675"/>
                    </a:lnTo>
                    <a:lnTo>
                      <a:pt x="28" y="633"/>
                    </a:lnTo>
                    <a:lnTo>
                      <a:pt x="40" y="592"/>
                    </a:lnTo>
                    <a:lnTo>
                      <a:pt x="55" y="551"/>
                    </a:lnTo>
                    <a:lnTo>
                      <a:pt x="71" y="511"/>
                    </a:lnTo>
                    <a:lnTo>
                      <a:pt x="89" y="472"/>
                    </a:lnTo>
                    <a:lnTo>
                      <a:pt x="109" y="434"/>
                    </a:lnTo>
                    <a:lnTo>
                      <a:pt x="131" y="398"/>
                    </a:lnTo>
                    <a:lnTo>
                      <a:pt x="155" y="362"/>
                    </a:lnTo>
                    <a:lnTo>
                      <a:pt x="180" y="327"/>
                    </a:lnTo>
                    <a:lnTo>
                      <a:pt x="207" y="294"/>
                    </a:lnTo>
                    <a:lnTo>
                      <a:pt x="236" y="262"/>
                    </a:lnTo>
                    <a:lnTo>
                      <a:pt x="267" y="232"/>
                    </a:lnTo>
                    <a:lnTo>
                      <a:pt x="299" y="204"/>
                    </a:lnTo>
                    <a:lnTo>
                      <a:pt x="332" y="177"/>
                    </a:lnTo>
                    <a:lnTo>
                      <a:pt x="367" y="151"/>
                    </a:lnTo>
                    <a:lnTo>
                      <a:pt x="403" y="128"/>
                    </a:lnTo>
                    <a:lnTo>
                      <a:pt x="440" y="106"/>
                    </a:lnTo>
                    <a:lnTo>
                      <a:pt x="478" y="86"/>
                    </a:lnTo>
                    <a:lnTo>
                      <a:pt x="517" y="68"/>
                    </a:lnTo>
                    <a:lnTo>
                      <a:pt x="557" y="53"/>
                    </a:lnTo>
                    <a:lnTo>
                      <a:pt x="597" y="39"/>
                    </a:lnTo>
                    <a:lnTo>
                      <a:pt x="639" y="27"/>
                    </a:lnTo>
                    <a:lnTo>
                      <a:pt x="680" y="17"/>
                    </a:lnTo>
                    <a:lnTo>
                      <a:pt x="723" y="10"/>
                    </a:lnTo>
                    <a:lnTo>
                      <a:pt x="765" y="4"/>
                    </a:lnTo>
                    <a:lnTo>
                      <a:pt x="808" y="1"/>
                    </a:lnTo>
                    <a:lnTo>
                      <a:pt x="851" y="0"/>
                    </a:lnTo>
                    <a:lnTo>
                      <a:pt x="851" y="851"/>
                    </a:lnTo>
                    <a:lnTo>
                      <a:pt x="839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0" name="CustomShape 13"/>
              <p:cNvSpPr/>
              <p:nvPr/>
            </p:nvSpPr>
            <p:spPr>
              <a:xfrm>
                <a:off x="2210760" y="6876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12" y="1702"/>
                    </a:moveTo>
                    <a:lnTo>
                      <a:pt x="55" y="1700"/>
                    </a:lnTo>
                    <a:lnTo>
                      <a:pt x="98" y="1696"/>
                    </a:lnTo>
                    <a:lnTo>
                      <a:pt x="140" y="1690"/>
                    </a:lnTo>
                    <a:lnTo>
                      <a:pt x="182" y="1682"/>
                    </a:lnTo>
                    <a:lnTo>
                      <a:pt x="224" y="1672"/>
                    </a:lnTo>
                    <a:lnTo>
                      <a:pt x="265" y="1660"/>
                    </a:lnTo>
                    <a:lnTo>
                      <a:pt x="306" y="1645"/>
                    </a:lnTo>
                    <a:lnTo>
                      <a:pt x="345" y="1629"/>
                    </a:lnTo>
                    <a:lnTo>
                      <a:pt x="384" y="1610"/>
                    </a:lnTo>
                    <a:lnTo>
                      <a:pt x="422" y="1590"/>
                    </a:lnTo>
                    <a:lnTo>
                      <a:pt x="458" y="1568"/>
                    </a:lnTo>
                    <a:lnTo>
                      <a:pt x="494" y="1544"/>
                    </a:lnTo>
                    <a:lnTo>
                      <a:pt x="528" y="1518"/>
                    </a:lnTo>
                    <a:lnTo>
                      <a:pt x="561" y="1491"/>
                    </a:lnTo>
                    <a:lnTo>
                      <a:pt x="593" y="1461"/>
                    </a:lnTo>
                    <a:lnTo>
                      <a:pt x="623" y="1431"/>
                    </a:lnTo>
                    <a:lnTo>
                      <a:pt x="651" y="1399"/>
                    </a:lnTo>
                    <a:lnTo>
                      <a:pt x="678" y="1365"/>
                    </a:lnTo>
                    <a:lnTo>
                      <a:pt x="703" y="1330"/>
                    </a:lnTo>
                    <a:lnTo>
                      <a:pt x="726" y="1294"/>
                    </a:lnTo>
                    <a:lnTo>
                      <a:pt x="748" y="1257"/>
                    </a:lnTo>
                    <a:lnTo>
                      <a:pt x="767" y="1219"/>
                    </a:lnTo>
                    <a:lnTo>
                      <a:pt x="785" y="1180"/>
                    </a:lnTo>
                    <a:lnTo>
                      <a:pt x="801" y="1140"/>
                    </a:lnTo>
                    <a:lnTo>
                      <a:pt x="814" y="1099"/>
                    </a:lnTo>
                    <a:lnTo>
                      <a:pt x="826" y="1058"/>
                    </a:lnTo>
                    <a:lnTo>
                      <a:pt x="835" y="1016"/>
                    </a:lnTo>
                    <a:lnTo>
                      <a:pt x="842" y="973"/>
                    </a:lnTo>
                    <a:lnTo>
                      <a:pt x="847" y="931"/>
                    </a:lnTo>
                    <a:lnTo>
                      <a:pt x="850" y="888"/>
                    </a:lnTo>
                    <a:lnTo>
                      <a:pt x="851" y="845"/>
                    </a:lnTo>
                    <a:lnTo>
                      <a:pt x="850" y="802"/>
                    </a:lnTo>
                    <a:lnTo>
                      <a:pt x="846" y="759"/>
                    </a:lnTo>
                    <a:lnTo>
                      <a:pt x="840" y="717"/>
                    </a:lnTo>
                    <a:lnTo>
                      <a:pt x="833" y="675"/>
                    </a:lnTo>
                    <a:lnTo>
                      <a:pt x="823" y="633"/>
                    </a:lnTo>
                    <a:lnTo>
                      <a:pt x="811" y="592"/>
                    </a:lnTo>
                    <a:lnTo>
                      <a:pt x="796" y="551"/>
                    </a:lnTo>
                    <a:lnTo>
                      <a:pt x="780" y="511"/>
                    </a:lnTo>
                    <a:lnTo>
                      <a:pt x="762" y="472"/>
                    </a:lnTo>
                    <a:lnTo>
                      <a:pt x="742" y="434"/>
                    </a:lnTo>
                    <a:lnTo>
                      <a:pt x="720" y="398"/>
                    </a:lnTo>
                    <a:lnTo>
                      <a:pt x="696" y="362"/>
                    </a:lnTo>
                    <a:lnTo>
                      <a:pt x="671" y="327"/>
                    </a:lnTo>
                    <a:lnTo>
                      <a:pt x="644" y="294"/>
                    </a:lnTo>
                    <a:lnTo>
                      <a:pt x="615" y="262"/>
                    </a:lnTo>
                    <a:lnTo>
                      <a:pt x="584" y="232"/>
                    </a:lnTo>
                    <a:lnTo>
                      <a:pt x="552" y="204"/>
                    </a:lnTo>
                    <a:lnTo>
                      <a:pt x="519" y="177"/>
                    </a:lnTo>
                    <a:lnTo>
                      <a:pt x="484" y="151"/>
                    </a:lnTo>
                    <a:lnTo>
                      <a:pt x="448" y="128"/>
                    </a:lnTo>
                    <a:lnTo>
                      <a:pt x="411" y="106"/>
                    </a:lnTo>
                    <a:lnTo>
                      <a:pt x="373" y="86"/>
                    </a:lnTo>
                    <a:lnTo>
                      <a:pt x="334" y="68"/>
                    </a:lnTo>
                    <a:lnTo>
                      <a:pt x="294" y="53"/>
                    </a:lnTo>
                    <a:lnTo>
                      <a:pt x="254" y="39"/>
                    </a:lnTo>
                    <a:lnTo>
                      <a:pt x="212" y="27"/>
                    </a:lnTo>
                    <a:lnTo>
                      <a:pt x="171" y="17"/>
                    </a:lnTo>
                    <a:lnTo>
                      <a:pt x="128" y="10"/>
                    </a:lnTo>
                    <a:lnTo>
                      <a:pt x="86" y="4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851"/>
                    </a:lnTo>
                    <a:lnTo>
                      <a:pt x="12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1" name="TextShape 14"/>
              <p:cNvSpPr txBox="1"/>
              <p:nvPr/>
            </p:nvSpPr>
            <p:spPr>
              <a:xfrm>
                <a:off x="2205360" y="1785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962" name="TextShape 15"/>
              <p:cNvSpPr txBox="1"/>
              <p:nvPr/>
            </p:nvSpPr>
            <p:spPr>
              <a:xfrm>
                <a:off x="2493720" y="1785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963" name="CustomShape 16"/>
              <p:cNvSpPr/>
              <p:nvPr/>
            </p:nvSpPr>
            <p:spPr>
              <a:xfrm>
                <a:off x="2190240" y="7884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891"/>
                    </a:moveTo>
                    <a:lnTo>
                      <a:pt x="1" y="846"/>
                    </a:lnTo>
                    <a:lnTo>
                      <a:pt x="4" y="801"/>
                    </a:lnTo>
                    <a:lnTo>
                      <a:pt x="10" y="756"/>
                    </a:lnTo>
                    <a:lnTo>
                      <a:pt x="18" y="712"/>
                    </a:lnTo>
                    <a:lnTo>
                      <a:pt x="28" y="668"/>
                    </a:lnTo>
                    <a:lnTo>
                      <a:pt x="40" y="624"/>
                    </a:lnTo>
                    <a:lnTo>
                      <a:pt x="55" y="582"/>
                    </a:lnTo>
                    <a:lnTo>
                      <a:pt x="71" y="540"/>
                    </a:lnTo>
                    <a:lnTo>
                      <a:pt x="90" y="499"/>
                    </a:lnTo>
                    <a:lnTo>
                      <a:pt x="111" y="459"/>
                    </a:lnTo>
                    <a:lnTo>
                      <a:pt x="134" y="420"/>
                    </a:lnTo>
                    <a:lnTo>
                      <a:pt x="159" y="382"/>
                    </a:lnTo>
                    <a:lnTo>
                      <a:pt x="185" y="346"/>
                    </a:lnTo>
                    <a:lnTo>
                      <a:pt x="214" y="311"/>
                    </a:lnTo>
                    <a:lnTo>
                      <a:pt x="244" y="277"/>
                    </a:lnTo>
                    <a:lnTo>
                      <a:pt x="276" y="245"/>
                    </a:lnTo>
                    <a:lnTo>
                      <a:pt x="309" y="215"/>
                    </a:lnTo>
                    <a:lnTo>
                      <a:pt x="344" y="187"/>
                    </a:lnTo>
                    <a:lnTo>
                      <a:pt x="381" y="160"/>
                    </a:lnTo>
                    <a:lnTo>
                      <a:pt x="418" y="135"/>
                    </a:lnTo>
                    <a:lnTo>
                      <a:pt x="457" y="112"/>
                    </a:lnTo>
                    <a:lnTo>
                      <a:pt x="497" y="91"/>
                    </a:lnTo>
                    <a:lnTo>
                      <a:pt x="538" y="72"/>
                    </a:lnTo>
                    <a:lnTo>
                      <a:pt x="580" y="55"/>
                    </a:lnTo>
                    <a:lnTo>
                      <a:pt x="622" y="41"/>
                    </a:lnTo>
                    <a:lnTo>
                      <a:pt x="666" y="28"/>
                    </a:lnTo>
                    <a:lnTo>
                      <a:pt x="710" y="18"/>
                    </a:lnTo>
                    <a:lnTo>
                      <a:pt x="754" y="10"/>
                    </a:lnTo>
                    <a:lnTo>
                      <a:pt x="799" y="5"/>
                    </a:lnTo>
                    <a:lnTo>
                      <a:pt x="844" y="1"/>
                    </a:lnTo>
                    <a:lnTo>
                      <a:pt x="889" y="0"/>
                    </a:lnTo>
                    <a:lnTo>
                      <a:pt x="889" y="889"/>
                    </a:lnTo>
                    <a:lnTo>
                      <a:pt x="0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4" name="CustomShape 17"/>
              <p:cNvSpPr/>
              <p:nvPr/>
            </p:nvSpPr>
            <p:spPr>
              <a:xfrm>
                <a:off x="2211840" y="702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891"/>
                    </a:moveTo>
                    <a:lnTo>
                      <a:pt x="888" y="846"/>
                    </a:lnTo>
                    <a:lnTo>
                      <a:pt x="885" y="801"/>
                    </a:lnTo>
                    <a:lnTo>
                      <a:pt x="879" y="756"/>
                    </a:lnTo>
                    <a:lnTo>
                      <a:pt x="871" y="712"/>
                    </a:lnTo>
                    <a:lnTo>
                      <a:pt x="861" y="668"/>
                    </a:lnTo>
                    <a:lnTo>
                      <a:pt x="849" y="624"/>
                    </a:lnTo>
                    <a:lnTo>
                      <a:pt x="834" y="582"/>
                    </a:lnTo>
                    <a:lnTo>
                      <a:pt x="818" y="540"/>
                    </a:lnTo>
                    <a:lnTo>
                      <a:pt x="799" y="499"/>
                    </a:lnTo>
                    <a:lnTo>
                      <a:pt x="778" y="459"/>
                    </a:lnTo>
                    <a:lnTo>
                      <a:pt x="755" y="420"/>
                    </a:lnTo>
                    <a:lnTo>
                      <a:pt x="730" y="382"/>
                    </a:lnTo>
                    <a:lnTo>
                      <a:pt x="704" y="346"/>
                    </a:lnTo>
                    <a:lnTo>
                      <a:pt x="675" y="311"/>
                    </a:lnTo>
                    <a:lnTo>
                      <a:pt x="645" y="277"/>
                    </a:lnTo>
                    <a:lnTo>
                      <a:pt x="613" y="245"/>
                    </a:lnTo>
                    <a:lnTo>
                      <a:pt x="580" y="215"/>
                    </a:lnTo>
                    <a:lnTo>
                      <a:pt x="545" y="187"/>
                    </a:lnTo>
                    <a:lnTo>
                      <a:pt x="508" y="160"/>
                    </a:lnTo>
                    <a:lnTo>
                      <a:pt x="471" y="135"/>
                    </a:lnTo>
                    <a:lnTo>
                      <a:pt x="432" y="112"/>
                    </a:lnTo>
                    <a:lnTo>
                      <a:pt x="392" y="91"/>
                    </a:lnTo>
                    <a:lnTo>
                      <a:pt x="351" y="72"/>
                    </a:lnTo>
                    <a:lnTo>
                      <a:pt x="309" y="55"/>
                    </a:lnTo>
                    <a:lnTo>
                      <a:pt x="267" y="41"/>
                    </a:lnTo>
                    <a:lnTo>
                      <a:pt x="223" y="28"/>
                    </a:lnTo>
                    <a:lnTo>
                      <a:pt x="179" y="18"/>
                    </a:lnTo>
                    <a:lnTo>
                      <a:pt x="135" y="10"/>
                    </a:lnTo>
                    <a:lnTo>
                      <a:pt x="90" y="5"/>
                    </a:lnTo>
                    <a:lnTo>
                      <a:pt x="45" y="1"/>
                    </a:lnTo>
                    <a:lnTo>
                      <a:pt x="0" y="0"/>
                    </a:lnTo>
                    <a:lnTo>
                      <a:pt x="0" y="889"/>
                    </a:lnTo>
                    <a:lnTo>
                      <a:pt x="889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5" name="CustomShape 18"/>
              <p:cNvSpPr/>
              <p:nvPr/>
            </p:nvSpPr>
            <p:spPr>
              <a:xfrm>
                <a:off x="2190240" y="-56952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0"/>
                    </a:moveTo>
                    <a:lnTo>
                      <a:pt x="1" y="45"/>
                    </a:lnTo>
                    <a:lnTo>
                      <a:pt x="4" y="90"/>
                    </a:lnTo>
                    <a:lnTo>
                      <a:pt x="10" y="135"/>
                    </a:lnTo>
                    <a:lnTo>
                      <a:pt x="18" y="179"/>
                    </a:lnTo>
                    <a:lnTo>
                      <a:pt x="28" y="223"/>
                    </a:lnTo>
                    <a:lnTo>
                      <a:pt x="40" y="267"/>
                    </a:lnTo>
                    <a:lnTo>
                      <a:pt x="55" y="309"/>
                    </a:lnTo>
                    <a:lnTo>
                      <a:pt x="71" y="351"/>
                    </a:lnTo>
                    <a:lnTo>
                      <a:pt x="90" y="392"/>
                    </a:lnTo>
                    <a:lnTo>
                      <a:pt x="111" y="432"/>
                    </a:lnTo>
                    <a:lnTo>
                      <a:pt x="134" y="471"/>
                    </a:lnTo>
                    <a:lnTo>
                      <a:pt x="159" y="509"/>
                    </a:lnTo>
                    <a:lnTo>
                      <a:pt x="185" y="545"/>
                    </a:lnTo>
                    <a:lnTo>
                      <a:pt x="214" y="580"/>
                    </a:lnTo>
                    <a:lnTo>
                      <a:pt x="244" y="614"/>
                    </a:lnTo>
                    <a:lnTo>
                      <a:pt x="276" y="646"/>
                    </a:lnTo>
                    <a:lnTo>
                      <a:pt x="309" y="676"/>
                    </a:lnTo>
                    <a:lnTo>
                      <a:pt x="344" y="704"/>
                    </a:lnTo>
                    <a:lnTo>
                      <a:pt x="381" y="731"/>
                    </a:lnTo>
                    <a:lnTo>
                      <a:pt x="418" y="756"/>
                    </a:lnTo>
                    <a:lnTo>
                      <a:pt x="457" y="779"/>
                    </a:lnTo>
                    <a:lnTo>
                      <a:pt x="497" y="800"/>
                    </a:lnTo>
                    <a:lnTo>
                      <a:pt x="538" y="819"/>
                    </a:lnTo>
                    <a:lnTo>
                      <a:pt x="580" y="836"/>
                    </a:lnTo>
                    <a:lnTo>
                      <a:pt x="622" y="850"/>
                    </a:lnTo>
                    <a:lnTo>
                      <a:pt x="666" y="863"/>
                    </a:lnTo>
                    <a:lnTo>
                      <a:pt x="710" y="873"/>
                    </a:lnTo>
                    <a:lnTo>
                      <a:pt x="754" y="881"/>
                    </a:lnTo>
                    <a:lnTo>
                      <a:pt x="799" y="886"/>
                    </a:lnTo>
                    <a:lnTo>
                      <a:pt x="844" y="890"/>
                    </a:lnTo>
                    <a:lnTo>
                      <a:pt x="889" y="891"/>
                    </a:lnTo>
                    <a:lnTo>
                      <a:pt x="889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6" name="CustomShape 19"/>
              <p:cNvSpPr/>
              <p:nvPr/>
            </p:nvSpPr>
            <p:spPr>
              <a:xfrm>
                <a:off x="2211840" y="792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0"/>
                    </a:moveTo>
                    <a:lnTo>
                      <a:pt x="888" y="45"/>
                    </a:lnTo>
                    <a:lnTo>
                      <a:pt x="885" y="90"/>
                    </a:lnTo>
                    <a:lnTo>
                      <a:pt x="879" y="135"/>
                    </a:lnTo>
                    <a:lnTo>
                      <a:pt x="871" y="179"/>
                    </a:lnTo>
                    <a:lnTo>
                      <a:pt x="861" y="223"/>
                    </a:lnTo>
                    <a:lnTo>
                      <a:pt x="849" y="267"/>
                    </a:lnTo>
                    <a:lnTo>
                      <a:pt x="834" y="309"/>
                    </a:lnTo>
                    <a:lnTo>
                      <a:pt x="818" y="351"/>
                    </a:lnTo>
                    <a:lnTo>
                      <a:pt x="799" y="392"/>
                    </a:lnTo>
                    <a:lnTo>
                      <a:pt x="778" y="432"/>
                    </a:lnTo>
                    <a:lnTo>
                      <a:pt x="755" y="471"/>
                    </a:lnTo>
                    <a:lnTo>
                      <a:pt x="730" y="509"/>
                    </a:lnTo>
                    <a:lnTo>
                      <a:pt x="704" y="545"/>
                    </a:lnTo>
                    <a:lnTo>
                      <a:pt x="675" y="580"/>
                    </a:lnTo>
                    <a:lnTo>
                      <a:pt x="645" y="614"/>
                    </a:lnTo>
                    <a:lnTo>
                      <a:pt x="613" y="646"/>
                    </a:lnTo>
                    <a:lnTo>
                      <a:pt x="580" y="676"/>
                    </a:lnTo>
                    <a:lnTo>
                      <a:pt x="545" y="704"/>
                    </a:lnTo>
                    <a:lnTo>
                      <a:pt x="508" y="731"/>
                    </a:lnTo>
                    <a:lnTo>
                      <a:pt x="471" y="756"/>
                    </a:lnTo>
                    <a:lnTo>
                      <a:pt x="432" y="779"/>
                    </a:lnTo>
                    <a:lnTo>
                      <a:pt x="392" y="800"/>
                    </a:lnTo>
                    <a:lnTo>
                      <a:pt x="351" y="819"/>
                    </a:lnTo>
                    <a:lnTo>
                      <a:pt x="309" y="836"/>
                    </a:lnTo>
                    <a:lnTo>
                      <a:pt x="267" y="850"/>
                    </a:lnTo>
                    <a:lnTo>
                      <a:pt x="223" y="863"/>
                    </a:lnTo>
                    <a:lnTo>
                      <a:pt x="179" y="873"/>
                    </a:lnTo>
                    <a:lnTo>
                      <a:pt x="135" y="881"/>
                    </a:lnTo>
                    <a:lnTo>
                      <a:pt x="90" y="886"/>
                    </a:lnTo>
                    <a:lnTo>
                      <a:pt x="45" y="890"/>
                    </a:lnTo>
                    <a:lnTo>
                      <a:pt x="0" y="891"/>
                    </a:lnTo>
                    <a:lnTo>
                      <a:pt x="0" y="2"/>
                    </a:lnTo>
                    <a:lnTo>
                      <a:pt x="889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7" name="TextShape 20"/>
              <p:cNvSpPr txBox="1"/>
              <p:nvPr/>
            </p:nvSpPr>
            <p:spPr>
              <a:xfrm>
                <a:off x="2261520" y="486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968" name="TextShape 21"/>
              <p:cNvSpPr txBox="1"/>
              <p:nvPr/>
            </p:nvSpPr>
            <p:spPr>
              <a:xfrm>
                <a:off x="2585880" y="846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969" name="TextShape 22"/>
              <p:cNvSpPr txBox="1"/>
              <p:nvPr/>
            </p:nvSpPr>
            <p:spPr>
              <a:xfrm>
                <a:off x="2550240" y="3366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970" name="TextShape 23"/>
              <p:cNvSpPr txBox="1"/>
              <p:nvPr/>
            </p:nvSpPr>
            <p:spPr>
              <a:xfrm>
                <a:off x="2262240" y="3366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971" name="Group 24"/>
              <p:cNvGrpSpPr/>
              <p:nvPr/>
            </p:nvGrpSpPr>
            <p:grpSpPr>
              <a:xfrm>
                <a:off x="2266560" y="32040"/>
                <a:ext cx="1075680" cy="638640"/>
                <a:chOff x="2266560" y="32040"/>
                <a:chExt cx="1075680" cy="638640"/>
              </a:xfrm>
            </p:grpSpPr>
            <p:sp>
              <p:nvSpPr>
                <p:cNvPr id="972" name="TextShape 25"/>
                <p:cNvSpPr txBox="1"/>
                <p:nvPr/>
              </p:nvSpPr>
              <p:spPr>
                <a:xfrm>
                  <a:off x="2266560" y="13968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973" name="TextShape 26"/>
                <p:cNvSpPr txBox="1"/>
                <p:nvPr/>
              </p:nvSpPr>
              <p:spPr>
                <a:xfrm>
                  <a:off x="2518560" y="3204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974" name="TextShape 27"/>
            <p:cNvSpPr txBox="1"/>
            <p:nvPr/>
          </p:nvSpPr>
          <p:spPr>
            <a:xfrm>
              <a:off x="-121680" y="2124000"/>
              <a:ext cx="32004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24% as a </a:t>
              </a:r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  <a:ea typeface="Times New Roman"/>
                </a:rPr>
                <a:t>γ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975" name="Group 28"/>
            <p:cNvGrpSpPr/>
            <p:nvPr/>
          </p:nvGrpSpPr>
          <p:grpSpPr>
            <a:xfrm>
              <a:off x="2214000" y="947160"/>
              <a:ext cx="651600" cy="554400"/>
              <a:chOff x="2214000" y="947160"/>
              <a:chExt cx="651600" cy="554400"/>
            </a:xfrm>
          </p:grpSpPr>
          <p:sp>
            <p:nvSpPr>
              <p:cNvPr id="976" name="CustomShape 29"/>
              <p:cNvSpPr/>
              <p:nvPr/>
            </p:nvSpPr>
            <p:spPr>
              <a:xfrm>
                <a:off x="2408400" y="9831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24" y="1194"/>
                    </a:moveTo>
                    <a:lnTo>
                      <a:pt x="54" y="1192"/>
                    </a:lnTo>
                    <a:lnTo>
                      <a:pt x="83" y="1188"/>
                    </a:lnTo>
                    <a:lnTo>
                      <a:pt x="113" y="1183"/>
                    </a:lnTo>
                    <a:lnTo>
                      <a:pt x="142" y="1177"/>
                    </a:lnTo>
                    <a:lnTo>
                      <a:pt x="171" y="1169"/>
                    </a:lnTo>
                    <a:lnTo>
                      <a:pt x="199" y="1160"/>
                    </a:lnTo>
                    <a:lnTo>
                      <a:pt x="227" y="1149"/>
                    </a:lnTo>
                    <a:lnTo>
                      <a:pt x="254" y="1137"/>
                    </a:lnTo>
                    <a:lnTo>
                      <a:pt x="281" y="1124"/>
                    </a:lnTo>
                    <a:lnTo>
                      <a:pt x="307" y="1109"/>
                    </a:lnTo>
                    <a:lnTo>
                      <a:pt x="332" y="1093"/>
                    </a:lnTo>
                    <a:lnTo>
                      <a:pt x="357" y="1076"/>
                    </a:lnTo>
                    <a:lnTo>
                      <a:pt x="380" y="1057"/>
                    </a:lnTo>
                    <a:lnTo>
                      <a:pt x="403" y="1038"/>
                    </a:lnTo>
                    <a:lnTo>
                      <a:pt x="424" y="1017"/>
                    </a:lnTo>
                    <a:lnTo>
                      <a:pt x="445" y="995"/>
                    </a:lnTo>
                    <a:lnTo>
                      <a:pt x="464" y="972"/>
                    </a:lnTo>
                    <a:lnTo>
                      <a:pt x="482" y="949"/>
                    </a:lnTo>
                    <a:lnTo>
                      <a:pt x="499" y="924"/>
                    </a:lnTo>
                    <a:lnTo>
                      <a:pt x="515" y="899"/>
                    </a:lnTo>
                    <a:lnTo>
                      <a:pt x="529" y="873"/>
                    </a:lnTo>
                    <a:lnTo>
                      <a:pt x="543" y="846"/>
                    </a:lnTo>
                    <a:lnTo>
                      <a:pt x="554" y="818"/>
                    </a:lnTo>
                    <a:lnTo>
                      <a:pt x="565" y="790"/>
                    </a:lnTo>
                    <a:lnTo>
                      <a:pt x="574" y="762"/>
                    </a:lnTo>
                    <a:lnTo>
                      <a:pt x="581" y="733"/>
                    </a:lnTo>
                    <a:lnTo>
                      <a:pt x="587" y="704"/>
                    </a:lnTo>
                    <a:lnTo>
                      <a:pt x="592" y="674"/>
                    </a:lnTo>
                    <a:lnTo>
                      <a:pt x="595" y="645"/>
                    </a:lnTo>
                    <a:lnTo>
                      <a:pt x="597" y="615"/>
                    </a:lnTo>
                    <a:lnTo>
                      <a:pt x="597" y="585"/>
                    </a:lnTo>
                    <a:lnTo>
                      <a:pt x="596" y="555"/>
                    </a:lnTo>
                    <a:lnTo>
                      <a:pt x="593" y="525"/>
                    </a:lnTo>
                    <a:lnTo>
                      <a:pt x="588" y="496"/>
                    </a:lnTo>
                    <a:lnTo>
                      <a:pt x="583" y="467"/>
                    </a:lnTo>
                    <a:lnTo>
                      <a:pt x="575" y="438"/>
                    </a:lnTo>
                    <a:lnTo>
                      <a:pt x="567" y="409"/>
                    </a:lnTo>
                    <a:lnTo>
                      <a:pt x="557" y="381"/>
                    </a:lnTo>
                    <a:lnTo>
                      <a:pt x="545" y="353"/>
                    </a:lnTo>
                    <a:lnTo>
                      <a:pt x="532" y="326"/>
                    </a:lnTo>
                    <a:lnTo>
                      <a:pt x="518" y="300"/>
                    </a:lnTo>
                    <a:lnTo>
                      <a:pt x="503" y="275"/>
                    </a:lnTo>
                    <a:lnTo>
                      <a:pt x="486" y="250"/>
                    </a:lnTo>
                    <a:lnTo>
                      <a:pt x="468" y="226"/>
                    </a:lnTo>
                    <a:lnTo>
                      <a:pt x="449" y="203"/>
                    </a:lnTo>
                    <a:lnTo>
                      <a:pt x="428" y="181"/>
                    </a:lnTo>
                    <a:lnTo>
                      <a:pt x="407" y="160"/>
                    </a:lnTo>
                    <a:lnTo>
                      <a:pt x="385" y="141"/>
                    </a:lnTo>
                    <a:lnTo>
                      <a:pt x="361" y="122"/>
                    </a:lnTo>
                    <a:lnTo>
                      <a:pt x="337" y="104"/>
                    </a:lnTo>
                    <a:lnTo>
                      <a:pt x="312" y="88"/>
                    </a:lnTo>
                    <a:lnTo>
                      <a:pt x="286" y="73"/>
                    </a:lnTo>
                    <a:lnTo>
                      <a:pt x="260" y="59"/>
                    </a:lnTo>
                    <a:lnTo>
                      <a:pt x="233" y="47"/>
                    </a:lnTo>
                    <a:lnTo>
                      <a:pt x="205" y="36"/>
                    </a:lnTo>
                    <a:lnTo>
                      <a:pt x="177" y="27"/>
                    </a:lnTo>
                    <a:lnTo>
                      <a:pt x="148" y="19"/>
                    </a:lnTo>
                    <a:lnTo>
                      <a:pt x="119" y="12"/>
                    </a:lnTo>
                    <a:lnTo>
                      <a:pt x="89" y="7"/>
                    </a:lnTo>
                    <a:lnTo>
                      <a:pt x="60" y="3"/>
                    </a:lnTo>
                    <a:lnTo>
                      <a:pt x="30" y="1"/>
                    </a:lnTo>
                    <a:lnTo>
                      <a:pt x="0" y="0"/>
                    </a:lnTo>
                    <a:lnTo>
                      <a:pt x="0" y="597"/>
                    </a:lnTo>
                    <a:lnTo>
                      <a:pt x="24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977" name="Group 30"/>
              <p:cNvGrpSpPr/>
              <p:nvPr/>
            </p:nvGrpSpPr>
            <p:grpSpPr>
              <a:xfrm>
                <a:off x="2408400" y="947160"/>
                <a:ext cx="457200" cy="465840"/>
                <a:chOff x="2408400" y="947160"/>
                <a:chExt cx="457200" cy="465840"/>
              </a:xfrm>
            </p:grpSpPr>
            <p:sp>
              <p:nvSpPr>
                <p:cNvPr id="978" name="TextShape 31"/>
                <p:cNvSpPr txBox="1"/>
                <p:nvPr/>
              </p:nvSpPr>
              <p:spPr>
                <a:xfrm>
                  <a:off x="2591280" y="947160"/>
                  <a:ext cx="27432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grpSp>
              <p:nvGrpSpPr>
                <p:cNvPr id="979" name="Group 32"/>
                <p:cNvGrpSpPr/>
                <p:nvPr/>
              </p:nvGrpSpPr>
              <p:grpSpPr>
                <a:xfrm>
                  <a:off x="2408400" y="983160"/>
                  <a:ext cx="457200" cy="429840"/>
                  <a:chOff x="2408400" y="983160"/>
                  <a:chExt cx="457200" cy="429840"/>
                </a:xfrm>
              </p:grpSpPr>
              <p:sp>
                <p:nvSpPr>
                  <p:cNvPr id="980" name="CustomShape 33"/>
                  <p:cNvSpPr/>
                  <p:nvPr/>
                </p:nvSpPr>
                <p:spPr>
                  <a:xfrm>
                    <a:off x="2408400" y="98316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597">
                        <a:moveTo>
                          <a:pt x="597" y="0"/>
                        </a:moveTo>
                        <a:lnTo>
                          <a:pt x="596" y="30"/>
                        </a:lnTo>
                        <a:lnTo>
                          <a:pt x="594" y="61"/>
                        </a:lnTo>
                        <a:lnTo>
                          <a:pt x="590" y="91"/>
                        </a:lnTo>
                        <a:lnTo>
                          <a:pt x="585" y="121"/>
                        </a:lnTo>
                        <a:lnTo>
                          <a:pt x="578" y="150"/>
                        </a:lnTo>
                        <a:lnTo>
                          <a:pt x="569" y="180"/>
                        </a:lnTo>
                        <a:lnTo>
                          <a:pt x="559" y="208"/>
                        </a:lnTo>
                        <a:lnTo>
                          <a:pt x="548" y="236"/>
                        </a:lnTo>
                        <a:lnTo>
                          <a:pt x="535" y="264"/>
                        </a:lnTo>
                        <a:lnTo>
                          <a:pt x="521" y="291"/>
                        </a:lnTo>
                        <a:lnTo>
                          <a:pt x="506" y="317"/>
                        </a:lnTo>
                        <a:lnTo>
                          <a:pt x="489" y="342"/>
                        </a:lnTo>
                        <a:lnTo>
                          <a:pt x="471" y="367"/>
                        </a:lnTo>
                        <a:lnTo>
                          <a:pt x="452" y="390"/>
                        </a:lnTo>
                        <a:lnTo>
                          <a:pt x="431" y="413"/>
                        </a:lnTo>
                        <a:lnTo>
                          <a:pt x="410" y="434"/>
                        </a:lnTo>
                        <a:lnTo>
                          <a:pt x="387" y="455"/>
                        </a:lnTo>
                        <a:lnTo>
                          <a:pt x="363" y="474"/>
                        </a:lnTo>
                        <a:lnTo>
                          <a:pt x="339" y="492"/>
                        </a:lnTo>
                        <a:lnTo>
                          <a:pt x="313" y="508"/>
                        </a:lnTo>
                        <a:lnTo>
                          <a:pt x="287" y="523"/>
                        </a:lnTo>
                        <a:lnTo>
                          <a:pt x="260" y="537"/>
                        </a:lnTo>
                        <a:lnTo>
                          <a:pt x="232" y="550"/>
                        </a:lnTo>
                        <a:lnTo>
                          <a:pt x="204" y="561"/>
                        </a:lnTo>
                        <a:lnTo>
                          <a:pt x="175" y="571"/>
                        </a:lnTo>
                        <a:lnTo>
                          <a:pt x="146" y="579"/>
                        </a:lnTo>
                        <a:lnTo>
                          <a:pt x="116" y="586"/>
                        </a:lnTo>
                        <a:lnTo>
                          <a:pt x="86" y="591"/>
                        </a:lnTo>
                        <a:lnTo>
                          <a:pt x="56" y="594"/>
                        </a:lnTo>
                        <a:lnTo>
                          <a:pt x="26" y="596"/>
                        </a:lnTo>
                        <a:lnTo>
                          <a:pt x="0" y="0"/>
                        </a:lnTo>
                        <a:lnTo>
                          <a:pt x="597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81" name="TextShape 34"/>
                  <p:cNvSpPr txBox="1"/>
                  <p:nvPr/>
                </p:nvSpPr>
                <p:spPr>
                  <a:xfrm>
                    <a:off x="2592000" y="1116000"/>
                    <a:ext cx="27360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</p:grpSp>
          </p:grpSp>
          <p:sp>
            <p:nvSpPr>
              <p:cNvPr id="982" name="TextShape 35"/>
              <p:cNvSpPr txBox="1"/>
              <p:nvPr/>
            </p:nvSpPr>
            <p:spPr>
              <a:xfrm>
                <a:off x="2214000" y="1014840"/>
                <a:ext cx="547920" cy="486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`</a:t>
                </a:r>
                <a:r>
                  <a:rPr b="0" lang="en-US" sz="2000" spc="-1" strike="noStrike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Λ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983" name="Group 36"/>
            <p:cNvGrpSpPr/>
            <p:nvPr/>
          </p:nvGrpSpPr>
          <p:grpSpPr>
            <a:xfrm>
              <a:off x="2075760" y="1537560"/>
              <a:ext cx="634320" cy="458640"/>
              <a:chOff x="2075760" y="1537560"/>
              <a:chExt cx="634320" cy="458640"/>
            </a:xfrm>
          </p:grpSpPr>
          <p:grpSp>
            <p:nvGrpSpPr>
              <p:cNvPr id="984" name="Group 37"/>
              <p:cNvGrpSpPr/>
              <p:nvPr/>
            </p:nvGrpSpPr>
            <p:grpSpPr>
              <a:xfrm>
                <a:off x="2167920" y="1560960"/>
                <a:ext cx="430200" cy="435240"/>
                <a:chOff x="2167920" y="1560960"/>
                <a:chExt cx="430200" cy="435240"/>
              </a:xfrm>
            </p:grpSpPr>
            <p:sp>
              <p:nvSpPr>
                <p:cNvPr id="985" name="CustomShape 38"/>
                <p:cNvSpPr/>
                <p:nvPr/>
              </p:nvSpPr>
              <p:spPr>
                <a:xfrm>
                  <a:off x="2168280" y="15609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6" name="CustomShape 39"/>
                <p:cNvSpPr/>
                <p:nvPr/>
              </p:nvSpPr>
              <p:spPr>
                <a:xfrm>
                  <a:off x="2167920" y="15663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87" name="Group 40"/>
              <p:cNvGrpSpPr/>
              <p:nvPr/>
            </p:nvGrpSpPr>
            <p:grpSpPr>
              <a:xfrm>
                <a:off x="2075760" y="1537560"/>
                <a:ext cx="634320" cy="451440"/>
                <a:chOff x="2075760" y="1537560"/>
                <a:chExt cx="634320" cy="451440"/>
              </a:xfrm>
            </p:grpSpPr>
            <p:sp>
              <p:nvSpPr>
                <p:cNvPr id="988" name="TextShape 41"/>
                <p:cNvSpPr txBox="1"/>
                <p:nvPr/>
              </p:nvSpPr>
              <p:spPr>
                <a:xfrm>
                  <a:off x="2326320" y="1537560"/>
                  <a:ext cx="38376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989" name="TextShape 42"/>
                <p:cNvSpPr txBox="1"/>
                <p:nvPr/>
              </p:nvSpPr>
              <p:spPr>
                <a:xfrm>
                  <a:off x="2326680" y="171792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990" name="TextShape 43"/>
                <p:cNvSpPr txBox="1"/>
                <p:nvPr/>
              </p:nvSpPr>
              <p:spPr>
                <a:xfrm>
                  <a:off x="2075760" y="1614960"/>
                  <a:ext cx="36504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000000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991" name="Group 44"/>
          <p:cNvGrpSpPr/>
          <p:nvPr/>
        </p:nvGrpSpPr>
        <p:grpSpPr>
          <a:xfrm>
            <a:off x="-196560" y="3272400"/>
            <a:ext cx="4480560" cy="1989360"/>
            <a:chOff x="-196560" y="3272400"/>
            <a:chExt cx="4480560" cy="1989360"/>
          </a:xfrm>
        </p:grpSpPr>
        <p:grpSp>
          <p:nvGrpSpPr>
            <p:cNvPr id="992" name="Group 45"/>
            <p:cNvGrpSpPr/>
            <p:nvPr/>
          </p:nvGrpSpPr>
          <p:grpSpPr>
            <a:xfrm>
              <a:off x="118800" y="3272400"/>
              <a:ext cx="1069920" cy="1069920"/>
              <a:chOff x="118800" y="3272400"/>
              <a:chExt cx="1069920" cy="1069920"/>
            </a:xfrm>
          </p:grpSpPr>
          <p:sp>
            <p:nvSpPr>
              <p:cNvPr id="993" name="CustomShape 46"/>
              <p:cNvSpPr/>
              <p:nvPr/>
            </p:nvSpPr>
            <p:spPr>
              <a:xfrm>
                <a:off x="118800" y="327240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4" name="TextShape 47"/>
              <p:cNvSpPr txBox="1"/>
              <p:nvPr/>
            </p:nvSpPr>
            <p:spPr>
              <a:xfrm>
                <a:off x="118800" y="338400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995" name="TextShape 48"/>
              <p:cNvSpPr txBox="1"/>
              <p:nvPr/>
            </p:nvSpPr>
            <p:spPr>
              <a:xfrm>
                <a:off x="562680" y="331020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L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996" name="Group 49"/>
            <p:cNvGrpSpPr/>
            <p:nvPr/>
          </p:nvGrpSpPr>
          <p:grpSpPr>
            <a:xfrm>
              <a:off x="1319400" y="3632400"/>
              <a:ext cx="1019160" cy="729000"/>
              <a:chOff x="1319400" y="3632400"/>
              <a:chExt cx="1019160" cy="729000"/>
            </a:xfrm>
          </p:grpSpPr>
          <p:sp>
            <p:nvSpPr>
              <p:cNvPr id="997" name="CustomShape 50"/>
              <p:cNvSpPr/>
              <p:nvPr/>
            </p:nvSpPr>
            <p:spPr>
              <a:xfrm>
                <a:off x="1319400" y="363888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8" name="TextShape 51"/>
              <p:cNvSpPr txBox="1"/>
              <p:nvPr/>
            </p:nvSpPr>
            <p:spPr>
              <a:xfrm>
                <a:off x="1473840" y="363240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999" name="Group 52"/>
            <p:cNvGrpSpPr/>
            <p:nvPr/>
          </p:nvGrpSpPr>
          <p:grpSpPr>
            <a:xfrm>
              <a:off x="2968560" y="3816000"/>
              <a:ext cx="1005120" cy="454320"/>
              <a:chOff x="2968560" y="3816000"/>
              <a:chExt cx="1005120" cy="454320"/>
            </a:xfrm>
          </p:grpSpPr>
          <p:grpSp>
            <p:nvGrpSpPr>
              <p:cNvPr id="1000" name="Group 53"/>
              <p:cNvGrpSpPr/>
              <p:nvPr/>
            </p:nvGrpSpPr>
            <p:grpSpPr>
              <a:xfrm>
                <a:off x="3510720" y="3840480"/>
                <a:ext cx="462960" cy="429840"/>
                <a:chOff x="3510720" y="3840480"/>
                <a:chExt cx="462960" cy="429840"/>
              </a:xfrm>
            </p:grpSpPr>
            <p:sp>
              <p:nvSpPr>
                <p:cNvPr id="1001" name="CustomShape 54"/>
                <p:cNvSpPr/>
                <p:nvPr/>
              </p:nvSpPr>
              <p:spPr>
                <a:xfrm>
                  <a:off x="3510720" y="384048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002" name="Formula 55"/>
                    <p:cNvSpPr txBox="1"/>
                    <p:nvPr/>
                  </p:nvSpPr>
                  <p:spPr>
                    <a:xfrm>
                      <a:off x="3546720" y="3898080"/>
                      <a:ext cx="426960" cy="280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n</m:t>
                              </m:r>
                            </m:e>
                          </m:acc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Λ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1003" name="Group 56"/>
              <p:cNvGrpSpPr/>
              <p:nvPr/>
            </p:nvGrpSpPr>
            <p:grpSpPr>
              <a:xfrm>
                <a:off x="2968560" y="3816000"/>
                <a:ext cx="462960" cy="429840"/>
                <a:chOff x="2968560" y="3816000"/>
                <a:chExt cx="462960" cy="429840"/>
              </a:xfrm>
            </p:grpSpPr>
            <p:grpSp>
              <p:nvGrpSpPr>
                <p:cNvPr id="1004" name="Group 57"/>
                <p:cNvGrpSpPr/>
                <p:nvPr/>
              </p:nvGrpSpPr>
              <p:grpSpPr>
                <a:xfrm>
                  <a:off x="2968560" y="3816000"/>
                  <a:ext cx="462960" cy="429840"/>
                  <a:chOff x="2968560" y="3816000"/>
                  <a:chExt cx="462960" cy="429840"/>
                </a:xfrm>
              </p:grpSpPr>
              <p:sp>
                <p:nvSpPr>
                  <p:cNvPr id="1005" name="CustomShape 58"/>
                  <p:cNvSpPr/>
                  <p:nvPr/>
                </p:nvSpPr>
                <p:spPr>
                  <a:xfrm>
                    <a:off x="2968560" y="381600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1195">
                        <a:moveTo>
                          <a:pt x="588" y="1194"/>
                        </a:moveTo>
                        <a:lnTo>
                          <a:pt x="558" y="1193"/>
                        </a:lnTo>
                        <a:lnTo>
                          <a:pt x="528" y="1190"/>
                        </a:lnTo>
                        <a:lnTo>
                          <a:pt x="498" y="1186"/>
                        </a:lnTo>
                        <a:lnTo>
                          <a:pt x="469" y="1180"/>
                        </a:lnTo>
                        <a:lnTo>
                          <a:pt x="439" y="1173"/>
                        </a:lnTo>
                        <a:lnTo>
                          <a:pt x="411" y="1164"/>
                        </a:lnTo>
                        <a:lnTo>
                          <a:pt x="382" y="1154"/>
                        </a:lnTo>
                        <a:lnTo>
                          <a:pt x="354" y="1142"/>
                        </a:lnTo>
                        <a:lnTo>
                          <a:pt x="327" y="1130"/>
                        </a:lnTo>
                        <a:lnTo>
                          <a:pt x="301" y="1115"/>
                        </a:lnTo>
                        <a:lnTo>
                          <a:pt x="275" y="1100"/>
                        </a:lnTo>
                        <a:lnTo>
                          <a:pt x="250" y="1083"/>
                        </a:lnTo>
                        <a:lnTo>
                          <a:pt x="226" y="1065"/>
                        </a:lnTo>
                        <a:lnTo>
                          <a:pt x="203" y="1045"/>
                        </a:lnTo>
                        <a:lnTo>
                          <a:pt x="181" y="1025"/>
                        </a:lnTo>
                        <a:lnTo>
                          <a:pt x="160" y="1003"/>
                        </a:lnTo>
                        <a:lnTo>
                          <a:pt x="140" y="981"/>
                        </a:lnTo>
                        <a:lnTo>
                          <a:pt x="121" y="957"/>
                        </a:lnTo>
                        <a:lnTo>
                          <a:pt x="103" y="933"/>
                        </a:lnTo>
                        <a:lnTo>
                          <a:pt x="87" y="908"/>
                        </a:lnTo>
                        <a:lnTo>
                          <a:pt x="72" y="882"/>
                        </a:lnTo>
                        <a:lnTo>
                          <a:pt x="58" y="855"/>
                        </a:lnTo>
                        <a:lnTo>
                          <a:pt x="46" y="827"/>
                        </a:lnTo>
                        <a:lnTo>
                          <a:pt x="35" y="799"/>
                        </a:lnTo>
                        <a:lnTo>
                          <a:pt x="26" y="771"/>
                        </a:lnTo>
                        <a:lnTo>
                          <a:pt x="18" y="742"/>
                        </a:lnTo>
                        <a:lnTo>
                          <a:pt x="11" y="712"/>
                        </a:lnTo>
                        <a:lnTo>
                          <a:pt x="6" y="683"/>
                        </a:lnTo>
                        <a:lnTo>
                          <a:pt x="3" y="653"/>
                        </a:lnTo>
                        <a:lnTo>
                          <a:pt x="1" y="623"/>
                        </a:lnTo>
                        <a:lnTo>
                          <a:pt x="0" y="593"/>
                        </a:lnTo>
                        <a:lnTo>
                          <a:pt x="1" y="562"/>
                        </a:lnTo>
                        <a:lnTo>
                          <a:pt x="4" y="532"/>
                        </a:lnTo>
                        <a:lnTo>
                          <a:pt x="8" y="503"/>
                        </a:lnTo>
                        <a:lnTo>
                          <a:pt x="13" y="473"/>
                        </a:lnTo>
                        <a:lnTo>
                          <a:pt x="20" y="444"/>
                        </a:lnTo>
                        <a:lnTo>
                          <a:pt x="28" y="415"/>
                        </a:lnTo>
                        <a:lnTo>
                          <a:pt x="38" y="386"/>
                        </a:lnTo>
                        <a:lnTo>
                          <a:pt x="50" y="359"/>
                        </a:lnTo>
                        <a:lnTo>
                          <a:pt x="62" y="331"/>
                        </a:lnTo>
                        <a:lnTo>
                          <a:pt x="77" y="305"/>
                        </a:lnTo>
                        <a:lnTo>
                          <a:pt x="92" y="279"/>
                        </a:lnTo>
                        <a:lnTo>
                          <a:pt x="109" y="254"/>
                        </a:lnTo>
                        <a:lnTo>
                          <a:pt x="127" y="230"/>
                        </a:lnTo>
                        <a:lnTo>
                          <a:pt x="146" y="206"/>
                        </a:lnTo>
                        <a:lnTo>
                          <a:pt x="166" y="184"/>
                        </a:lnTo>
                        <a:lnTo>
                          <a:pt x="187" y="163"/>
                        </a:lnTo>
                        <a:lnTo>
                          <a:pt x="210" y="143"/>
                        </a:lnTo>
                        <a:lnTo>
                          <a:pt x="233" y="124"/>
                        </a:lnTo>
                        <a:lnTo>
                          <a:pt x="257" y="106"/>
                        </a:lnTo>
                        <a:lnTo>
                          <a:pt x="283" y="90"/>
                        </a:lnTo>
                        <a:lnTo>
                          <a:pt x="309" y="74"/>
                        </a:lnTo>
                        <a:lnTo>
                          <a:pt x="335" y="60"/>
                        </a:lnTo>
                        <a:lnTo>
                          <a:pt x="363" y="48"/>
                        </a:lnTo>
                        <a:lnTo>
                          <a:pt x="391" y="37"/>
                        </a:lnTo>
                        <a:lnTo>
                          <a:pt x="419" y="27"/>
                        </a:lnTo>
                        <a:lnTo>
                          <a:pt x="448" y="19"/>
                        </a:lnTo>
                        <a:lnTo>
                          <a:pt x="477" y="12"/>
                        </a:lnTo>
                        <a:lnTo>
                          <a:pt x="507" y="7"/>
                        </a:lnTo>
                        <a:lnTo>
                          <a:pt x="537" y="3"/>
                        </a:lnTo>
                        <a:lnTo>
                          <a:pt x="567" y="1"/>
                        </a:lnTo>
                        <a:lnTo>
                          <a:pt x="597" y="0"/>
                        </a:lnTo>
                        <a:lnTo>
                          <a:pt x="597" y="597"/>
                        </a:lnTo>
                        <a:lnTo>
                          <a:pt x="588" y="1194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mc:AlternateContent>
                <mc:Choice xmlns:a14="http://schemas.microsoft.com/office/drawing/2010/main" Requires="a14">
                  <p:sp>
                    <p:nvSpPr>
                      <p:cNvPr id="1006" name="Formula 59"/>
                      <p:cNvSpPr txBox="1"/>
                      <p:nvPr/>
                    </p:nvSpPr>
                    <p:spPr>
                      <a:xfrm>
                        <a:off x="3004560" y="3873600"/>
                        <a:ext cx="426960" cy="280440"/>
                      </a:xfrm>
                      <a:prstGeom prst="rect">
                        <a:avLst/>
                      </a:prstGeom>
                    </p:spPr>
                    <p:txBody>
                      <a:bodyPr/>
                      <a:p>
                        <a14:m>
                          <m:oMath xmlns:m="http://schemas.openxmlformats.org/officeDocument/2006/math">
                            <m:r>
                              <m:t xml:space="preserve">n</m:t>
                            </m:r>
                            <m:r>
                              <m:t xml:space="preserve">Λ</m:t>
                            </m:r>
                          </m:oMath>
                        </a14:m>
                      </a:p>
                    </p:txBody>
                  </p:sp>
                </mc:Choice>
                <mc:Fallback/>
              </mc:AlternateContent>
            </p:grpSp>
          </p:grpSp>
        </p:grpSp>
        <p:sp>
          <p:nvSpPr>
            <p:cNvPr id="1007" name="TextShape 60"/>
            <p:cNvSpPr txBox="1"/>
            <p:nvPr/>
          </p:nvSpPr>
          <p:spPr>
            <a:xfrm>
              <a:off x="-196560" y="4323960"/>
              <a:ext cx="448056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500" spc="-1" strike="noStrike">
                  <a:solidFill>
                    <a:srgbClr val="0000ff"/>
                  </a:solidFill>
                  <a:latin typeface="Times New Roman"/>
                </a:rPr>
                <a:t>11% as a neutral hadron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008" name="Group 61"/>
            <p:cNvGrpSpPr/>
            <p:nvPr/>
          </p:nvGrpSpPr>
          <p:grpSpPr>
            <a:xfrm>
              <a:off x="2112120" y="3660840"/>
              <a:ext cx="722520" cy="722520"/>
              <a:chOff x="2112120" y="3660840"/>
              <a:chExt cx="722520" cy="722520"/>
            </a:xfrm>
          </p:grpSpPr>
          <p:grpSp>
            <p:nvGrpSpPr>
              <p:cNvPr id="1009" name="Group 62"/>
              <p:cNvGrpSpPr/>
              <p:nvPr/>
            </p:nvGrpSpPr>
            <p:grpSpPr>
              <a:xfrm>
                <a:off x="2112120" y="3660840"/>
                <a:ext cx="722520" cy="722520"/>
                <a:chOff x="2112120" y="3660840"/>
                <a:chExt cx="722520" cy="722520"/>
              </a:xfrm>
            </p:grpSpPr>
            <p:sp>
              <p:nvSpPr>
                <p:cNvPr id="1010" name="CustomShape 63"/>
                <p:cNvSpPr/>
                <p:nvPr/>
              </p:nvSpPr>
              <p:spPr>
                <a:xfrm>
                  <a:off x="2112120" y="3660840"/>
                  <a:ext cx="722520" cy="7225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011" name="Formula 64"/>
                    <p:cNvSpPr txBox="1"/>
                    <p:nvPr/>
                  </p:nvSpPr>
                  <p:spPr>
                    <a:xfrm>
                      <a:off x="2264760" y="3669840"/>
                      <a:ext cx="371160" cy="63108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n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mc:AlternateContent>
            <mc:Choice xmlns:a14="http://schemas.microsoft.com/office/drawing/2010/main" Requires="a14">
              <p:sp>
                <p:nvSpPr>
                  <p:cNvPr id="1012" name="Formula 65"/>
                  <p:cNvSpPr txBox="1"/>
                  <p:nvPr/>
                </p:nvSpPr>
                <p:spPr>
                  <a:xfrm>
                    <a:off x="2265120" y="3670200"/>
                    <a:ext cx="3711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013" name="Group 66"/>
          <p:cNvGrpSpPr/>
          <p:nvPr/>
        </p:nvGrpSpPr>
        <p:grpSpPr>
          <a:xfrm>
            <a:off x="5029200" y="44640"/>
            <a:ext cx="4998960" cy="4676400"/>
            <a:chOff x="5029200" y="44640"/>
            <a:chExt cx="4998960" cy="4676400"/>
          </a:xfrm>
        </p:grpSpPr>
        <p:grpSp>
          <p:nvGrpSpPr>
            <p:cNvPr id="1014" name="Group 67"/>
            <p:cNvGrpSpPr/>
            <p:nvPr/>
          </p:nvGrpSpPr>
          <p:grpSpPr>
            <a:xfrm>
              <a:off x="5749200" y="80640"/>
              <a:ext cx="2094120" cy="2094120"/>
              <a:chOff x="5749200" y="80640"/>
              <a:chExt cx="2094120" cy="2094120"/>
            </a:xfrm>
          </p:grpSpPr>
          <p:sp>
            <p:nvSpPr>
              <p:cNvPr id="1015" name="CustomShape 68"/>
              <p:cNvSpPr/>
              <p:nvPr/>
            </p:nvSpPr>
            <p:spPr>
              <a:xfrm>
                <a:off x="5749200" y="80640"/>
                <a:ext cx="2094120" cy="2094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6" name="TextShape 69"/>
              <p:cNvSpPr txBox="1"/>
              <p:nvPr/>
            </p:nvSpPr>
            <p:spPr>
              <a:xfrm>
                <a:off x="6311160" y="31860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017" name="Group 70"/>
            <p:cNvGrpSpPr/>
            <p:nvPr/>
          </p:nvGrpSpPr>
          <p:grpSpPr>
            <a:xfrm>
              <a:off x="7891200" y="44640"/>
              <a:ext cx="2094120" cy="2094120"/>
              <a:chOff x="7891200" y="44640"/>
              <a:chExt cx="2094120" cy="2094120"/>
            </a:xfrm>
          </p:grpSpPr>
          <p:sp>
            <p:nvSpPr>
              <p:cNvPr id="1018" name="CustomShape 71"/>
              <p:cNvSpPr/>
              <p:nvPr/>
            </p:nvSpPr>
            <p:spPr>
              <a:xfrm>
                <a:off x="7891200" y="44640"/>
                <a:ext cx="2094120" cy="20941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9" name="TextShape 72"/>
              <p:cNvSpPr txBox="1"/>
              <p:nvPr/>
            </p:nvSpPr>
            <p:spPr>
              <a:xfrm>
                <a:off x="8453160" y="22752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020" name="Group 73"/>
            <p:cNvGrpSpPr/>
            <p:nvPr/>
          </p:nvGrpSpPr>
          <p:grpSpPr>
            <a:xfrm>
              <a:off x="5029200" y="1645920"/>
              <a:ext cx="1069920" cy="1069920"/>
              <a:chOff x="5029200" y="1645920"/>
              <a:chExt cx="1069920" cy="1069920"/>
            </a:xfrm>
          </p:grpSpPr>
          <p:sp>
            <p:nvSpPr>
              <p:cNvPr id="1021" name="CustomShape 74"/>
              <p:cNvSpPr/>
              <p:nvPr/>
            </p:nvSpPr>
            <p:spPr>
              <a:xfrm>
                <a:off x="5029200" y="1645920"/>
                <a:ext cx="1069920" cy="1069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22" name="TextShape 75"/>
              <p:cNvSpPr txBox="1"/>
              <p:nvPr/>
            </p:nvSpPr>
            <p:spPr>
              <a:xfrm>
                <a:off x="5220000" y="177300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023" name="Group 76"/>
            <p:cNvGrpSpPr/>
            <p:nvPr/>
          </p:nvGrpSpPr>
          <p:grpSpPr>
            <a:xfrm>
              <a:off x="7342560" y="1737360"/>
              <a:ext cx="1069920" cy="1069920"/>
              <a:chOff x="7342560" y="1737360"/>
              <a:chExt cx="1069920" cy="1069920"/>
            </a:xfrm>
          </p:grpSpPr>
          <p:sp>
            <p:nvSpPr>
              <p:cNvPr id="1024" name="CustomShape 77"/>
              <p:cNvSpPr/>
              <p:nvPr/>
            </p:nvSpPr>
            <p:spPr>
              <a:xfrm>
                <a:off x="7342560" y="1737360"/>
                <a:ext cx="1069920" cy="1069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25" name="TextShape 78"/>
              <p:cNvSpPr txBox="1"/>
              <p:nvPr/>
            </p:nvSpPr>
            <p:spPr>
              <a:xfrm>
                <a:off x="7530480" y="188496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026" name="Group 79"/>
            <p:cNvGrpSpPr/>
            <p:nvPr/>
          </p:nvGrpSpPr>
          <p:grpSpPr>
            <a:xfrm>
              <a:off x="6309360" y="2105640"/>
              <a:ext cx="1019160" cy="729000"/>
              <a:chOff x="6309360" y="2105640"/>
              <a:chExt cx="1019160" cy="729000"/>
            </a:xfrm>
          </p:grpSpPr>
          <p:sp>
            <p:nvSpPr>
              <p:cNvPr id="1027" name="CustomShape 80"/>
              <p:cNvSpPr/>
              <p:nvPr/>
            </p:nvSpPr>
            <p:spPr>
              <a:xfrm>
                <a:off x="6309360" y="2112120"/>
                <a:ext cx="722520" cy="722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28" name="TextShape 81"/>
              <p:cNvSpPr txBox="1"/>
              <p:nvPr/>
            </p:nvSpPr>
            <p:spPr>
              <a:xfrm>
                <a:off x="6463800" y="210564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1029" name="Group 82"/>
            <p:cNvGrpSpPr/>
            <p:nvPr/>
          </p:nvGrpSpPr>
          <p:grpSpPr>
            <a:xfrm>
              <a:off x="6217920" y="3440160"/>
              <a:ext cx="1220760" cy="930600"/>
              <a:chOff x="6217920" y="3440160"/>
              <a:chExt cx="1220760" cy="930600"/>
            </a:xfrm>
          </p:grpSpPr>
          <p:sp>
            <p:nvSpPr>
              <p:cNvPr id="1030" name="CustomShape 83"/>
              <p:cNvSpPr/>
              <p:nvPr/>
            </p:nvSpPr>
            <p:spPr>
              <a:xfrm>
                <a:off x="6217920" y="3440160"/>
                <a:ext cx="877680" cy="877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31" name="CustomShape 84"/>
              <p:cNvSpPr/>
              <p:nvPr/>
            </p:nvSpPr>
            <p:spPr>
              <a:xfrm>
                <a:off x="6217920" y="344016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1239" y="2464"/>
                    </a:moveTo>
                    <a:lnTo>
                      <a:pt x="1177" y="2463"/>
                    </a:lnTo>
                    <a:lnTo>
                      <a:pt x="1116" y="2459"/>
                    </a:lnTo>
                    <a:lnTo>
                      <a:pt x="1055" y="2451"/>
                    </a:lnTo>
                    <a:lnTo>
                      <a:pt x="994" y="2441"/>
                    </a:lnTo>
                    <a:lnTo>
                      <a:pt x="934" y="2427"/>
                    </a:lnTo>
                    <a:lnTo>
                      <a:pt x="875" y="2411"/>
                    </a:lnTo>
                    <a:lnTo>
                      <a:pt x="816" y="2392"/>
                    </a:lnTo>
                    <a:lnTo>
                      <a:pt x="759" y="2370"/>
                    </a:lnTo>
                    <a:lnTo>
                      <a:pt x="703" y="2345"/>
                    </a:lnTo>
                    <a:lnTo>
                      <a:pt x="648" y="2317"/>
                    </a:lnTo>
                    <a:lnTo>
                      <a:pt x="595" y="2286"/>
                    </a:lnTo>
                    <a:lnTo>
                      <a:pt x="543" y="2253"/>
                    </a:lnTo>
                    <a:lnTo>
                      <a:pt x="493" y="2217"/>
                    </a:lnTo>
                    <a:lnTo>
                      <a:pt x="444" y="2179"/>
                    </a:lnTo>
                    <a:lnTo>
                      <a:pt x="398" y="2139"/>
                    </a:lnTo>
                    <a:lnTo>
                      <a:pt x="354" y="2096"/>
                    </a:lnTo>
                    <a:lnTo>
                      <a:pt x="312" y="2051"/>
                    </a:lnTo>
                    <a:lnTo>
                      <a:pt x="272" y="2004"/>
                    </a:lnTo>
                    <a:lnTo>
                      <a:pt x="235" y="1955"/>
                    </a:lnTo>
                    <a:lnTo>
                      <a:pt x="200" y="1904"/>
                    </a:lnTo>
                    <a:lnTo>
                      <a:pt x="167" y="1852"/>
                    </a:lnTo>
                    <a:lnTo>
                      <a:pt x="138" y="1798"/>
                    </a:lnTo>
                    <a:lnTo>
                      <a:pt x="111" y="1743"/>
                    </a:lnTo>
                    <a:lnTo>
                      <a:pt x="87" y="1686"/>
                    </a:lnTo>
                    <a:lnTo>
                      <a:pt x="66" y="1628"/>
                    </a:lnTo>
                    <a:lnTo>
                      <a:pt x="47" y="1570"/>
                    </a:lnTo>
                    <a:lnTo>
                      <a:pt x="32" y="1510"/>
                    </a:lnTo>
                    <a:lnTo>
                      <a:pt x="19" y="1450"/>
                    </a:lnTo>
                    <a:lnTo>
                      <a:pt x="10" y="1389"/>
                    </a:lnTo>
                    <a:lnTo>
                      <a:pt x="4" y="1328"/>
                    </a:lnTo>
                    <a:lnTo>
                      <a:pt x="0" y="1266"/>
                    </a:lnTo>
                    <a:lnTo>
                      <a:pt x="0" y="1205"/>
                    </a:lnTo>
                    <a:lnTo>
                      <a:pt x="3" y="1143"/>
                    </a:lnTo>
                    <a:lnTo>
                      <a:pt x="9" y="1082"/>
                    </a:lnTo>
                    <a:lnTo>
                      <a:pt x="18" y="1021"/>
                    </a:lnTo>
                    <a:lnTo>
                      <a:pt x="30" y="961"/>
                    </a:lnTo>
                    <a:lnTo>
                      <a:pt x="45" y="901"/>
                    </a:lnTo>
                    <a:lnTo>
                      <a:pt x="63" y="842"/>
                    </a:lnTo>
                    <a:lnTo>
                      <a:pt x="84" y="784"/>
                    </a:lnTo>
                    <a:lnTo>
                      <a:pt x="108" y="728"/>
                    </a:lnTo>
                    <a:lnTo>
                      <a:pt x="135" y="672"/>
                    </a:lnTo>
                    <a:lnTo>
                      <a:pt x="164" y="618"/>
                    </a:lnTo>
                    <a:lnTo>
                      <a:pt x="196" y="565"/>
                    </a:lnTo>
                    <a:lnTo>
                      <a:pt x="230" y="515"/>
                    </a:lnTo>
                    <a:lnTo>
                      <a:pt x="268" y="465"/>
                    </a:lnTo>
                    <a:lnTo>
                      <a:pt x="307" y="418"/>
                    </a:lnTo>
                    <a:lnTo>
                      <a:pt x="349" y="373"/>
                    </a:lnTo>
                    <a:lnTo>
                      <a:pt x="393" y="330"/>
                    </a:lnTo>
                    <a:lnTo>
                      <a:pt x="439" y="289"/>
                    </a:lnTo>
                    <a:lnTo>
                      <a:pt x="487" y="251"/>
                    </a:lnTo>
                    <a:lnTo>
                      <a:pt x="537" y="215"/>
                    </a:lnTo>
                    <a:lnTo>
                      <a:pt x="589" y="181"/>
                    </a:lnTo>
                    <a:lnTo>
                      <a:pt x="642" y="151"/>
                    </a:lnTo>
                    <a:lnTo>
                      <a:pt x="697" y="122"/>
                    </a:lnTo>
                    <a:lnTo>
                      <a:pt x="753" y="97"/>
                    </a:lnTo>
                    <a:lnTo>
                      <a:pt x="810" y="75"/>
                    </a:lnTo>
                    <a:lnTo>
                      <a:pt x="868" y="55"/>
                    </a:lnTo>
                    <a:lnTo>
                      <a:pt x="927" y="38"/>
                    </a:lnTo>
                    <a:lnTo>
                      <a:pt x="987" y="25"/>
                    </a:lnTo>
                    <a:lnTo>
                      <a:pt x="1048" y="14"/>
                    </a:lnTo>
                    <a:lnTo>
                      <a:pt x="1109" y="6"/>
                    </a:lnTo>
                    <a:lnTo>
                      <a:pt x="1170" y="2"/>
                    </a:lnTo>
                    <a:lnTo>
                      <a:pt x="1232" y="0"/>
                    </a:lnTo>
                    <a:lnTo>
                      <a:pt x="1232" y="1232"/>
                    </a:lnTo>
                    <a:lnTo>
                      <a:pt x="1239" y="2464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32" name="TextShape 85"/>
              <p:cNvSpPr txBox="1"/>
              <p:nvPr/>
            </p:nvSpPr>
            <p:spPr>
              <a:xfrm>
                <a:off x="6230520" y="353952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033" name="CustomShape 86"/>
              <p:cNvSpPr/>
              <p:nvPr/>
            </p:nvSpPr>
            <p:spPr>
              <a:xfrm>
                <a:off x="6218280" y="344052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0" y="2464"/>
                    </a:moveTo>
                    <a:lnTo>
                      <a:pt x="62" y="2463"/>
                    </a:lnTo>
                    <a:lnTo>
                      <a:pt x="123" y="2459"/>
                    </a:lnTo>
                    <a:lnTo>
                      <a:pt x="184" y="2451"/>
                    </a:lnTo>
                    <a:lnTo>
                      <a:pt x="245" y="2441"/>
                    </a:lnTo>
                    <a:lnTo>
                      <a:pt x="305" y="2427"/>
                    </a:lnTo>
                    <a:lnTo>
                      <a:pt x="364" y="2411"/>
                    </a:lnTo>
                    <a:lnTo>
                      <a:pt x="423" y="2392"/>
                    </a:lnTo>
                    <a:lnTo>
                      <a:pt x="480" y="2370"/>
                    </a:lnTo>
                    <a:lnTo>
                      <a:pt x="536" y="2345"/>
                    </a:lnTo>
                    <a:lnTo>
                      <a:pt x="591" y="2317"/>
                    </a:lnTo>
                    <a:lnTo>
                      <a:pt x="644" y="2286"/>
                    </a:lnTo>
                    <a:lnTo>
                      <a:pt x="696" y="2253"/>
                    </a:lnTo>
                    <a:lnTo>
                      <a:pt x="746" y="2217"/>
                    </a:lnTo>
                    <a:lnTo>
                      <a:pt x="795" y="2179"/>
                    </a:lnTo>
                    <a:lnTo>
                      <a:pt x="841" y="2139"/>
                    </a:lnTo>
                    <a:lnTo>
                      <a:pt x="885" y="2096"/>
                    </a:lnTo>
                    <a:lnTo>
                      <a:pt x="927" y="2051"/>
                    </a:lnTo>
                    <a:lnTo>
                      <a:pt x="967" y="2004"/>
                    </a:lnTo>
                    <a:lnTo>
                      <a:pt x="1004" y="1955"/>
                    </a:lnTo>
                    <a:lnTo>
                      <a:pt x="1039" y="1904"/>
                    </a:lnTo>
                    <a:lnTo>
                      <a:pt x="1072" y="1852"/>
                    </a:lnTo>
                    <a:lnTo>
                      <a:pt x="1101" y="1798"/>
                    </a:lnTo>
                    <a:lnTo>
                      <a:pt x="1128" y="1743"/>
                    </a:lnTo>
                    <a:lnTo>
                      <a:pt x="1152" y="1686"/>
                    </a:lnTo>
                    <a:lnTo>
                      <a:pt x="1173" y="1628"/>
                    </a:lnTo>
                    <a:lnTo>
                      <a:pt x="1192" y="1570"/>
                    </a:lnTo>
                    <a:lnTo>
                      <a:pt x="1207" y="1510"/>
                    </a:lnTo>
                    <a:lnTo>
                      <a:pt x="1220" y="1450"/>
                    </a:lnTo>
                    <a:lnTo>
                      <a:pt x="1229" y="1389"/>
                    </a:lnTo>
                    <a:lnTo>
                      <a:pt x="1235" y="1328"/>
                    </a:lnTo>
                    <a:lnTo>
                      <a:pt x="1239" y="1266"/>
                    </a:lnTo>
                    <a:lnTo>
                      <a:pt x="1239" y="1205"/>
                    </a:lnTo>
                    <a:lnTo>
                      <a:pt x="1236" y="1143"/>
                    </a:lnTo>
                    <a:lnTo>
                      <a:pt x="1230" y="1082"/>
                    </a:lnTo>
                    <a:lnTo>
                      <a:pt x="1221" y="1021"/>
                    </a:lnTo>
                    <a:lnTo>
                      <a:pt x="1209" y="961"/>
                    </a:lnTo>
                    <a:lnTo>
                      <a:pt x="1194" y="901"/>
                    </a:lnTo>
                    <a:lnTo>
                      <a:pt x="1176" y="842"/>
                    </a:lnTo>
                    <a:lnTo>
                      <a:pt x="1155" y="784"/>
                    </a:lnTo>
                    <a:lnTo>
                      <a:pt x="1131" y="728"/>
                    </a:lnTo>
                    <a:lnTo>
                      <a:pt x="1104" y="672"/>
                    </a:lnTo>
                    <a:lnTo>
                      <a:pt x="1075" y="618"/>
                    </a:lnTo>
                    <a:lnTo>
                      <a:pt x="1043" y="565"/>
                    </a:lnTo>
                    <a:lnTo>
                      <a:pt x="1009" y="515"/>
                    </a:lnTo>
                    <a:lnTo>
                      <a:pt x="971" y="465"/>
                    </a:lnTo>
                    <a:lnTo>
                      <a:pt x="932" y="418"/>
                    </a:lnTo>
                    <a:lnTo>
                      <a:pt x="890" y="373"/>
                    </a:lnTo>
                    <a:lnTo>
                      <a:pt x="846" y="330"/>
                    </a:lnTo>
                    <a:lnTo>
                      <a:pt x="800" y="289"/>
                    </a:lnTo>
                    <a:lnTo>
                      <a:pt x="752" y="251"/>
                    </a:lnTo>
                    <a:lnTo>
                      <a:pt x="702" y="215"/>
                    </a:lnTo>
                    <a:lnTo>
                      <a:pt x="650" y="181"/>
                    </a:lnTo>
                    <a:lnTo>
                      <a:pt x="597" y="151"/>
                    </a:lnTo>
                    <a:lnTo>
                      <a:pt x="542" y="122"/>
                    </a:lnTo>
                    <a:lnTo>
                      <a:pt x="486" y="97"/>
                    </a:lnTo>
                    <a:lnTo>
                      <a:pt x="429" y="75"/>
                    </a:lnTo>
                    <a:lnTo>
                      <a:pt x="371" y="55"/>
                    </a:lnTo>
                    <a:lnTo>
                      <a:pt x="312" y="38"/>
                    </a:lnTo>
                    <a:lnTo>
                      <a:pt x="252" y="25"/>
                    </a:lnTo>
                    <a:lnTo>
                      <a:pt x="191" y="14"/>
                    </a:lnTo>
                    <a:lnTo>
                      <a:pt x="130" y="6"/>
                    </a:lnTo>
                    <a:lnTo>
                      <a:pt x="69" y="2"/>
                    </a:lnTo>
                    <a:lnTo>
                      <a:pt x="7" y="0"/>
                    </a:lnTo>
                    <a:lnTo>
                      <a:pt x="7" y="1232"/>
                    </a:lnTo>
                    <a:lnTo>
                      <a:pt x="0" y="2464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34" name="TextShape 87"/>
              <p:cNvSpPr txBox="1"/>
              <p:nvPr/>
            </p:nvSpPr>
            <p:spPr>
              <a:xfrm>
                <a:off x="6626520" y="350352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3000" spc="-1" strike="noStrike">
                  <a:latin typeface="Arial"/>
                </a:endParaRPr>
              </a:p>
            </p:txBody>
          </p:sp>
          <p:grpSp>
            <p:nvGrpSpPr>
              <p:cNvPr id="1035" name="Group 88"/>
              <p:cNvGrpSpPr/>
              <p:nvPr/>
            </p:nvGrpSpPr>
            <p:grpSpPr>
              <a:xfrm>
                <a:off x="6363000" y="3732120"/>
                <a:ext cx="1075680" cy="638640"/>
                <a:chOff x="6363000" y="3732120"/>
                <a:chExt cx="1075680" cy="638640"/>
              </a:xfrm>
            </p:grpSpPr>
            <p:sp>
              <p:nvSpPr>
                <p:cNvPr id="1036" name="TextShape 89"/>
                <p:cNvSpPr txBox="1"/>
                <p:nvPr/>
              </p:nvSpPr>
              <p:spPr>
                <a:xfrm>
                  <a:off x="6363000" y="383976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1037" name="TextShape 90"/>
                <p:cNvSpPr txBox="1"/>
                <p:nvPr/>
              </p:nvSpPr>
              <p:spPr>
                <a:xfrm>
                  <a:off x="6615000" y="373212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038" name="Group 91"/>
            <p:cNvGrpSpPr/>
            <p:nvPr/>
          </p:nvGrpSpPr>
          <p:grpSpPr>
            <a:xfrm>
              <a:off x="7425360" y="3545280"/>
              <a:ext cx="1757160" cy="660960"/>
              <a:chOff x="7425360" y="3545280"/>
              <a:chExt cx="1757160" cy="660960"/>
            </a:xfrm>
          </p:grpSpPr>
          <p:grpSp>
            <p:nvGrpSpPr>
              <p:cNvPr id="1039" name="Group 92"/>
              <p:cNvGrpSpPr/>
              <p:nvPr/>
            </p:nvGrpSpPr>
            <p:grpSpPr>
              <a:xfrm>
                <a:off x="7425360" y="3560040"/>
                <a:ext cx="721800" cy="603360"/>
                <a:chOff x="7425360" y="3560040"/>
                <a:chExt cx="721800" cy="603360"/>
              </a:xfrm>
            </p:grpSpPr>
            <p:sp>
              <p:nvSpPr>
                <p:cNvPr id="1040" name="CustomShape 93"/>
                <p:cNvSpPr/>
                <p:nvPr/>
              </p:nvSpPr>
              <p:spPr>
                <a:xfrm>
                  <a:off x="7438680" y="359136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1" name="CustomShape 94"/>
                <p:cNvSpPr/>
                <p:nvPr/>
              </p:nvSpPr>
              <p:spPr>
                <a:xfrm>
                  <a:off x="7438680" y="359172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2" name="CustomShape 95"/>
                <p:cNvSpPr/>
                <p:nvPr/>
              </p:nvSpPr>
              <p:spPr>
                <a:xfrm>
                  <a:off x="7461360" y="359172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3" name="TextShape 96"/>
                <p:cNvSpPr txBox="1"/>
                <p:nvPr/>
              </p:nvSpPr>
              <p:spPr>
                <a:xfrm>
                  <a:off x="7425360" y="3585600"/>
                  <a:ext cx="43452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044" name="TextShape 97"/>
                <p:cNvSpPr txBox="1"/>
                <p:nvPr/>
              </p:nvSpPr>
              <p:spPr>
                <a:xfrm>
                  <a:off x="7701480" y="356004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-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045" name="TextShape 98"/>
                <p:cNvSpPr txBox="1"/>
                <p:nvPr/>
              </p:nvSpPr>
              <p:spPr>
                <a:xfrm>
                  <a:off x="7567200" y="3789360"/>
                  <a:ext cx="54792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1046" name="Group 99"/>
              <p:cNvGrpSpPr/>
              <p:nvPr/>
            </p:nvGrpSpPr>
            <p:grpSpPr>
              <a:xfrm>
                <a:off x="8388720" y="3545280"/>
                <a:ext cx="793800" cy="660960"/>
                <a:chOff x="8388720" y="3545280"/>
                <a:chExt cx="793800" cy="660960"/>
              </a:xfrm>
            </p:grpSpPr>
            <p:sp>
              <p:nvSpPr>
                <p:cNvPr id="1047" name="CustomShape 100"/>
                <p:cNvSpPr/>
                <p:nvPr/>
              </p:nvSpPr>
              <p:spPr>
                <a:xfrm>
                  <a:off x="8474040" y="357660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8" name="CustomShape 101"/>
                <p:cNvSpPr/>
                <p:nvPr/>
              </p:nvSpPr>
              <p:spPr>
                <a:xfrm>
                  <a:off x="8474040" y="357696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9" name="CustomShape 102"/>
                <p:cNvSpPr/>
                <p:nvPr/>
              </p:nvSpPr>
              <p:spPr>
                <a:xfrm>
                  <a:off x="8496720" y="357696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0" name="TextShape 103"/>
                <p:cNvSpPr txBox="1"/>
                <p:nvPr/>
              </p:nvSpPr>
              <p:spPr>
                <a:xfrm>
                  <a:off x="8388720" y="3571200"/>
                  <a:ext cx="434520" cy="3891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Symbol"/>
                      <a:ea typeface="Symbol"/>
                    </a:rPr>
                    <a:t>`</a:t>
                  </a:r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051" name="TextShape 104"/>
                <p:cNvSpPr txBox="1"/>
                <p:nvPr/>
              </p:nvSpPr>
              <p:spPr>
                <a:xfrm>
                  <a:off x="8736840" y="354528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+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052" name="TextShape 105"/>
                <p:cNvSpPr txBox="1"/>
                <p:nvPr/>
              </p:nvSpPr>
              <p:spPr>
                <a:xfrm>
                  <a:off x="8468640" y="3783600"/>
                  <a:ext cx="509760" cy="42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Symbol"/>
                      <a:ea typeface="Symbol"/>
                    </a:rPr>
                    <a:t>`</a:t>
                  </a:r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053" name="TextShape 106"/>
            <p:cNvSpPr txBox="1"/>
            <p:nvPr/>
          </p:nvSpPr>
          <p:spPr>
            <a:xfrm>
              <a:off x="5398200" y="2926080"/>
              <a:ext cx="44773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58% in primary hadrons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054" name="TextShape 107"/>
            <p:cNvSpPr txBox="1"/>
            <p:nvPr/>
          </p:nvSpPr>
          <p:spPr>
            <a:xfrm>
              <a:off x="5177160" y="4206960"/>
              <a:ext cx="48510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7% in secondary hadrons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055" name="TextShape 108"/>
          <p:cNvSpPr txBox="1"/>
          <p:nvPr/>
        </p:nvSpPr>
        <p:spPr>
          <a:xfrm>
            <a:off x="-69120" y="2477880"/>
            <a:ext cx="411480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electromagnetic calorimeter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56" name="TextShape 109"/>
          <p:cNvSpPr txBox="1"/>
          <p:nvPr/>
        </p:nvSpPr>
        <p:spPr>
          <a:xfrm>
            <a:off x="5392080" y="4663440"/>
            <a:ext cx="466344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tracking detectors and hadronic calorimeter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57" name="TextShape 110"/>
          <p:cNvSpPr txBox="1"/>
          <p:nvPr/>
        </p:nvSpPr>
        <p:spPr>
          <a:xfrm>
            <a:off x="-21240" y="4801320"/>
            <a:ext cx="4663440" cy="51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hadronic calorimeter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1058" name="Group 111"/>
          <p:cNvGrpSpPr/>
          <p:nvPr/>
        </p:nvGrpSpPr>
        <p:grpSpPr>
          <a:xfrm>
            <a:off x="9357480" y="2098800"/>
            <a:ext cx="722520" cy="735840"/>
            <a:chOff x="9357480" y="2098800"/>
            <a:chExt cx="722520" cy="735840"/>
          </a:xfrm>
        </p:grpSpPr>
        <p:sp>
          <p:nvSpPr>
            <p:cNvPr id="1059" name="CustomShape 112"/>
            <p:cNvSpPr/>
            <p:nvPr/>
          </p:nvSpPr>
          <p:spPr>
            <a:xfrm>
              <a:off x="9357480" y="2112120"/>
              <a:ext cx="722520" cy="7225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060" name="Formula 113"/>
                <p:cNvSpPr txBox="1"/>
                <p:nvPr/>
              </p:nvSpPr>
              <p:spPr>
                <a:xfrm>
                  <a:off x="9501480" y="2098800"/>
                  <a:ext cx="4305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p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xtShape 1"/>
          <p:cNvSpPr txBox="1"/>
          <p:nvPr/>
        </p:nvSpPr>
        <p:spPr>
          <a:xfrm>
            <a:off x="504000" y="-22680"/>
            <a:ext cx="5348160" cy="88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latin typeface="Arial"/>
              </a:rPr>
              <a:t>CMS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62" name="TextShape 2"/>
          <p:cNvSpPr txBox="1"/>
          <p:nvPr/>
        </p:nvSpPr>
        <p:spPr>
          <a:xfrm>
            <a:off x="6444000" y="5387040"/>
            <a:ext cx="220140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Phys. Rev. Lett. 109, 252301 (2012)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1063" name="Group 3"/>
          <p:cNvGrpSpPr/>
          <p:nvPr/>
        </p:nvGrpSpPr>
        <p:grpSpPr>
          <a:xfrm>
            <a:off x="6168960" y="-15840"/>
            <a:ext cx="3479760" cy="5466240"/>
            <a:chOff x="6168960" y="-15840"/>
            <a:chExt cx="3479760" cy="5466240"/>
          </a:xfrm>
        </p:grpSpPr>
        <p:grpSp>
          <p:nvGrpSpPr>
            <p:cNvPr id="1064" name="Group 4"/>
            <p:cNvGrpSpPr/>
            <p:nvPr/>
          </p:nvGrpSpPr>
          <p:grpSpPr>
            <a:xfrm>
              <a:off x="6168960" y="-15840"/>
              <a:ext cx="3340080" cy="4929840"/>
              <a:chOff x="6168960" y="-15840"/>
              <a:chExt cx="3340080" cy="4929840"/>
            </a:xfrm>
          </p:grpSpPr>
          <p:pic>
            <p:nvPicPr>
              <p:cNvPr id="1065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168960" y="-15840"/>
                <a:ext cx="3340080" cy="49298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66" name="Line 5"/>
              <p:cNvSpPr/>
              <p:nvPr/>
            </p:nvSpPr>
            <p:spPr>
              <a:xfrm flipH="1">
                <a:off x="7183440" y="156600"/>
                <a:ext cx="31680" cy="4246920"/>
              </a:xfrm>
              <a:prstGeom prst="line">
                <a:avLst/>
              </a:prstGeom>
              <a:ln w="5472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067" name="TextShape 6"/>
            <p:cNvSpPr txBox="1"/>
            <p:nvPr/>
          </p:nvSpPr>
          <p:spPr>
            <a:xfrm>
              <a:off x="6265440" y="4690440"/>
              <a:ext cx="3383280" cy="759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&lt;p</a:t>
              </a:r>
              <a:r>
                <a:rPr b="1" lang="en-US" sz="2500" spc="-1" strike="noStrike" baseline="-101000">
                  <a:solidFill>
                    <a:srgbClr val="ff0000"/>
                  </a:solidFill>
                  <a:latin typeface="Times New Roman"/>
                </a:rPr>
                <a:t>T</a:t>
              </a:r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&gt; ~ 700 MeV/c</a:t>
              </a:r>
              <a:br/>
              <a:r>
                <a:rPr b="1" lang="en-US" sz="1500" spc="-1" strike="noStrike">
                  <a:solidFill>
                    <a:srgbClr val="ff0000"/>
                  </a:solidFill>
                  <a:latin typeface="Times New Roman"/>
                </a:rPr>
                <a:t>Phys. Lett. B 727 (2013) 371-380</a:t>
              </a:r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1068" name="TextShape 7"/>
          <p:cNvSpPr txBox="1"/>
          <p:nvPr/>
        </p:nvSpPr>
        <p:spPr>
          <a:xfrm>
            <a:off x="871200" y="1872000"/>
            <a:ext cx="4889520" cy="1602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Times New Roman"/>
              </a:rPr>
              <a:t>Tracks:  p</a:t>
            </a:r>
            <a:r>
              <a:rPr b="1" lang="en-US" sz="2500" spc="-1" strike="noStrike" baseline="-101000">
                <a:solidFill>
                  <a:srgbClr val="0000ff"/>
                </a:solidFill>
                <a:latin typeface="Times New Roman"/>
              </a:rPr>
              <a:t>T</a:t>
            </a:r>
            <a:r>
              <a:rPr b="1" lang="en-US" sz="2500" spc="-1" strike="noStrike">
                <a:solidFill>
                  <a:srgbClr val="0000ff"/>
                </a:solidFill>
                <a:latin typeface="Times New Roman"/>
              </a:rPr>
              <a:t>&gt;900 MeV/c</a:t>
            </a:r>
            <a:endParaRPr b="0" lang="en-US" sz="2500" spc="-1" strike="noStrike">
              <a:latin typeface="Arial"/>
            </a:endParaRPr>
          </a:p>
          <a:p>
            <a:r>
              <a:rPr b="1" lang="en-US" sz="2500" spc="-1" strike="noStrike">
                <a:solidFill>
                  <a:srgbClr val="0000ff"/>
                </a:solidFill>
                <a:latin typeface="Times New Roman"/>
              </a:rPr>
              <a:t>Clusters: limited by B</a:t>
            </a:r>
            <a:endParaRPr b="0" lang="en-US" sz="2500" spc="-1" strike="noStrike">
              <a:latin typeface="Arial"/>
            </a:endParaRPr>
          </a:p>
          <a:p>
            <a:r>
              <a:rPr b="1" lang="en-US" sz="2500" spc="-1" strike="noStrike">
                <a:solidFill>
                  <a:srgbClr val="0000ff"/>
                </a:solidFill>
                <a:latin typeface="Times New Roman"/>
                <a:ea typeface="Arial"/>
              </a:rPr>
              <a:t>→ </a:t>
            </a:r>
            <a:r>
              <a:rPr b="1" lang="en-US" sz="2500" spc="-1" strike="noStrike">
                <a:solidFill>
                  <a:srgbClr val="0000ff"/>
                </a:solidFill>
                <a:latin typeface="Times New Roman"/>
                <a:ea typeface="Arial"/>
              </a:rPr>
              <a:t>~62% of energy measured</a:t>
            </a:r>
            <a:endParaRPr b="0" lang="en-US" sz="2500" spc="-1" strike="noStrike">
              <a:latin typeface="Arial"/>
            </a:endParaRPr>
          </a:p>
          <a:p>
            <a:endParaRPr b="0" lang="en-US" sz="25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TextShape 1"/>
          <p:cNvSpPr txBox="1"/>
          <p:nvPr/>
        </p:nvSpPr>
        <p:spPr>
          <a:xfrm>
            <a:off x="182880" y="3571920"/>
            <a:ext cx="411480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latin typeface="Arial"/>
              </a:rPr>
              <a:t>PHENIX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70" name="TextShape 2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071" name="Group 3"/>
          <p:cNvGrpSpPr/>
          <p:nvPr/>
        </p:nvGrpSpPr>
        <p:grpSpPr>
          <a:xfrm>
            <a:off x="5769720" y="9000"/>
            <a:ext cx="2094120" cy="2094120"/>
            <a:chOff x="5769720" y="9000"/>
            <a:chExt cx="2094120" cy="2094120"/>
          </a:xfrm>
        </p:grpSpPr>
        <p:sp>
          <p:nvSpPr>
            <p:cNvPr id="1072" name="CustomShape 4"/>
            <p:cNvSpPr/>
            <p:nvPr/>
          </p:nvSpPr>
          <p:spPr>
            <a:xfrm>
              <a:off x="5769720" y="9000"/>
              <a:ext cx="2094120" cy="2094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TextShape 5"/>
            <p:cNvSpPr txBox="1"/>
            <p:nvPr/>
          </p:nvSpPr>
          <p:spPr>
            <a:xfrm>
              <a:off x="6331680" y="24696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+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074" name="Group 6"/>
          <p:cNvGrpSpPr/>
          <p:nvPr/>
        </p:nvGrpSpPr>
        <p:grpSpPr>
          <a:xfrm>
            <a:off x="7955280" y="91440"/>
            <a:ext cx="2094120" cy="2094120"/>
            <a:chOff x="7955280" y="91440"/>
            <a:chExt cx="2094120" cy="2094120"/>
          </a:xfrm>
        </p:grpSpPr>
        <p:sp>
          <p:nvSpPr>
            <p:cNvPr id="1075" name="CustomShape 7"/>
            <p:cNvSpPr/>
            <p:nvPr/>
          </p:nvSpPr>
          <p:spPr>
            <a:xfrm>
              <a:off x="7955280" y="91440"/>
              <a:ext cx="2094120" cy="20941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TextShape 8"/>
            <p:cNvSpPr txBox="1"/>
            <p:nvPr/>
          </p:nvSpPr>
          <p:spPr>
            <a:xfrm>
              <a:off x="8517240" y="27432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-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077" name="Group 9"/>
          <p:cNvGrpSpPr/>
          <p:nvPr/>
        </p:nvGrpSpPr>
        <p:grpSpPr>
          <a:xfrm>
            <a:off x="6675120" y="2039040"/>
            <a:ext cx="1069920" cy="1069920"/>
            <a:chOff x="6675120" y="2039040"/>
            <a:chExt cx="1069920" cy="1069920"/>
          </a:xfrm>
        </p:grpSpPr>
        <p:sp>
          <p:nvSpPr>
            <p:cNvPr id="1078" name="CustomShape 10"/>
            <p:cNvSpPr/>
            <p:nvPr/>
          </p:nvSpPr>
          <p:spPr>
            <a:xfrm>
              <a:off x="6675120" y="2039040"/>
              <a:ext cx="1069920" cy="106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TextShape 11"/>
            <p:cNvSpPr txBox="1"/>
            <p:nvPr/>
          </p:nvSpPr>
          <p:spPr>
            <a:xfrm>
              <a:off x="6865920" y="216612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+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080" name="Group 12"/>
          <p:cNvGrpSpPr/>
          <p:nvPr/>
        </p:nvGrpSpPr>
        <p:grpSpPr>
          <a:xfrm>
            <a:off x="8980560" y="2130480"/>
            <a:ext cx="1069920" cy="1069920"/>
            <a:chOff x="8980560" y="2130480"/>
            <a:chExt cx="1069920" cy="1069920"/>
          </a:xfrm>
        </p:grpSpPr>
        <p:sp>
          <p:nvSpPr>
            <p:cNvPr id="1081" name="CustomShape 13"/>
            <p:cNvSpPr/>
            <p:nvPr/>
          </p:nvSpPr>
          <p:spPr>
            <a:xfrm>
              <a:off x="8980560" y="2130480"/>
              <a:ext cx="1069920" cy="10699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2" name="TextShape 14"/>
            <p:cNvSpPr txBox="1"/>
            <p:nvPr/>
          </p:nvSpPr>
          <p:spPr>
            <a:xfrm>
              <a:off x="9168480" y="227808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-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083" name="Group 15"/>
          <p:cNvGrpSpPr/>
          <p:nvPr/>
        </p:nvGrpSpPr>
        <p:grpSpPr>
          <a:xfrm>
            <a:off x="5513760" y="2039040"/>
            <a:ext cx="1069920" cy="1069920"/>
            <a:chOff x="5513760" y="2039040"/>
            <a:chExt cx="1069920" cy="1069920"/>
          </a:xfrm>
        </p:grpSpPr>
        <p:sp>
          <p:nvSpPr>
            <p:cNvPr id="1084" name="CustomShape 16"/>
            <p:cNvSpPr/>
            <p:nvPr/>
          </p:nvSpPr>
          <p:spPr>
            <a:xfrm>
              <a:off x="5513760" y="2039040"/>
              <a:ext cx="1069920" cy="1069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5" name="TextShape 17"/>
            <p:cNvSpPr txBox="1"/>
            <p:nvPr/>
          </p:nvSpPr>
          <p:spPr>
            <a:xfrm>
              <a:off x="5513760" y="2150640"/>
              <a:ext cx="105264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086" name="TextShape 18"/>
            <p:cNvSpPr txBox="1"/>
            <p:nvPr/>
          </p:nvSpPr>
          <p:spPr>
            <a:xfrm>
              <a:off x="5957640" y="2076840"/>
              <a:ext cx="384840" cy="100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 baseline="-101000">
                  <a:latin typeface="Times New Roman"/>
                  <a:ea typeface="Arial"/>
                </a:rPr>
                <a:t>L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087" name="Group 19"/>
          <p:cNvGrpSpPr/>
          <p:nvPr/>
        </p:nvGrpSpPr>
        <p:grpSpPr>
          <a:xfrm>
            <a:off x="7406640" y="2973960"/>
            <a:ext cx="1019160" cy="729000"/>
            <a:chOff x="7406640" y="2973960"/>
            <a:chExt cx="1019160" cy="729000"/>
          </a:xfrm>
        </p:grpSpPr>
        <p:sp>
          <p:nvSpPr>
            <p:cNvPr id="1088" name="CustomShape 20"/>
            <p:cNvSpPr/>
            <p:nvPr/>
          </p:nvSpPr>
          <p:spPr>
            <a:xfrm>
              <a:off x="7406640" y="2980440"/>
              <a:ext cx="722520" cy="7225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9" name="TextShape 21"/>
            <p:cNvSpPr txBox="1"/>
            <p:nvPr/>
          </p:nvSpPr>
          <p:spPr>
            <a:xfrm>
              <a:off x="7561080" y="297396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090" name="Group 22"/>
          <p:cNvGrpSpPr/>
          <p:nvPr/>
        </p:nvGrpSpPr>
        <p:grpSpPr>
          <a:xfrm>
            <a:off x="6113160" y="3020040"/>
            <a:ext cx="1019160" cy="729000"/>
            <a:chOff x="6113160" y="3020040"/>
            <a:chExt cx="1019160" cy="729000"/>
          </a:xfrm>
        </p:grpSpPr>
        <p:sp>
          <p:nvSpPr>
            <p:cNvPr id="1091" name="CustomShape 23"/>
            <p:cNvSpPr/>
            <p:nvPr/>
          </p:nvSpPr>
          <p:spPr>
            <a:xfrm>
              <a:off x="6113160" y="302652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2" name="TextShape 24"/>
            <p:cNvSpPr txBox="1"/>
            <p:nvPr/>
          </p:nvSpPr>
          <p:spPr>
            <a:xfrm>
              <a:off x="6267600" y="302004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n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093" name="Group 25"/>
          <p:cNvGrpSpPr/>
          <p:nvPr/>
        </p:nvGrpSpPr>
        <p:grpSpPr>
          <a:xfrm>
            <a:off x="7863840" y="2086920"/>
            <a:ext cx="1220760" cy="930600"/>
            <a:chOff x="7863840" y="2086920"/>
            <a:chExt cx="1220760" cy="930600"/>
          </a:xfrm>
        </p:grpSpPr>
        <p:sp>
          <p:nvSpPr>
            <p:cNvPr id="1094" name="CustomShape 26"/>
            <p:cNvSpPr/>
            <p:nvPr/>
          </p:nvSpPr>
          <p:spPr>
            <a:xfrm>
              <a:off x="7863840" y="2086920"/>
              <a:ext cx="877680" cy="87768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5" name="CustomShape 27"/>
            <p:cNvSpPr/>
            <p:nvPr/>
          </p:nvSpPr>
          <p:spPr>
            <a:xfrm>
              <a:off x="7863840" y="2086920"/>
              <a:ext cx="887040" cy="887040"/>
            </a:xfrm>
            <a:custGeom>
              <a:avLst/>
              <a:gdLst/>
              <a:ahLst/>
              <a:rect l="0" t="0" r="r" b="b"/>
              <a:pathLst>
                <a:path w="1240" h="2465">
                  <a:moveTo>
                    <a:pt x="1239" y="2464"/>
                  </a:moveTo>
                  <a:lnTo>
                    <a:pt x="1177" y="2463"/>
                  </a:lnTo>
                  <a:lnTo>
                    <a:pt x="1116" y="2459"/>
                  </a:lnTo>
                  <a:lnTo>
                    <a:pt x="1055" y="2451"/>
                  </a:lnTo>
                  <a:lnTo>
                    <a:pt x="994" y="2441"/>
                  </a:lnTo>
                  <a:lnTo>
                    <a:pt x="934" y="2427"/>
                  </a:lnTo>
                  <a:lnTo>
                    <a:pt x="875" y="2411"/>
                  </a:lnTo>
                  <a:lnTo>
                    <a:pt x="816" y="2392"/>
                  </a:lnTo>
                  <a:lnTo>
                    <a:pt x="759" y="2370"/>
                  </a:lnTo>
                  <a:lnTo>
                    <a:pt x="703" y="2345"/>
                  </a:lnTo>
                  <a:lnTo>
                    <a:pt x="648" y="2317"/>
                  </a:lnTo>
                  <a:lnTo>
                    <a:pt x="595" y="2286"/>
                  </a:lnTo>
                  <a:lnTo>
                    <a:pt x="543" y="2253"/>
                  </a:lnTo>
                  <a:lnTo>
                    <a:pt x="493" y="2217"/>
                  </a:lnTo>
                  <a:lnTo>
                    <a:pt x="444" y="2179"/>
                  </a:lnTo>
                  <a:lnTo>
                    <a:pt x="398" y="2139"/>
                  </a:lnTo>
                  <a:lnTo>
                    <a:pt x="354" y="2096"/>
                  </a:lnTo>
                  <a:lnTo>
                    <a:pt x="312" y="2051"/>
                  </a:lnTo>
                  <a:lnTo>
                    <a:pt x="272" y="2004"/>
                  </a:lnTo>
                  <a:lnTo>
                    <a:pt x="235" y="1955"/>
                  </a:lnTo>
                  <a:lnTo>
                    <a:pt x="200" y="1904"/>
                  </a:lnTo>
                  <a:lnTo>
                    <a:pt x="167" y="1852"/>
                  </a:lnTo>
                  <a:lnTo>
                    <a:pt x="138" y="1798"/>
                  </a:lnTo>
                  <a:lnTo>
                    <a:pt x="111" y="1743"/>
                  </a:lnTo>
                  <a:lnTo>
                    <a:pt x="87" y="1686"/>
                  </a:lnTo>
                  <a:lnTo>
                    <a:pt x="66" y="1628"/>
                  </a:lnTo>
                  <a:lnTo>
                    <a:pt x="47" y="1570"/>
                  </a:lnTo>
                  <a:lnTo>
                    <a:pt x="32" y="1510"/>
                  </a:lnTo>
                  <a:lnTo>
                    <a:pt x="19" y="1450"/>
                  </a:lnTo>
                  <a:lnTo>
                    <a:pt x="10" y="1389"/>
                  </a:lnTo>
                  <a:lnTo>
                    <a:pt x="4" y="1328"/>
                  </a:lnTo>
                  <a:lnTo>
                    <a:pt x="0" y="1266"/>
                  </a:lnTo>
                  <a:lnTo>
                    <a:pt x="0" y="1205"/>
                  </a:lnTo>
                  <a:lnTo>
                    <a:pt x="3" y="1143"/>
                  </a:lnTo>
                  <a:lnTo>
                    <a:pt x="9" y="1082"/>
                  </a:lnTo>
                  <a:lnTo>
                    <a:pt x="18" y="1021"/>
                  </a:lnTo>
                  <a:lnTo>
                    <a:pt x="30" y="961"/>
                  </a:lnTo>
                  <a:lnTo>
                    <a:pt x="45" y="901"/>
                  </a:lnTo>
                  <a:lnTo>
                    <a:pt x="63" y="842"/>
                  </a:lnTo>
                  <a:lnTo>
                    <a:pt x="84" y="784"/>
                  </a:lnTo>
                  <a:lnTo>
                    <a:pt x="108" y="728"/>
                  </a:lnTo>
                  <a:lnTo>
                    <a:pt x="135" y="672"/>
                  </a:lnTo>
                  <a:lnTo>
                    <a:pt x="164" y="618"/>
                  </a:lnTo>
                  <a:lnTo>
                    <a:pt x="196" y="565"/>
                  </a:lnTo>
                  <a:lnTo>
                    <a:pt x="230" y="515"/>
                  </a:lnTo>
                  <a:lnTo>
                    <a:pt x="268" y="465"/>
                  </a:lnTo>
                  <a:lnTo>
                    <a:pt x="307" y="418"/>
                  </a:lnTo>
                  <a:lnTo>
                    <a:pt x="349" y="373"/>
                  </a:lnTo>
                  <a:lnTo>
                    <a:pt x="393" y="330"/>
                  </a:lnTo>
                  <a:lnTo>
                    <a:pt x="439" y="289"/>
                  </a:lnTo>
                  <a:lnTo>
                    <a:pt x="487" y="251"/>
                  </a:lnTo>
                  <a:lnTo>
                    <a:pt x="537" y="215"/>
                  </a:lnTo>
                  <a:lnTo>
                    <a:pt x="589" y="181"/>
                  </a:lnTo>
                  <a:lnTo>
                    <a:pt x="642" y="151"/>
                  </a:lnTo>
                  <a:lnTo>
                    <a:pt x="697" y="122"/>
                  </a:lnTo>
                  <a:lnTo>
                    <a:pt x="753" y="97"/>
                  </a:lnTo>
                  <a:lnTo>
                    <a:pt x="810" y="75"/>
                  </a:lnTo>
                  <a:lnTo>
                    <a:pt x="868" y="55"/>
                  </a:lnTo>
                  <a:lnTo>
                    <a:pt x="927" y="38"/>
                  </a:lnTo>
                  <a:lnTo>
                    <a:pt x="987" y="25"/>
                  </a:lnTo>
                  <a:lnTo>
                    <a:pt x="1048" y="14"/>
                  </a:lnTo>
                  <a:lnTo>
                    <a:pt x="1109" y="6"/>
                  </a:lnTo>
                  <a:lnTo>
                    <a:pt x="1170" y="2"/>
                  </a:lnTo>
                  <a:lnTo>
                    <a:pt x="1232" y="0"/>
                  </a:lnTo>
                  <a:lnTo>
                    <a:pt x="1232" y="1232"/>
                  </a:lnTo>
                  <a:lnTo>
                    <a:pt x="1239" y="2464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6" name="TextShape 28"/>
            <p:cNvSpPr txBox="1"/>
            <p:nvPr/>
          </p:nvSpPr>
          <p:spPr>
            <a:xfrm>
              <a:off x="7876440" y="2186280"/>
              <a:ext cx="501840" cy="577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  <a:ea typeface="Arial"/>
                </a:rPr>
                <a:t>π</a:t>
              </a:r>
              <a:r>
                <a:rPr b="0" lang="en-US" sz="3000" spc="-1" strike="noStrike" baseline="101000">
                  <a:latin typeface="Times New Roman"/>
                  <a:ea typeface="Arial"/>
                </a:rPr>
                <a:t>+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097" name="CustomShape 29"/>
            <p:cNvSpPr/>
            <p:nvPr/>
          </p:nvSpPr>
          <p:spPr>
            <a:xfrm>
              <a:off x="7864200" y="2087280"/>
              <a:ext cx="887040" cy="887040"/>
            </a:xfrm>
            <a:custGeom>
              <a:avLst/>
              <a:gdLst/>
              <a:ahLst/>
              <a:rect l="0" t="0" r="r" b="b"/>
              <a:pathLst>
                <a:path w="1240" h="2465">
                  <a:moveTo>
                    <a:pt x="0" y="2464"/>
                  </a:moveTo>
                  <a:lnTo>
                    <a:pt x="62" y="2463"/>
                  </a:lnTo>
                  <a:lnTo>
                    <a:pt x="123" y="2459"/>
                  </a:lnTo>
                  <a:lnTo>
                    <a:pt x="184" y="2451"/>
                  </a:lnTo>
                  <a:lnTo>
                    <a:pt x="245" y="2441"/>
                  </a:lnTo>
                  <a:lnTo>
                    <a:pt x="305" y="2427"/>
                  </a:lnTo>
                  <a:lnTo>
                    <a:pt x="364" y="2411"/>
                  </a:lnTo>
                  <a:lnTo>
                    <a:pt x="423" y="2392"/>
                  </a:lnTo>
                  <a:lnTo>
                    <a:pt x="480" y="2370"/>
                  </a:lnTo>
                  <a:lnTo>
                    <a:pt x="536" y="2345"/>
                  </a:lnTo>
                  <a:lnTo>
                    <a:pt x="591" y="2317"/>
                  </a:lnTo>
                  <a:lnTo>
                    <a:pt x="644" y="2286"/>
                  </a:lnTo>
                  <a:lnTo>
                    <a:pt x="696" y="2253"/>
                  </a:lnTo>
                  <a:lnTo>
                    <a:pt x="746" y="2217"/>
                  </a:lnTo>
                  <a:lnTo>
                    <a:pt x="795" y="2179"/>
                  </a:lnTo>
                  <a:lnTo>
                    <a:pt x="841" y="2139"/>
                  </a:lnTo>
                  <a:lnTo>
                    <a:pt x="885" y="2096"/>
                  </a:lnTo>
                  <a:lnTo>
                    <a:pt x="927" y="2051"/>
                  </a:lnTo>
                  <a:lnTo>
                    <a:pt x="967" y="2004"/>
                  </a:lnTo>
                  <a:lnTo>
                    <a:pt x="1004" y="1955"/>
                  </a:lnTo>
                  <a:lnTo>
                    <a:pt x="1039" y="1904"/>
                  </a:lnTo>
                  <a:lnTo>
                    <a:pt x="1072" y="1852"/>
                  </a:lnTo>
                  <a:lnTo>
                    <a:pt x="1101" y="1798"/>
                  </a:lnTo>
                  <a:lnTo>
                    <a:pt x="1128" y="1743"/>
                  </a:lnTo>
                  <a:lnTo>
                    <a:pt x="1152" y="1686"/>
                  </a:lnTo>
                  <a:lnTo>
                    <a:pt x="1173" y="1628"/>
                  </a:lnTo>
                  <a:lnTo>
                    <a:pt x="1192" y="1570"/>
                  </a:lnTo>
                  <a:lnTo>
                    <a:pt x="1207" y="1510"/>
                  </a:lnTo>
                  <a:lnTo>
                    <a:pt x="1220" y="1450"/>
                  </a:lnTo>
                  <a:lnTo>
                    <a:pt x="1229" y="1389"/>
                  </a:lnTo>
                  <a:lnTo>
                    <a:pt x="1235" y="1328"/>
                  </a:lnTo>
                  <a:lnTo>
                    <a:pt x="1239" y="1266"/>
                  </a:lnTo>
                  <a:lnTo>
                    <a:pt x="1239" y="1205"/>
                  </a:lnTo>
                  <a:lnTo>
                    <a:pt x="1236" y="1143"/>
                  </a:lnTo>
                  <a:lnTo>
                    <a:pt x="1230" y="1082"/>
                  </a:lnTo>
                  <a:lnTo>
                    <a:pt x="1221" y="1021"/>
                  </a:lnTo>
                  <a:lnTo>
                    <a:pt x="1209" y="961"/>
                  </a:lnTo>
                  <a:lnTo>
                    <a:pt x="1194" y="901"/>
                  </a:lnTo>
                  <a:lnTo>
                    <a:pt x="1176" y="842"/>
                  </a:lnTo>
                  <a:lnTo>
                    <a:pt x="1155" y="784"/>
                  </a:lnTo>
                  <a:lnTo>
                    <a:pt x="1131" y="728"/>
                  </a:lnTo>
                  <a:lnTo>
                    <a:pt x="1104" y="672"/>
                  </a:lnTo>
                  <a:lnTo>
                    <a:pt x="1075" y="618"/>
                  </a:lnTo>
                  <a:lnTo>
                    <a:pt x="1043" y="565"/>
                  </a:lnTo>
                  <a:lnTo>
                    <a:pt x="1009" y="515"/>
                  </a:lnTo>
                  <a:lnTo>
                    <a:pt x="971" y="465"/>
                  </a:lnTo>
                  <a:lnTo>
                    <a:pt x="932" y="418"/>
                  </a:lnTo>
                  <a:lnTo>
                    <a:pt x="890" y="373"/>
                  </a:lnTo>
                  <a:lnTo>
                    <a:pt x="846" y="330"/>
                  </a:lnTo>
                  <a:lnTo>
                    <a:pt x="800" y="289"/>
                  </a:lnTo>
                  <a:lnTo>
                    <a:pt x="752" y="251"/>
                  </a:lnTo>
                  <a:lnTo>
                    <a:pt x="702" y="215"/>
                  </a:lnTo>
                  <a:lnTo>
                    <a:pt x="650" y="181"/>
                  </a:lnTo>
                  <a:lnTo>
                    <a:pt x="597" y="151"/>
                  </a:lnTo>
                  <a:lnTo>
                    <a:pt x="542" y="122"/>
                  </a:lnTo>
                  <a:lnTo>
                    <a:pt x="486" y="97"/>
                  </a:lnTo>
                  <a:lnTo>
                    <a:pt x="429" y="75"/>
                  </a:lnTo>
                  <a:lnTo>
                    <a:pt x="371" y="55"/>
                  </a:lnTo>
                  <a:lnTo>
                    <a:pt x="312" y="38"/>
                  </a:lnTo>
                  <a:lnTo>
                    <a:pt x="252" y="25"/>
                  </a:lnTo>
                  <a:lnTo>
                    <a:pt x="191" y="14"/>
                  </a:lnTo>
                  <a:lnTo>
                    <a:pt x="130" y="6"/>
                  </a:lnTo>
                  <a:lnTo>
                    <a:pt x="69" y="2"/>
                  </a:lnTo>
                  <a:lnTo>
                    <a:pt x="7" y="0"/>
                  </a:lnTo>
                  <a:lnTo>
                    <a:pt x="7" y="1232"/>
                  </a:lnTo>
                  <a:lnTo>
                    <a:pt x="0" y="2464"/>
                  </a:lnTo>
                </a:path>
              </a:pathLst>
            </a:custGeom>
            <a:solidFill>
              <a:srgbClr val="0000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TextShape 30"/>
            <p:cNvSpPr txBox="1"/>
            <p:nvPr/>
          </p:nvSpPr>
          <p:spPr>
            <a:xfrm>
              <a:off x="8272440" y="2150280"/>
              <a:ext cx="501840" cy="577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  <a:ea typeface="Arial"/>
                </a:rPr>
                <a:t>π</a:t>
              </a:r>
              <a:r>
                <a:rPr b="0" lang="en-US" sz="3000" spc="-1" strike="noStrike" baseline="101000">
                  <a:latin typeface="Times New Roman"/>
                  <a:ea typeface="Arial"/>
                </a:rPr>
                <a:t>-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099" name="Group 31"/>
            <p:cNvGrpSpPr/>
            <p:nvPr/>
          </p:nvGrpSpPr>
          <p:grpSpPr>
            <a:xfrm>
              <a:off x="8008920" y="2378880"/>
              <a:ext cx="1075680" cy="638640"/>
              <a:chOff x="8008920" y="2378880"/>
              <a:chExt cx="1075680" cy="638640"/>
            </a:xfrm>
          </p:grpSpPr>
          <p:sp>
            <p:nvSpPr>
              <p:cNvPr id="1100" name="TextShape 32"/>
              <p:cNvSpPr txBox="1"/>
              <p:nvPr/>
            </p:nvSpPr>
            <p:spPr>
              <a:xfrm>
                <a:off x="8008920" y="2486520"/>
                <a:ext cx="823680" cy="5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K</a:t>
                </a:r>
                <a:r>
                  <a:rPr b="0" lang="en-US" sz="3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101" name="TextShape 33"/>
              <p:cNvSpPr txBox="1"/>
              <p:nvPr/>
            </p:nvSpPr>
            <p:spPr>
              <a:xfrm>
                <a:off x="8260920" y="2378880"/>
                <a:ext cx="823680" cy="63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 baseline="-101000">
                    <a:solidFill>
                      <a:srgbClr val="ffffff"/>
                    </a:solidFill>
                    <a:latin typeface="Times New Roman"/>
                    <a:ea typeface="Arial"/>
                  </a:rPr>
                  <a:t>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</p:grpSp>
      <p:grpSp>
        <p:nvGrpSpPr>
          <p:cNvPr id="1102" name="Group 34"/>
          <p:cNvGrpSpPr/>
          <p:nvPr/>
        </p:nvGrpSpPr>
        <p:grpSpPr>
          <a:xfrm>
            <a:off x="8441640" y="2926080"/>
            <a:ext cx="793800" cy="1356840"/>
            <a:chOff x="8441640" y="2926080"/>
            <a:chExt cx="793800" cy="1356840"/>
          </a:xfrm>
        </p:grpSpPr>
        <p:grpSp>
          <p:nvGrpSpPr>
            <p:cNvPr id="1103" name="Group 35"/>
            <p:cNvGrpSpPr/>
            <p:nvPr/>
          </p:nvGrpSpPr>
          <p:grpSpPr>
            <a:xfrm>
              <a:off x="8513280" y="2926080"/>
              <a:ext cx="721800" cy="614520"/>
              <a:chOff x="8513280" y="2926080"/>
              <a:chExt cx="721800" cy="614520"/>
            </a:xfrm>
          </p:grpSpPr>
          <p:sp>
            <p:nvSpPr>
              <p:cNvPr id="1104" name="CustomShape 36"/>
              <p:cNvSpPr/>
              <p:nvPr/>
            </p:nvSpPr>
            <p:spPr>
              <a:xfrm>
                <a:off x="8526600" y="2958840"/>
                <a:ext cx="576000" cy="57600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5" name="CustomShape 37"/>
              <p:cNvSpPr/>
              <p:nvPr/>
            </p:nvSpPr>
            <p:spPr>
              <a:xfrm>
                <a:off x="8526600" y="2959200"/>
                <a:ext cx="576000" cy="576000"/>
              </a:xfrm>
              <a:custGeom>
                <a:avLst/>
                <a:gdLst/>
                <a:ahLst/>
                <a:rect l="0" t="0" r="r" b="b"/>
                <a:pathLst>
                  <a:path w="813" h="1601">
                    <a:moveTo>
                      <a:pt x="812" y="1600"/>
                    </a:moveTo>
                    <a:lnTo>
                      <a:pt x="772" y="1600"/>
                    </a:lnTo>
                    <a:lnTo>
                      <a:pt x="732" y="1597"/>
                    </a:lnTo>
                    <a:lnTo>
                      <a:pt x="692" y="1593"/>
                    </a:lnTo>
                    <a:lnTo>
                      <a:pt x="653" y="1586"/>
                    </a:lnTo>
                    <a:lnTo>
                      <a:pt x="613" y="1578"/>
                    </a:lnTo>
                    <a:lnTo>
                      <a:pt x="575" y="1568"/>
                    </a:lnTo>
                    <a:lnTo>
                      <a:pt x="536" y="1555"/>
                    </a:lnTo>
                    <a:lnTo>
                      <a:pt x="499" y="1541"/>
                    </a:lnTo>
                    <a:lnTo>
                      <a:pt x="462" y="1525"/>
                    </a:lnTo>
                    <a:lnTo>
                      <a:pt x="426" y="1507"/>
                    </a:lnTo>
                    <a:lnTo>
                      <a:pt x="391" y="1488"/>
                    </a:lnTo>
                    <a:lnTo>
                      <a:pt x="357" y="1466"/>
                    </a:lnTo>
                    <a:lnTo>
                      <a:pt x="325" y="1443"/>
                    </a:lnTo>
                    <a:lnTo>
                      <a:pt x="293" y="1419"/>
                    </a:lnTo>
                    <a:lnTo>
                      <a:pt x="263" y="1393"/>
                    </a:lnTo>
                    <a:lnTo>
                      <a:pt x="234" y="1365"/>
                    </a:lnTo>
                    <a:lnTo>
                      <a:pt x="206" y="1336"/>
                    </a:lnTo>
                    <a:lnTo>
                      <a:pt x="180" y="1305"/>
                    </a:lnTo>
                    <a:lnTo>
                      <a:pt x="155" y="1274"/>
                    </a:lnTo>
                    <a:lnTo>
                      <a:pt x="132" y="1241"/>
                    </a:lnTo>
                    <a:lnTo>
                      <a:pt x="111" y="1207"/>
                    </a:lnTo>
                    <a:lnTo>
                      <a:pt x="92" y="1172"/>
                    </a:lnTo>
                    <a:lnTo>
                      <a:pt x="74" y="1136"/>
                    </a:lnTo>
                    <a:lnTo>
                      <a:pt x="58" y="1099"/>
                    </a:lnTo>
                    <a:lnTo>
                      <a:pt x="44" y="1062"/>
                    </a:lnTo>
                    <a:lnTo>
                      <a:pt x="32" y="1023"/>
                    </a:lnTo>
                    <a:lnTo>
                      <a:pt x="22" y="985"/>
                    </a:lnTo>
                    <a:lnTo>
                      <a:pt x="13" y="945"/>
                    </a:lnTo>
                    <a:lnTo>
                      <a:pt x="7" y="906"/>
                    </a:lnTo>
                    <a:lnTo>
                      <a:pt x="3" y="866"/>
                    </a:lnTo>
                    <a:lnTo>
                      <a:pt x="0" y="826"/>
                    </a:lnTo>
                    <a:lnTo>
                      <a:pt x="0" y="786"/>
                    </a:lnTo>
                    <a:lnTo>
                      <a:pt x="2" y="746"/>
                    </a:lnTo>
                    <a:lnTo>
                      <a:pt x="6" y="706"/>
                    </a:lnTo>
                    <a:lnTo>
                      <a:pt x="11" y="666"/>
                    </a:lnTo>
                    <a:lnTo>
                      <a:pt x="19" y="627"/>
                    </a:lnTo>
                    <a:lnTo>
                      <a:pt x="29" y="588"/>
                    </a:lnTo>
                    <a:lnTo>
                      <a:pt x="40" y="550"/>
                    </a:lnTo>
                    <a:lnTo>
                      <a:pt x="54" y="512"/>
                    </a:lnTo>
                    <a:lnTo>
                      <a:pt x="69" y="475"/>
                    </a:lnTo>
                    <a:lnTo>
                      <a:pt x="86" y="439"/>
                    </a:lnTo>
                    <a:lnTo>
                      <a:pt x="105" y="403"/>
                    </a:lnTo>
                    <a:lnTo>
                      <a:pt x="126" y="369"/>
                    </a:lnTo>
                    <a:lnTo>
                      <a:pt x="148" y="336"/>
                    </a:lnTo>
                    <a:lnTo>
                      <a:pt x="172" y="304"/>
                    </a:lnTo>
                    <a:lnTo>
                      <a:pt x="198" y="273"/>
                    </a:lnTo>
                    <a:lnTo>
                      <a:pt x="225" y="244"/>
                    </a:lnTo>
                    <a:lnTo>
                      <a:pt x="254" y="216"/>
                    </a:lnTo>
                    <a:lnTo>
                      <a:pt x="284" y="189"/>
                    </a:lnTo>
                    <a:lnTo>
                      <a:pt x="315" y="164"/>
                    </a:lnTo>
                    <a:lnTo>
                      <a:pt x="347" y="140"/>
                    </a:lnTo>
                    <a:lnTo>
                      <a:pt x="381" y="118"/>
                    </a:lnTo>
                    <a:lnTo>
                      <a:pt x="416" y="98"/>
                    </a:lnTo>
                    <a:lnTo>
                      <a:pt x="451" y="80"/>
                    </a:lnTo>
                    <a:lnTo>
                      <a:pt x="488" y="63"/>
                    </a:lnTo>
                    <a:lnTo>
                      <a:pt x="525" y="49"/>
                    </a:lnTo>
                    <a:lnTo>
                      <a:pt x="563" y="36"/>
                    </a:lnTo>
                    <a:lnTo>
                      <a:pt x="602" y="25"/>
                    </a:lnTo>
                    <a:lnTo>
                      <a:pt x="641" y="16"/>
                    </a:lnTo>
                    <a:lnTo>
                      <a:pt x="680" y="9"/>
                    </a:lnTo>
                    <a:lnTo>
                      <a:pt x="720" y="4"/>
                    </a:lnTo>
                    <a:lnTo>
                      <a:pt x="760" y="1"/>
                    </a:lnTo>
                    <a:lnTo>
                      <a:pt x="800" y="0"/>
                    </a:lnTo>
                    <a:lnTo>
                      <a:pt x="800" y="800"/>
                    </a:lnTo>
                    <a:lnTo>
                      <a:pt x="812" y="1600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6" name="CustomShape 38"/>
              <p:cNvSpPr/>
              <p:nvPr/>
            </p:nvSpPr>
            <p:spPr>
              <a:xfrm>
                <a:off x="8549280" y="2959200"/>
                <a:ext cx="576000" cy="576000"/>
              </a:xfrm>
              <a:custGeom>
                <a:avLst/>
                <a:gdLst/>
                <a:ahLst/>
                <a:rect l="0" t="0" r="r" b="b"/>
                <a:pathLst>
                  <a:path w="813" h="1601">
                    <a:moveTo>
                      <a:pt x="0" y="1600"/>
                    </a:moveTo>
                    <a:lnTo>
                      <a:pt x="40" y="1600"/>
                    </a:lnTo>
                    <a:lnTo>
                      <a:pt x="80" y="1597"/>
                    </a:lnTo>
                    <a:lnTo>
                      <a:pt x="120" y="1593"/>
                    </a:lnTo>
                    <a:lnTo>
                      <a:pt x="159" y="1586"/>
                    </a:lnTo>
                    <a:lnTo>
                      <a:pt x="199" y="1578"/>
                    </a:lnTo>
                    <a:lnTo>
                      <a:pt x="237" y="1568"/>
                    </a:lnTo>
                    <a:lnTo>
                      <a:pt x="276" y="1555"/>
                    </a:lnTo>
                    <a:lnTo>
                      <a:pt x="313" y="1541"/>
                    </a:lnTo>
                    <a:lnTo>
                      <a:pt x="350" y="1525"/>
                    </a:lnTo>
                    <a:lnTo>
                      <a:pt x="386" y="1507"/>
                    </a:lnTo>
                    <a:lnTo>
                      <a:pt x="421" y="1488"/>
                    </a:lnTo>
                    <a:lnTo>
                      <a:pt x="455" y="1466"/>
                    </a:lnTo>
                    <a:lnTo>
                      <a:pt x="487" y="1443"/>
                    </a:lnTo>
                    <a:lnTo>
                      <a:pt x="519" y="1419"/>
                    </a:lnTo>
                    <a:lnTo>
                      <a:pt x="549" y="1393"/>
                    </a:lnTo>
                    <a:lnTo>
                      <a:pt x="578" y="1365"/>
                    </a:lnTo>
                    <a:lnTo>
                      <a:pt x="606" y="1336"/>
                    </a:lnTo>
                    <a:lnTo>
                      <a:pt x="632" y="1305"/>
                    </a:lnTo>
                    <a:lnTo>
                      <a:pt x="657" y="1274"/>
                    </a:lnTo>
                    <a:lnTo>
                      <a:pt x="680" y="1241"/>
                    </a:lnTo>
                    <a:lnTo>
                      <a:pt x="701" y="1207"/>
                    </a:lnTo>
                    <a:lnTo>
                      <a:pt x="720" y="1172"/>
                    </a:lnTo>
                    <a:lnTo>
                      <a:pt x="738" y="1136"/>
                    </a:lnTo>
                    <a:lnTo>
                      <a:pt x="754" y="1099"/>
                    </a:lnTo>
                    <a:lnTo>
                      <a:pt x="768" y="1062"/>
                    </a:lnTo>
                    <a:lnTo>
                      <a:pt x="780" y="1023"/>
                    </a:lnTo>
                    <a:lnTo>
                      <a:pt x="790" y="985"/>
                    </a:lnTo>
                    <a:lnTo>
                      <a:pt x="799" y="945"/>
                    </a:lnTo>
                    <a:lnTo>
                      <a:pt x="805" y="906"/>
                    </a:lnTo>
                    <a:lnTo>
                      <a:pt x="809" y="866"/>
                    </a:lnTo>
                    <a:lnTo>
                      <a:pt x="812" y="826"/>
                    </a:lnTo>
                    <a:lnTo>
                      <a:pt x="812" y="786"/>
                    </a:lnTo>
                    <a:lnTo>
                      <a:pt x="810" y="746"/>
                    </a:lnTo>
                    <a:lnTo>
                      <a:pt x="806" y="706"/>
                    </a:lnTo>
                    <a:lnTo>
                      <a:pt x="801" y="666"/>
                    </a:lnTo>
                    <a:lnTo>
                      <a:pt x="793" y="627"/>
                    </a:lnTo>
                    <a:lnTo>
                      <a:pt x="783" y="588"/>
                    </a:lnTo>
                    <a:lnTo>
                      <a:pt x="772" y="550"/>
                    </a:lnTo>
                    <a:lnTo>
                      <a:pt x="758" y="512"/>
                    </a:lnTo>
                    <a:lnTo>
                      <a:pt x="743" y="475"/>
                    </a:lnTo>
                    <a:lnTo>
                      <a:pt x="726" y="439"/>
                    </a:lnTo>
                    <a:lnTo>
                      <a:pt x="707" y="403"/>
                    </a:lnTo>
                    <a:lnTo>
                      <a:pt x="686" y="369"/>
                    </a:lnTo>
                    <a:lnTo>
                      <a:pt x="664" y="336"/>
                    </a:lnTo>
                    <a:lnTo>
                      <a:pt x="640" y="304"/>
                    </a:lnTo>
                    <a:lnTo>
                      <a:pt x="614" y="273"/>
                    </a:lnTo>
                    <a:lnTo>
                      <a:pt x="587" y="244"/>
                    </a:lnTo>
                    <a:lnTo>
                      <a:pt x="558" y="216"/>
                    </a:lnTo>
                    <a:lnTo>
                      <a:pt x="528" y="189"/>
                    </a:lnTo>
                    <a:lnTo>
                      <a:pt x="497" y="164"/>
                    </a:lnTo>
                    <a:lnTo>
                      <a:pt x="465" y="140"/>
                    </a:lnTo>
                    <a:lnTo>
                      <a:pt x="431" y="118"/>
                    </a:lnTo>
                    <a:lnTo>
                      <a:pt x="396" y="98"/>
                    </a:lnTo>
                    <a:lnTo>
                      <a:pt x="361" y="80"/>
                    </a:lnTo>
                    <a:lnTo>
                      <a:pt x="324" y="63"/>
                    </a:lnTo>
                    <a:lnTo>
                      <a:pt x="287" y="49"/>
                    </a:lnTo>
                    <a:lnTo>
                      <a:pt x="249" y="36"/>
                    </a:lnTo>
                    <a:lnTo>
                      <a:pt x="210" y="25"/>
                    </a:lnTo>
                    <a:lnTo>
                      <a:pt x="171" y="16"/>
                    </a:lnTo>
                    <a:lnTo>
                      <a:pt x="132" y="9"/>
                    </a:lnTo>
                    <a:lnTo>
                      <a:pt x="92" y="4"/>
                    </a:lnTo>
                    <a:lnTo>
                      <a:pt x="52" y="1"/>
                    </a:lnTo>
                    <a:lnTo>
                      <a:pt x="12" y="0"/>
                    </a:lnTo>
                    <a:lnTo>
                      <a:pt x="12" y="800"/>
                    </a:lnTo>
                    <a:lnTo>
                      <a:pt x="0" y="1600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7" name="TextShape 39"/>
              <p:cNvSpPr txBox="1"/>
              <p:nvPr/>
            </p:nvSpPr>
            <p:spPr>
              <a:xfrm>
                <a:off x="8513280" y="2953080"/>
                <a:ext cx="43452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108" name="TextShape 40"/>
              <p:cNvSpPr txBox="1"/>
              <p:nvPr/>
            </p:nvSpPr>
            <p:spPr>
              <a:xfrm>
                <a:off x="8789400" y="2926080"/>
                <a:ext cx="445680" cy="38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09" name="TextShape 41"/>
              <p:cNvSpPr txBox="1"/>
              <p:nvPr/>
            </p:nvSpPr>
            <p:spPr>
              <a:xfrm>
                <a:off x="8655120" y="3166560"/>
                <a:ext cx="547920" cy="37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solidFill>
                      <a:srgbClr val="ffffff"/>
                    </a:solidFill>
                    <a:latin typeface="Times New Roman"/>
                    <a:ea typeface="Times New Roman"/>
                  </a:rPr>
                  <a:t>Λ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1110" name="Group 42"/>
            <p:cNvGrpSpPr/>
            <p:nvPr/>
          </p:nvGrpSpPr>
          <p:grpSpPr>
            <a:xfrm>
              <a:off x="8441640" y="3610440"/>
              <a:ext cx="793800" cy="672480"/>
              <a:chOff x="8441640" y="3610440"/>
              <a:chExt cx="793800" cy="672480"/>
            </a:xfrm>
          </p:grpSpPr>
          <p:sp>
            <p:nvSpPr>
              <p:cNvPr id="1111" name="CustomShape 43"/>
              <p:cNvSpPr/>
              <p:nvPr/>
            </p:nvSpPr>
            <p:spPr>
              <a:xfrm>
                <a:off x="8526960" y="3643200"/>
                <a:ext cx="576000" cy="57600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2" name="CustomShape 44"/>
              <p:cNvSpPr/>
              <p:nvPr/>
            </p:nvSpPr>
            <p:spPr>
              <a:xfrm>
                <a:off x="8526960" y="3643560"/>
                <a:ext cx="576000" cy="576000"/>
              </a:xfrm>
              <a:custGeom>
                <a:avLst/>
                <a:gdLst/>
                <a:ahLst/>
                <a:rect l="0" t="0" r="r" b="b"/>
                <a:pathLst>
                  <a:path w="813" h="1601">
                    <a:moveTo>
                      <a:pt x="812" y="1600"/>
                    </a:moveTo>
                    <a:lnTo>
                      <a:pt x="772" y="1600"/>
                    </a:lnTo>
                    <a:lnTo>
                      <a:pt x="732" y="1597"/>
                    </a:lnTo>
                    <a:lnTo>
                      <a:pt x="692" y="1593"/>
                    </a:lnTo>
                    <a:lnTo>
                      <a:pt x="653" y="1586"/>
                    </a:lnTo>
                    <a:lnTo>
                      <a:pt x="613" y="1578"/>
                    </a:lnTo>
                    <a:lnTo>
                      <a:pt x="575" y="1568"/>
                    </a:lnTo>
                    <a:lnTo>
                      <a:pt x="536" y="1555"/>
                    </a:lnTo>
                    <a:lnTo>
                      <a:pt x="499" y="1541"/>
                    </a:lnTo>
                    <a:lnTo>
                      <a:pt x="462" y="1525"/>
                    </a:lnTo>
                    <a:lnTo>
                      <a:pt x="426" y="1507"/>
                    </a:lnTo>
                    <a:lnTo>
                      <a:pt x="391" y="1488"/>
                    </a:lnTo>
                    <a:lnTo>
                      <a:pt x="357" y="1466"/>
                    </a:lnTo>
                    <a:lnTo>
                      <a:pt x="325" y="1443"/>
                    </a:lnTo>
                    <a:lnTo>
                      <a:pt x="293" y="1419"/>
                    </a:lnTo>
                    <a:lnTo>
                      <a:pt x="263" y="1393"/>
                    </a:lnTo>
                    <a:lnTo>
                      <a:pt x="234" y="1365"/>
                    </a:lnTo>
                    <a:lnTo>
                      <a:pt x="206" y="1336"/>
                    </a:lnTo>
                    <a:lnTo>
                      <a:pt x="180" y="1305"/>
                    </a:lnTo>
                    <a:lnTo>
                      <a:pt x="155" y="1274"/>
                    </a:lnTo>
                    <a:lnTo>
                      <a:pt x="132" y="1241"/>
                    </a:lnTo>
                    <a:lnTo>
                      <a:pt x="111" y="1207"/>
                    </a:lnTo>
                    <a:lnTo>
                      <a:pt x="92" y="1172"/>
                    </a:lnTo>
                    <a:lnTo>
                      <a:pt x="74" y="1136"/>
                    </a:lnTo>
                    <a:lnTo>
                      <a:pt x="58" y="1099"/>
                    </a:lnTo>
                    <a:lnTo>
                      <a:pt x="44" y="1062"/>
                    </a:lnTo>
                    <a:lnTo>
                      <a:pt x="32" y="1023"/>
                    </a:lnTo>
                    <a:lnTo>
                      <a:pt x="22" y="985"/>
                    </a:lnTo>
                    <a:lnTo>
                      <a:pt x="13" y="945"/>
                    </a:lnTo>
                    <a:lnTo>
                      <a:pt x="7" y="906"/>
                    </a:lnTo>
                    <a:lnTo>
                      <a:pt x="3" y="866"/>
                    </a:lnTo>
                    <a:lnTo>
                      <a:pt x="0" y="826"/>
                    </a:lnTo>
                    <a:lnTo>
                      <a:pt x="0" y="786"/>
                    </a:lnTo>
                    <a:lnTo>
                      <a:pt x="2" y="746"/>
                    </a:lnTo>
                    <a:lnTo>
                      <a:pt x="6" y="706"/>
                    </a:lnTo>
                    <a:lnTo>
                      <a:pt x="11" y="666"/>
                    </a:lnTo>
                    <a:lnTo>
                      <a:pt x="19" y="627"/>
                    </a:lnTo>
                    <a:lnTo>
                      <a:pt x="29" y="588"/>
                    </a:lnTo>
                    <a:lnTo>
                      <a:pt x="40" y="550"/>
                    </a:lnTo>
                    <a:lnTo>
                      <a:pt x="54" y="512"/>
                    </a:lnTo>
                    <a:lnTo>
                      <a:pt x="69" y="475"/>
                    </a:lnTo>
                    <a:lnTo>
                      <a:pt x="86" y="439"/>
                    </a:lnTo>
                    <a:lnTo>
                      <a:pt x="105" y="403"/>
                    </a:lnTo>
                    <a:lnTo>
                      <a:pt x="126" y="369"/>
                    </a:lnTo>
                    <a:lnTo>
                      <a:pt x="148" y="336"/>
                    </a:lnTo>
                    <a:lnTo>
                      <a:pt x="172" y="304"/>
                    </a:lnTo>
                    <a:lnTo>
                      <a:pt x="198" y="273"/>
                    </a:lnTo>
                    <a:lnTo>
                      <a:pt x="225" y="244"/>
                    </a:lnTo>
                    <a:lnTo>
                      <a:pt x="254" y="216"/>
                    </a:lnTo>
                    <a:lnTo>
                      <a:pt x="284" y="189"/>
                    </a:lnTo>
                    <a:lnTo>
                      <a:pt x="315" y="164"/>
                    </a:lnTo>
                    <a:lnTo>
                      <a:pt x="347" y="140"/>
                    </a:lnTo>
                    <a:lnTo>
                      <a:pt x="381" y="118"/>
                    </a:lnTo>
                    <a:lnTo>
                      <a:pt x="416" y="98"/>
                    </a:lnTo>
                    <a:lnTo>
                      <a:pt x="451" y="80"/>
                    </a:lnTo>
                    <a:lnTo>
                      <a:pt x="488" y="63"/>
                    </a:lnTo>
                    <a:lnTo>
                      <a:pt x="525" y="49"/>
                    </a:lnTo>
                    <a:lnTo>
                      <a:pt x="563" y="36"/>
                    </a:lnTo>
                    <a:lnTo>
                      <a:pt x="602" y="25"/>
                    </a:lnTo>
                    <a:lnTo>
                      <a:pt x="641" y="16"/>
                    </a:lnTo>
                    <a:lnTo>
                      <a:pt x="680" y="9"/>
                    </a:lnTo>
                    <a:lnTo>
                      <a:pt x="720" y="4"/>
                    </a:lnTo>
                    <a:lnTo>
                      <a:pt x="760" y="1"/>
                    </a:lnTo>
                    <a:lnTo>
                      <a:pt x="800" y="0"/>
                    </a:lnTo>
                    <a:lnTo>
                      <a:pt x="800" y="800"/>
                    </a:lnTo>
                    <a:lnTo>
                      <a:pt x="812" y="1600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3" name="CustomShape 45"/>
              <p:cNvSpPr/>
              <p:nvPr/>
            </p:nvSpPr>
            <p:spPr>
              <a:xfrm>
                <a:off x="8549640" y="3643560"/>
                <a:ext cx="576000" cy="576000"/>
              </a:xfrm>
              <a:custGeom>
                <a:avLst/>
                <a:gdLst/>
                <a:ahLst/>
                <a:rect l="0" t="0" r="r" b="b"/>
                <a:pathLst>
                  <a:path w="813" h="1601">
                    <a:moveTo>
                      <a:pt x="0" y="1600"/>
                    </a:moveTo>
                    <a:lnTo>
                      <a:pt x="40" y="1600"/>
                    </a:lnTo>
                    <a:lnTo>
                      <a:pt x="80" y="1597"/>
                    </a:lnTo>
                    <a:lnTo>
                      <a:pt x="120" y="1593"/>
                    </a:lnTo>
                    <a:lnTo>
                      <a:pt x="159" y="1586"/>
                    </a:lnTo>
                    <a:lnTo>
                      <a:pt x="199" y="1578"/>
                    </a:lnTo>
                    <a:lnTo>
                      <a:pt x="237" y="1568"/>
                    </a:lnTo>
                    <a:lnTo>
                      <a:pt x="276" y="1555"/>
                    </a:lnTo>
                    <a:lnTo>
                      <a:pt x="313" y="1541"/>
                    </a:lnTo>
                    <a:lnTo>
                      <a:pt x="350" y="1525"/>
                    </a:lnTo>
                    <a:lnTo>
                      <a:pt x="386" y="1507"/>
                    </a:lnTo>
                    <a:lnTo>
                      <a:pt x="421" y="1488"/>
                    </a:lnTo>
                    <a:lnTo>
                      <a:pt x="455" y="1466"/>
                    </a:lnTo>
                    <a:lnTo>
                      <a:pt x="487" y="1443"/>
                    </a:lnTo>
                    <a:lnTo>
                      <a:pt x="519" y="1419"/>
                    </a:lnTo>
                    <a:lnTo>
                      <a:pt x="549" y="1393"/>
                    </a:lnTo>
                    <a:lnTo>
                      <a:pt x="578" y="1365"/>
                    </a:lnTo>
                    <a:lnTo>
                      <a:pt x="606" y="1336"/>
                    </a:lnTo>
                    <a:lnTo>
                      <a:pt x="632" y="1305"/>
                    </a:lnTo>
                    <a:lnTo>
                      <a:pt x="657" y="1274"/>
                    </a:lnTo>
                    <a:lnTo>
                      <a:pt x="680" y="1241"/>
                    </a:lnTo>
                    <a:lnTo>
                      <a:pt x="701" y="1207"/>
                    </a:lnTo>
                    <a:lnTo>
                      <a:pt x="720" y="1172"/>
                    </a:lnTo>
                    <a:lnTo>
                      <a:pt x="738" y="1136"/>
                    </a:lnTo>
                    <a:lnTo>
                      <a:pt x="754" y="1099"/>
                    </a:lnTo>
                    <a:lnTo>
                      <a:pt x="768" y="1062"/>
                    </a:lnTo>
                    <a:lnTo>
                      <a:pt x="780" y="1023"/>
                    </a:lnTo>
                    <a:lnTo>
                      <a:pt x="790" y="985"/>
                    </a:lnTo>
                    <a:lnTo>
                      <a:pt x="799" y="945"/>
                    </a:lnTo>
                    <a:lnTo>
                      <a:pt x="805" y="906"/>
                    </a:lnTo>
                    <a:lnTo>
                      <a:pt x="809" y="866"/>
                    </a:lnTo>
                    <a:lnTo>
                      <a:pt x="812" y="826"/>
                    </a:lnTo>
                    <a:lnTo>
                      <a:pt x="812" y="786"/>
                    </a:lnTo>
                    <a:lnTo>
                      <a:pt x="810" y="746"/>
                    </a:lnTo>
                    <a:lnTo>
                      <a:pt x="806" y="706"/>
                    </a:lnTo>
                    <a:lnTo>
                      <a:pt x="801" y="666"/>
                    </a:lnTo>
                    <a:lnTo>
                      <a:pt x="793" y="627"/>
                    </a:lnTo>
                    <a:lnTo>
                      <a:pt x="783" y="588"/>
                    </a:lnTo>
                    <a:lnTo>
                      <a:pt x="772" y="550"/>
                    </a:lnTo>
                    <a:lnTo>
                      <a:pt x="758" y="512"/>
                    </a:lnTo>
                    <a:lnTo>
                      <a:pt x="743" y="475"/>
                    </a:lnTo>
                    <a:lnTo>
                      <a:pt x="726" y="439"/>
                    </a:lnTo>
                    <a:lnTo>
                      <a:pt x="707" y="403"/>
                    </a:lnTo>
                    <a:lnTo>
                      <a:pt x="686" y="369"/>
                    </a:lnTo>
                    <a:lnTo>
                      <a:pt x="664" y="336"/>
                    </a:lnTo>
                    <a:lnTo>
                      <a:pt x="640" y="304"/>
                    </a:lnTo>
                    <a:lnTo>
                      <a:pt x="614" y="273"/>
                    </a:lnTo>
                    <a:lnTo>
                      <a:pt x="587" y="244"/>
                    </a:lnTo>
                    <a:lnTo>
                      <a:pt x="558" y="216"/>
                    </a:lnTo>
                    <a:lnTo>
                      <a:pt x="528" y="189"/>
                    </a:lnTo>
                    <a:lnTo>
                      <a:pt x="497" y="164"/>
                    </a:lnTo>
                    <a:lnTo>
                      <a:pt x="465" y="140"/>
                    </a:lnTo>
                    <a:lnTo>
                      <a:pt x="431" y="118"/>
                    </a:lnTo>
                    <a:lnTo>
                      <a:pt x="396" y="98"/>
                    </a:lnTo>
                    <a:lnTo>
                      <a:pt x="361" y="80"/>
                    </a:lnTo>
                    <a:lnTo>
                      <a:pt x="324" y="63"/>
                    </a:lnTo>
                    <a:lnTo>
                      <a:pt x="287" y="49"/>
                    </a:lnTo>
                    <a:lnTo>
                      <a:pt x="249" y="36"/>
                    </a:lnTo>
                    <a:lnTo>
                      <a:pt x="210" y="25"/>
                    </a:lnTo>
                    <a:lnTo>
                      <a:pt x="171" y="16"/>
                    </a:lnTo>
                    <a:lnTo>
                      <a:pt x="132" y="9"/>
                    </a:lnTo>
                    <a:lnTo>
                      <a:pt x="92" y="4"/>
                    </a:lnTo>
                    <a:lnTo>
                      <a:pt x="52" y="1"/>
                    </a:lnTo>
                    <a:lnTo>
                      <a:pt x="12" y="0"/>
                    </a:lnTo>
                    <a:lnTo>
                      <a:pt x="12" y="800"/>
                    </a:lnTo>
                    <a:lnTo>
                      <a:pt x="0" y="1600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4" name="TextShape 46"/>
              <p:cNvSpPr txBox="1"/>
              <p:nvPr/>
            </p:nvSpPr>
            <p:spPr>
              <a:xfrm>
                <a:off x="8441640" y="3637440"/>
                <a:ext cx="434520" cy="389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Symbol"/>
                    <a:ea typeface="Symbol"/>
                  </a:rPr>
                  <a:t>`</a:t>
                </a:r>
                <a:r>
                  <a:rPr b="0" lang="en-US" sz="1800" spc="-1" strike="noStrike">
                    <a:latin typeface="Times New Roman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115" name="TextShape 47"/>
              <p:cNvSpPr txBox="1"/>
              <p:nvPr/>
            </p:nvSpPr>
            <p:spPr>
              <a:xfrm>
                <a:off x="8789760" y="3610440"/>
                <a:ext cx="445680" cy="38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16" name="TextShape 48"/>
              <p:cNvSpPr txBox="1"/>
              <p:nvPr/>
            </p:nvSpPr>
            <p:spPr>
              <a:xfrm>
                <a:off x="8521560" y="3860280"/>
                <a:ext cx="509760" cy="422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solidFill>
                      <a:srgbClr val="ffffff"/>
                    </a:solidFill>
                    <a:latin typeface="Symbol"/>
                    <a:ea typeface="Symbol"/>
                  </a:rPr>
                  <a:t>`</a:t>
                </a:r>
                <a:r>
                  <a:rPr b="0" lang="en-US" sz="2000" spc="-1" strike="noStrike">
                    <a:solidFill>
                      <a:srgbClr val="ffffff"/>
                    </a:solidFill>
                    <a:latin typeface="Times New Roman"/>
                    <a:ea typeface="Times New Roman"/>
                  </a:rPr>
                  <a:t>Λ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</p:grpSp>
      <p:sp>
        <p:nvSpPr>
          <p:cNvPr id="1117" name="TextShape 49"/>
          <p:cNvSpPr txBox="1"/>
          <p:nvPr/>
        </p:nvSpPr>
        <p:spPr>
          <a:xfrm>
            <a:off x="4572000" y="4206240"/>
            <a:ext cx="557784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00"/>
                </a:solidFill>
                <a:latin typeface="Times New Roman"/>
              </a:rPr>
              <a:t>Deposit about 1/3 of energy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118" name="Group 50"/>
          <p:cNvGrpSpPr/>
          <p:nvPr/>
        </p:nvGrpSpPr>
        <p:grpSpPr>
          <a:xfrm>
            <a:off x="160200" y="288720"/>
            <a:ext cx="4118040" cy="3289680"/>
            <a:chOff x="160200" y="288720"/>
            <a:chExt cx="4118040" cy="3289680"/>
          </a:xfrm>
        </p:grpSpPr>
        <p:grpSp>
          <p:nvGrpSpPr>
            <p:cNvPr id="1119" name="Group 51"/>
            <p:cNvGrpSpPr/>
            <p:nvPr/>
          </p:nvGrpSpPr>
          <p:grpSpPr>
            <a:xfrm>
              <a:off x="163440" y="288720"/>
              <a:ext cx="4114800" cy="2725200"/>
              <a:chOff x="163440" y="288720"/>
              <a:chExt cx="4114800" cy="2725200"/>
            </a:xfrm>
          </p:grpSpPr>
          <p:grpSp>
            <p:nvGrpSpPr>
              <p:cNvPr id="1120" name="Group 52"/>
              <p:cNvGrpSpPr/>
              <p:nvPr/>
            </p:nvGrpSpPr>
            <p:grpSpPr>
              <a:xfrm>
                <a:off x="446760" y="288720"/>
                <a:ext cx="2094120" cy="2107800"/>
                <a:chOff x="446760" y="288720"/>
                <a:chExt cx="2094120" cy="2107800"/>
              </a:xfrm>
            </p:grpSpPr>
            <p:sp>
              <p:nvSpPr>
                <p:cNvPr id="1121" name="CustomShape 53"/>
                <p:cNvSpPr/>
                <p:nvPr/>
              </p:nvSpPr>
              <p:spPr>
                <a:xfrm>
                  <a:off x="446760" y="302400"/>
                  <a:ext cx="2094120" cy="20941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2" name="CustomShape 54"/>
                <p:cNvSpPr/>
                <p:nvPr/>
              </p:nvSpPr>
              <p:spPr>
                <a:xfrm>
                  <a:off x="446760" y="302400"/>
                  <a:ext cx="2094120" cy="2094120"/>
                </a:xfrm>
                <a:custGeom>
                  <a:avLst/>
                  <a:gdLst/>
                  <a:ahLst/>
                  <a:rect l="0" t="0" r="r" b="b"/>
                  <a:pathLst>
                    <a:path w="2925" h="5819">
                      <a:moveTo>
                        <a:pt x="2924" y="5818"/>
                      </a:moveTo>
                      <a:lnTo>
                        <a:pt x="2779" y="5815"/>
                      </a:lnTo>
                      <a:lnTo>
                        <a:pt x="2634" y="5805"/>
                      </a:lnTo>
                      <a:lnTo>
                        <a:pt x="2490" y="5788"/>
                      </a:lnTo>
                      <a:lnTo>
                        <a:pt x="2346" y="5763"/>
                      </a:lnTo>
                      <a:lnTo>
                        <a:pt x="2204" y="5732"/>
                      </a:lnTo>
                      <a:lnTo>
                        <a:pt x="2064" y="5693"/>
                      </a:lnTo>
                      <a:lnTo>
                        <a:pt x="1926" y="5647"/>
                      </a:lnTo>
                      <a:lnTo>
                        <a:pt x="1791" y="5595"/>
                      </a:lnTo>
                      <a:lnTo>
                        <a:pt x="1658" y="5536"/>
                      </a:lnTo>
                      <a:lnTo>
                        <a:pt x="1529" y="5470"/>
                      </a:lnTo>
                      <a:lnTo>
                        <a:pt x="1402" y="5398"/>
                      </a:lnTo>
                      <a:lnTo>
                        <a:pt x="1280" y="5320"/>
                      </a:lnTo>
                      <a:lnTo>
                        <a:pt x="1162" y="5236"/>
                      </a:lnTo>
                      <a:lnTo>
                        <a:pt x="1048" y="5145"/>
                      </a:lnTo>
                      <a:lnTo>
                        <a:pt x="938" y="5050"/>
                      </a:lnTo>
                      <a:lnTo>
                        <a:pt x="834" y="4949"/>
                      </a:lnTo>
                      <a:lnTo>
                        <a:pt x="735" y="4843"/>
                      </a:lnTo>
                      <a:lnTo>
                        <a:pt x="641" y="4732"/>
                      </a:lnTo>
                      <a:lnTo>
                        <a:pt x="553" y="4616"/>
                      </a:lnTo>
                      <a:lnTo>
                        <a:pt x="470" y="4496"/>
                      </a:lnTo>
                      <a:lnTo>
                        <a:pt x="394" y="4373"/>
                      </a:lnTo>
                      <a:lnTo>
                        <a:pt x="324" y="4245"/>
                      </a:lnTo>
                      <a:lnTo>
                        <a:pt x="261" y="4115"/>
                      </a:lnTo>
                      <a:lnTo>
                        <a:pt x="204" y="3981"/>
                      </a:lnTo>
                      <a:lnTo>
                        <a:pt x="154" y="3845"/>
                      </a:lnTo>
                      <a:lnTo>
                        <a:pt x="110" y="3706"/>
                      </a:lnTo>
                      <a:lnTo>
                        <a:pt x="74" y="3565"/>
                      </a:lnTo>
                      <a:lnTo>
                        <a:pt x="45" y="3423"/>
                      </a:lnTo>
                      <a:lnTo>
                        <a:pt x="23" y="3279"/>
                      </a:lnTo>
                      <a:lnTo>
                        <a:pt x="8" y="3135"/>
                      </a:lnTo>
                      <a:lnTo>
                        <a:pt x="0" y="2990"/>
                      </a:lnTo>
                      <a:lnTo>
                        <a:pt x="0" y="2844"/>
                      </a:lnTo>
                      <a:lnTo>
                        <a:pt x="7" y="2699"/>
                      </a:lnTo>
                      <a:lnTo>
                        <a:pt x="21" y="2555"/>
                      </a:lnTo>
                      <a:lnTo>
                        <a:pt x="42" y="2411"/>
                      </a:lnTo>
                      <a:lnTo>
                        <a:pt x="70" y="2268"/>
                      </a:lnTo>
                      <a:lnTo>
                        <a:pt x="106" y="2127"/>
                      </a:lnTo>
                      <a:lnTo>
                        <a:pt x="148" y="1989"/>
                      </a:lnTo>
                      <a:lnTo>
                        <a:pt x="198" y="1852"/>
                      </a:lnTo>
                      <a:lnTo>
                        <a:pt x="254" y="1718"/>
                      </a:lnTo>
                      <a:lnTo>
                        <a:pt x="317" y="1587"/>
                      </a:lnTo>
                      <a:lnTo>
                        <a:pt x="386" y="1459"/>
                      </a:lnTo>
                      <a:lnTo>
                        <a:pt x="462" y="1335"/>
                      </a:lnTo>
                      <a:lnTo>
                        <a:pt x="543" y="1215"/>
                      </a:lnTo>
                      <a:lnTo>
                        <a:pt x="631" y="1099"/>
                      </a:lnTo>
                      <a:lnTo>
                        <a:pt x="724" y="987"/>
                      </a:lnTo>
                      <a:lnTo>
                        <a:pt x="823" y="881"/>
                      </a:lnTo>
                      <a:lnTo>
                        <a:pt x="927" y="779"/>
                      </a:lnTo>
                      <a:lnTo>
                        <a:pt x="1035" y="683"/>
                      </a:lnTo>
                      <a:lnTo>
                        <a:pt x="1149" y="592"/>
                      </a:lnTo>
                      <a:lnTo>
                        <a:pt x="1267" y="507"/>
                      </a:lnTo>
                      <a:lnTo>
                        <a:pt x="1389" y="428"/>
                      </a:lnTo>
                      <a:lnTo>
                        <a:pt x="1515" y="355"/>
                      </a:lnTo>
                      <a:lnTo>
                        <a:pt x="1644" y="289"/>
                      </a:lnTo>
                      <a:lnTo>
                        <a:pt x="1776" y="229"/>
                      </a:lnTo>
                      <a:lnTo>
                        <a:pt x="1911" y="176"/>
                      </a:lnTo>
                      <a:lnTo>
                        <a:pt x="2049" y="130"/>
                      </a:lnTo>
                      <a:lnTo>
                        <a:pt x="2189" y="90"/>
                      </a:lnTo>
                      <a:lnTo>
                        <a:pt x="2331" y="58"/>
                      </a:lnTo>
                      <a:lnTo>
                        <a:pt x="2474" y="33"/>
                      </a:lnTo>
                      <a:lnTo>
                        <a:pt x="2618" y="15"/>
                      </a:lnTo>
                      <a:lnTo>
                        <a:pt x="2763" y="4"/>
                      </a:lnTo>
                      <a:lnTo>
                        <a:pt x="2908" y="0"/>
                      </a:lnTo>
                      <a:lnTo>
                        <a:pt x="2908" y="2909"/>
                      </a:lnTo>
                      <a:lnTo>
                        <a:pt x="2924" y="5818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3" name="TextShape 55"/>
                <p:cNvSpPr txBox="1"/>
                <p:nvPr/>
              </p:nvSpPr>
              <p:spPr>
                <a:xfrm>
                  <a:off x="687960" y="288720"/>
                  <a:ext cx="805680" cy="1498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00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0000" spc="-1" strike="noStrike">
                    <a:latin typeface="Arial"/>
                  </a:endParaRPr>
                </a:p>
              </p:txBody>
            </p:sp>
            <p:sp>
              <p:nvSpPr>
                <p:cNvPr id="1124" name="TextShape 56"/>
                <p:cNvSpPr txBox="1"/>
                <p:nvPr/>
              </p:nvSpPr>
              <p:spPr>
                <a:xfrm>
                  <a:off x="1515960" y="289080"/>
                  <a:ext cx="805680" cy="1498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00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0000" spc="-1" strike="noStrike">
                    <a:latin typeface="Arial"/>
                  </a:endParaRPr>
                </a:p>
              </p:txBody>
            </p:sp>
            <p:sp>
              <p:nvSpPr>
                <p:cNvPr id="1125" name="TextShape 57"/>
                <p:cNvSpPr txBox="1"/>
                <p:nvPr/>
              </p:nvSpPr>
              <p:spPr>
                <a:xfrm>
                  <a:off x="1229760" y="1566000"/>
                  <a:ext cx="770760" cy="82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5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π</a:t>
                  </a:r>
                  <a:r>
                    <a:rPr b="0" lang="en-US" sz="5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5000" spc="-1" strike="noStrike">
                    <a:latin typeface="Arial"/>
                  </a:endParaRPr>
                </a:p>
              </p:txBody>
            </p:sp>
          </p:grpSp>
          <p:grpSp>
            <p:nvGrpSpPr>
              <p:cNvPr id="1126" name="Group 58"/>
              <p:cNvGrpSpPr/>
              <p:nvPr/>
            </p:nvGrpSpPr>
            <p:grpSpPr>
              <a:xfrm>
                <a:off x="2943360" y="515880"/>
                <a:ext cx="1152000" cy="687240"/>
                <a:chOff x="2943360" y="515880"/>
                <a:chExt cx="1152000" cy="687240"/>
              </a:xfrm>
            </p:grpSpPr>
            <p:sp>
              <p:nvSpPr>
                <p:cNvPr id="1127" name="CustomShape 59"/>
                <p:cNvSpPr/>
                <p:nvPr/>
              </p:nvSpPr>
              <p:spPr>
                <a:xfrm>
                  <a:off x="2963520" y="552240"/>
                  <a:ext cx="612720" cy="6127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8" name="CustomShape 60"/>
                <p:cNvSpPr/>
                <p:nvPr/>
              </p:nvSpPr>
              <p:spPr>
                <a:xfrm>
                  <a:off x="2963520" y="552240"/>
                  <a:ext cx="612720" cy="612720"/>
                </a:xfrm>
                <a:custGeom>
                  <a:avLst/>
                  <a:gdLst/>
                  <a:ahLst/>
                  <a:rect l="0" t="0" r="r" b="b"/>
                  <a:pathLst>
                    <a:path w="852" h="1703">
                      <a:moveTo>
                        <a:pt x="839" y="1702"/>
                      </a:moveTo>
                      <a:lnTo>
                        <a:pt x="796" y="1700"/>
                      </a:lnTo>
                      <a:lnTo>
                        <a:pt x="753" y="1696"/>
                      </a:lnTo>
                      <a:lnTo>
                        <a:pt x="711" y="1690"/>
                      </a:lnTo>
                      <a:lnTo>
                        <a:pt x="669" y="1682"/>
                      </a:lnTo>
                      <a:lnTo>
                        <a:pt x="627" y="1672"/>
                      </a:lnTo>
                      <a:lnTo>
                        <a:pt x="586" y="1660"/>
                      </a:lnTo>
                      <a:lnTo>
                        <a:pt x="545" y="1645"/>
                      </a:lnTo>
                      <a:lnTo>
                        <a:pt x="506" y="1629"/>
                      </a:lnTo>
                      <a:lnTo>
                        <a:pt x="467" y="1610"/>
                      </a:lnTo>
                      <a:lnTo>
                        <a:pt x="429" y="1590"/>
                      </a:lnTo>
                      <a:lnTo>
                        <a:pt x="393" y="1568"/>
                      </a:lnTo>
                      <a:lnTo>
                        <a:pt x="357" y="1544"/>
                      </a:lnTo>
                      <a:lnTo>
                        <a:pt x="323" y="1518"/>
                      </a:lnTo>
                      <a:lnTo>
                        <a:pt x="290" y="1491"/>
                      </a:lnTo>
                      <a:lnTo>
                        <a:pt x="258" y="1461"/>
                      </a:lnTo>
                      <a:lnTo>
                        <a:pt x="228" y="1431"/>
                      </a:lnTo>
                      <a:lnTo>
                        <a:pt x="200" y="1399"/>
                      </a:lnTo>
                      <a:lnTo>
                        <a:pt x="173" y="1365"/>
                      </a:lnTo>
                      <a:lnTo>
                        <a:pt x="148" y="1330"/>
                      </a:lnTo>
                      <a:lnTo>
                        <a:pt x="125" y="1294"/>
                      </a:lnTo>
                      <a:lnTo>
                        <a:pt x="103" y="1257"/>
                      </a:lnTo>
                      <a:lnTo>
                        <a:pt x="84" y="1219"/>
                      </a:lnTo>
                      <a:lnTo>
                        <a:pt x="66" y="1180"/>
                      </a:lnTo>
                      <a:lnTo>
                        <a:pt x="50" y="1140"/>
                      </a:lnTo>
                      <a:lnTo>
                        <a:pt x="37" y="1099"/>
                      </a:lnTo>
                      <a:lnTo>
                        <a:pt x="25" y="1058"/>
                      </a:lnTo>
                      <a:lnTo>
                        <a:pt x="16" y="1016"/>
                      </a:lnTo>
                      <a:lnTo>
                        <a:pt x="9" y="973"/>
                      </a:lnTo>
                      <a:lnTo>
                        <a:pt x="4" y="931"/>
                      </a:lnTo>
                      <a:lnTo>
                        <a:pt x="1" y="888"/>
                      </a:lnTo>
                      <a:lnTo>
                        <a:pt x="0" y="845"/>
                      </a:lnTo>
                      <a:lnTo>
                        <a:pt x="1" y="802"/>
                      </a:lnTo>
                      <a:lnTo>
                        <a:pt x="5" y="759"/>
                      </a:lnTo>
                      <a:lnTo>
                        <a:pt x="11" y="717"/>
                      </a:lnTo>
                      <a:lnTo>
                        <a:pt x="18" y="675"/>
                      </a:lnTo>
                      <a:lnTo>
                        <a:pt x="28" y="633"/>
                      </a:lnTo>
                      <a:lnTo>
                        <a:pt x="40" y="592"/>
                      </a:lnTo>
                      <a:lnTo>
                        <a:pt x="55" y="551"/>
                      </a:lnTo>
                      <a:lnTo>
                        <a:pt x="71" y="511"/>
                      </a:lnTo>
                      <a:lnTo>
                        <a:pt x="89" y="472"/>
                      </a:lnTo>
                      <a:lnTo>
                        <a:pt x="109" y="434"/>
                      </a:lnTo>
                      <a:lnTo>
                        <a:pt x="131" y="398"/>
                      </a:lnTo>
                      <a:lnTo>
                        <a:pt x="155" y="362"/>
                      </a:lnTo>
                      <a:lnTo>
                        <a:pt x="180" y="327"/>
                      </a:lnTo>
                      <a:lnTo>
                        <a:pt x="207" y="294"/>
                      </a:lnTo>
                      <a:lnTo>
                        <a:pt x="236" y="262"/>
                      </a:lnTo>
                      <a:lnTo>
                        <a:pt x="267" y="232"/>
                      </a:lnTo>
                      <a:lnTo>
                        <a:pt x="299" y="204"/>
                      </a:lnTo>
                      <a:lnTo>
                        <a:pt x="332" y="177"/>
                      </a:lnTo>
                      <a:lnTo>
                        <a:pt x="367" y="151"/>
                      </a:lnTo>
                      <a:lnTo>
                        <a:pt x="403" y="128"/>
                      </a:lnTo>
                      <a:lnTo>
                        <a:pt x="440" y="106"/>
                      </a:lnTo>
                      <a:lnTo>
                        <a:pt x="478" y="86"/>
                      </a:lnTo>
                      <a:lnTo>
                        <a:pt x="517" y="68"/>
                      </a:lnTo>
                      <a:lnTo>
                        <a:pt x="557" y="53"/>
                      </a:lnTo>
                      <a:lnTo>
                        <a:pt x="597" y="39"/>
                      </a:lnTo>
                      <a:lnTo>
                        <a:pt x="639" y="27"/>
                      </a:lnTo>
                      <a:lnTo>
                        <a:pt x="680" y="17"/>
                      </a:lnTo>
                      <a:lnTo>
                        <a:pt x="723" y="10"/>
                      </a:lnTo>
                      <a:lnTo>
                        <a:pt x="765" y="4"/>
                      </a:lnTo>
                      <a:lnTo>
                        <a:pt x="808" y="1"/>
                      </a:lnTo>
                      <a:lnTo>
                        <a:pt x="851" y="0"/>
                      </a:lnTo>
                      <a:lnTo>
                        <a:pt x="851" y="851"/>
                      </a:lnTo>
                      <a:lnTo>
                        <a:pt x="839" y="1702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9" name="CustomShape 61"/>
                <p:cNvSpPr/>
                <p:nvPr/>
              </p:nvSpPr>
              <p:spPr>
                <a:xfrm>
                  <a:off x="2963880" y="552600"/>
                  <a:ext cx="612720" cy="612720"/>
                </a:xfrm>
                <a:custGeom>
                  <a:avLst/>
                  <a:gdLst/>
                  <a:ahLst/>
                  <a:rect l="0" t="0" r="r" b="b"/>
                  <a:pathLst>
                    <a:path w="852" h="1703">
                      <a:moveTo>
                        <a:pt x="12" y="1702"/>
                      </a:moveTo>
                      <a:lnTo>
                        <a:pt x="55" y="1700"/>
                      </a:lnTo>
                      <a:lnTo>
                        <a:pt x="98" y="1696"/>
                      </a:lnTo>
                      <a:lnTo>
                        <a:pt x="140" y="1690"/>
                      </a:lnTo>
                      <a:lnTo>
                        <a:pt x="182" y="1682"/>
                      </a:lnTo>
                      <a:lnTo>
                        <a:pt x="224" y="1672"/>
                      </a:lnTo>
                      <a:lnTo>
                        <a:pt x="265" y="1660"/>
                      </a:lnTo>
                      <a:lnTo>
                        <a:pt x="306" y="1645"/>
                      </a:lnTo>
                      <a:lnTo>
                        <a:pt x="345" y="1629"/>
                      </a:lnTo>
                      <a:lnTo>
                        <a:pt x="384" y="1610"/>
                      </a:lnTo>
                      <a:lnTo>
                        <a:pt x="422" y="1590"/>
                      </a:lnTo>
                      <a:lnTo>
                        <a:pt x="458" y="1568"/>
                      </a:lnTo>
                      <a:lnTo>
                        <a:pt x="494" y="1544"/>
                      </a:lnTo>
                      <a:lnTo>
                        <a:pt x="528" y="1518"/>
                      </a:lnTo>
                      <a:lnTo>
                        <a:pt x="561" y="1491"/>
                      </a:lnTo>
                      <a:lnTo>
                        <a:pt x="593" y="1461"/>
                      </a:lnTo>
                      <a:lnTo>
                        <a:pt x="623" y="1431"/>
                      </a:lnTo>
                      <a:lnTo>
                        <a:pt x="651" y="1399"/>
                      </a:lnTo>
                      <a:lnTo>
                        <a:pt x="678" y="1365"/>
                      </a:lnTo>
                      <a:lnTo>
                        <a:pt x="703" y="1330"/>
                      </a:lnTo>
                      <a:lnTo>
                        <a:pt x="726" y="1294"/>
                      </a:lnTo>
                      <a:lnTo>
                        <a:pt x="748" y="1257"/>
                      </a:lnTo>
                      <a:lnTo>
                        <a:pt x="767" y="1219"/>
                      </a:lnTo>
                      <a:lnTo>
                        <a:pt x="785" y="1180"/>
                      </a:lnTo>
                      <a:lnTo>
                        <a:pt x="801" y="1140"/>
                      </a:lnTo>
                      <a:lnTo>
                        <a:pt x="814" y="1099"/>
                      </a:lnTo>
                      <a:lnTo>
                        <a:pt x="826" y="1058"/>
                      </a:lnTo>
                      <a:lnTo>
                        <a:pt x="835" y="1016"/>
                      </a:lnTo>
                      <a:lnTo>
                        <a:pt x="842" y="973"/>
                      </a:lnTo>
                      <a:lnTo>
                        <a:pt x="847" y="931"/>
                      </a:lnTo>
                      <a:lnTo>
                        <a:pt x="850" y="888"/>
                      </a:lnTo>
                      <a:lnTo>
                        <a:pt x="851" y="845"/>
                      </a:lnTo>
                      <a:lnTo>
                        <a:pt x="850" y="802"/>
                      </a:lnTo>
                      <a:lnTo>
                        <a:pt x="846" y="759"/>
                      </a:lnTo>
                      <a:lnTo>
                        <a:pt x="840" y="717"/>
                      </a:lnTo>
                      <a:lnTo>
                        <a:pt x="833" y="675"/>
                      </a:lnTo>
                      <a:lnTo>
                        <a:pt x="823" y="633"/>
                      </a:lnTo>
                      <a:lnTo>
                        <a:pt x="811" y="592"/>
                      </a:lnTo>
                      <a:lnTo>
                        <a:pt x="796" y="551"/>
                      </a:lnTo>
                      <a:lnTo>
                        <a:pt x="780" y="511"/>
                      </a:lnTo>
                      <a:lnTo>
                        <a:pt x="762" y="472"/>
                      </a:lnTo>
                      <a:lnTo>
                        <a:pt x="742" y="434"/>
                      </a:lnTo>
                      <a:lnTo>
                        <a:pt x="720" y="398"/>
                      </a:lnTo>
                      <a:lnTo>
                        <a:pt x="696" y="362"/>
                      </a:lnTo>
                      <a:lnTo>
                        <a:pt x="671" y="327"/>
                      </a:lnTo>
                      <a:lnTo>
                        <a:pt x="644" y="294"/>
                      </a:lnTo>
                      <a:lnTo>
                        <a:pt x="615" y="262"/>
                      </a:lnTo>
                      <a:lnTo>
                        <a:pt x="584" y="232"/>
                      </a:lnTo>
                      <a:lnTo>
                        <a:pt x="552" y="204"/>
                      </a:lnTo>
                      <a:lnTo>
                        <a:pt x="519" y="177"/>
                      </a:lnTo>
                      <a:lnTo>
                        <a:pt x="484" y="151"/>
                      </a:lnTo>
                      <a:lnTo>
                        <a:pt x="448" y="128"/>
                      </a:lnTo>
                      <a:lnTo>
                        <a:pt x="411" y="106"/>
                      </a:lnTo>
                      <a:lnTo>
                        <a:pt x="373" y="86"/>
                      </a:lnTo>
                      <a:lnTo>
                        <a:pt x="334" y="68"/>
                      </a:lnTo>
                      <a:lnTo>
                        <a:pt x="294" y="53"/>
                      </a:lnTo>
                      <a:lnTo>
                        <a:pt x="254" y="39"/>
                      </a:lnTo>
                      <a:lnTo>
                        <a:pt x="212" y="27"/>
                      </a:lnTo>
                      <a:lnTo>
                        <a:pt x="171" y="17"/>
                      </a:lnTo>
                      <a:lnTo>
                        <a:pt x="128" y="10"/>
                      </a:lnTo>
                      <a:lnTo>
                        <a:pt x="86" y="4"/>
                      </a:lnTo>
                      <a:lnTo>
                        <a:pt x="43" y="1"/>
                      </a:lnTo>
                      <a:lnTo>
                        <a:pt x="0" y="0"/>
                      </a:lnTo>
                      <a:lnTo>
                        <a:pt x="0" y="851"/>
                      </a:lnTo>
                      <a:lnTo>
                        <a:pt x="12" y="1702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0" name="TextShape 62"/>
                <p:cNvSpPr txBox="1"/>
                <p:nvPr/>
              </p:nvSpPr>
              <p:spPr>
                <a:xfrm>
                  <a:off x="2958480" y="66240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0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131" name="TextShape 63"/>
                <p:cNvSpPr txBox="1"/>
                <p:nvPr/>
              </p:nvSpPr>
              <p:spPr>
                <a:xfrm>
                  <a:off x="3246840" y="66240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0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132" name="CustomShape 64"/>
                <p:cNvSpPr/>
                <p:nvPr/>
              </p:nvSpPr>
              <p:spPr>
                <a:xfrm>
                  <a:off x="2943360" y="562680"/>
                  <a:ext cx="640080" cy="640080"/>
                </a:xfrm>
                <a:custGeom>
                  <a:avLst/>
                  <a:gdLst/>
                  <a:ahLst/>
                  <a:rect l="0" t="0" r="r" b="b"/>
                  <a:pathLst>
                    <a:path w="890" h="892">
                      <a:moveTo>
                        <a:pt x="0" y="891"/>
                      </a:moveTo>
                      <a:lnTo>
                        <a:pt x="1" y="846"/>
                      </a:lnTo>
                      <a:lnTo>
                        <a:pt x="4" y="801"/>
                      </a:lnTo>
                      <a:lnTo>
                        <a:pt x="10" y="756"/>
                      </a:lnTo>
                      <a:lnTo>
                        <a:pt x="18" y="712"/>
                      </a:lnTo>
                      <a:lnTo>
                        <a:pt x="28" y="668"/>
                      </a:lnTo>
                      <a:lnTo>
                        <a:pt x="40" y="624"/>
                      </a:lnTo>
                      <a:lnTo>
                        <a:pt x="55" y="582"/>
                      </a:lnTo>
                      <a:lnTo>
                        <a:pt x="71" y="540"/>
                      </a:lnTo>
                      <a:lnTo>
                        <a:pt x="90" y="499"/>
                      </a:lnTo>
                      <a:lnTo>
                        <a:pt x="111" y="459"/>
                      </a:lnTo>
                      <a:lnTo>
                        <a:pt x="134" y="420"/>
                      </a:lnTo>
                      <a:lnTo>
                        <a:pt x="159" y="382"/>
                      </a:lnTo>
                      <a:lnTo>
                        <a:pt x="185" y="346"/>
                      </a:lnTo>
                      <a:lnTo>
                        <a:pt x="214" y="311"/>
                      </a:lnTo>
                      <a:lnTo>
                        <a:pt x="244" y="277"/>
                      </a:lnTo>
                      <a:lnTo>
                        <a:pt x="276" y="245"/>
                      </a:lnTo>
                      <a:lnTo>
                        <a:pt x="309" y="215"/>
                      </a:lnTo>
                      <a:lnTo>
                        <a:pt x="344" y="187"/>
                      </a:lnTo>
                      <a:lnTo>
                        <a:pt x="381" y="160"/>
                      </a:lnTo>
                      <a:lnTo>
                        <a:pt x="418" y="135"/>
                      </a:lnTo>
                      <a:lnTo>
                        <a:pt x="457" y="112"/>
                      </a:lnTo>
                      <a:lnTo>
                        <a:pt x="497" y="91"/>
                      </a:lnTo>
                      <a:lnTo>
                        <a:pt x="538" y="72"/>
                      </a:lnTo>
                      <a:lnTo>
                        <a:pt x="580" y="55"/>
                      </a:lnTo>
                      <a:lnTo>
                        <a:pt x="622" y="41"/>
                      </a:lnTo>
                      <a:lnTo>
                        <a:pt x="666" y="28"/>
                      </a:lnTo>
                      <a:lnTo>
                        <a:pt x="710" y="18"/>
                      </a:lnTo>
                      <a:lnTo>
                        <a:pt x="754" y="10"/>
                      </a:lnTo>
                      <a:lnTo>
                        <a:pt x="799" y="5"/>
                      </a:lnTo>
                      <a:lnTo>
                        <a:pt x="844" y="1"/>
                      </a:lnTo>
                      <a:lnTo>
                        <a:pt x="889" y="0"/>
                      </a:lnTo>
                      <a:lnTo>
                        <a:pt x="889" y="889"/>
                      </a:lnTo>
                      <a:lnTo>
                        <a:pt x="0" y="891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3" name="CustomShape 65"/>
                <p:cNvSpPr/>
                <p:nvPr/>
              </p:nvSpPr>
              <p:spPr>
                <a:xfrm>
                  <a:off x="2964960" y="554040"/>
                  <a:ext cx="640080" cy="640080"/>
                </a:xfrm>
                <a:custGeom>
                  <a:avLst/>
                  <a:gdLst/>
                  <a:ahLst/>
                  <a:rect l="0" t="0" r="r" b="b"/>
                  <a:pathLst>
                    <a:path w="890" h="892">
                      <a:moveTo>
                        <a:pt x="889" y="891"/>
                      </a:moveTo>
                      <a:lnTo>
                        <a:pt x="888" y="846"/>
                      </a:lnTo>
                      <a:lnTo>
                        <a:pt x="885" y="801"/>
                      </a:lnTo>
                      <a:lnTo>
                        <a:pt x="879" y="756"/>
                      </a:lnTo>
                      <a:lnTo>
                        <a:pt x="871" y="712"/>
                      </a:lnTo>
                      <a:lnTo>
                        <a:pt x="861" y="668"/>
                      </a:lnTo>
                      <a:lnTo>
                        <a:pt x="849" y="624"/>
                      </a:lnTo>
                      <a:lnTo>
                        <a:pt x="834" y="582"/>
                      </a:lnTo>
                      <a:lnTo>
                        <a:pt x="818" y="540"/>
                      </a:lnTo>
                      <a:lnTo>
                        <a:pt x="799" y="499"/>
                      </a:lnTo>
                      <a:lnTo>
                        <a:pt x="778" y="459"/>
                      </a:lnTo>
                      <a:lnTo>
                        <a:pt x="755" y="420"/>
                      </a:lnTo>
                      <a:lnTo>
                        <a:pt x="730" y="382"/>
                      </a:lnTo>
                      <a:lnTo>
                        <a:pt x="704" y="346"/>
                      </a:lnTo>
                      <a:lnTo>
                        <a:pt x="675" y="311"/>
                      </a:lnTo>
                      <a:lnTo>
                        <a:pt x="645" y="277"/>
                      </a:lnTo>
                      <a:lnTo>
                        <a:pt x="613" y="245"/>
                      </a:lnTo>
                      <a:lnTo>
                        <a:pt x="580" y="215"/>
                      </a:lnTo>
                      <a:lnTo>
                        <a:pt x="545" y="187"/>
                      </a:lnTo>
                      <a:lnTo>
                        <a:pt x="508" y="160"/>
                      </a:lnTo>
                      <a:lnTo>
                        <a:pt x="471" y="135"/>
                      </a:lnTo>
                      <a:lnTo>
                        <a:pt x="432" y="112"/>
                      </a:lnTo>
                      <a:lnTo>
                        <a:pt x="392" y="91"/>
                      </a:lnTo>
                      <a:lnTo>
                        <a:pt x="351" y="72"/>
                      </a:lnTo>
                      <a:lnTo>
                        <a:pt x="309" y="55"/>
                      </a:lnTo>
                      <a:lnTo>
                        <a:pt x="267" y="41"/>
                      </a:lnTo>
                      <a:lnTo>
                        <a:pt x="223" y="28"/>
                      </a:lnTo>
                      <a:lnTo>
                        <a:pt x="179" y="18"/>
                      </a:lnTo>
                      <a:lnTo>
                        <a:pt x="135" y="10"/>
                      </a:lnTo>
                      <a:lnTo>
                        <a:pt x="90" y="5"/>
                      </a:lnTo>
                      <a:lnTo>
                        <a:pt x="45" y="1"/>
                      </a:lnTo>
                      <a:lnTo>
                        <a:pt x="0" y="0"/>
                      </a:lnTo>
                      <a:lnTo>
                        <a:pt x="0" y="889"/>
                      </a:lnTo>
                      <a:lnTo>
                        <a:pt x="889" y="891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4" name="CustomShape 66"/>
                <p:cNvSpPr/>
                <p:nvPr/>
              </p:nvSpPr>
              <p:spPr>
                <a:xfrm>
                  <a:off x="2943360" y="-85680"/>
                  <a:ext cx="640080" cy="640080"/>
                </a:xfrm>
                <a:custGeom>
                  <a:avLst/>
                  <a:gdLst/>
                  <a:ahLst/>
                  <a:rect l="0" t="0" r="r" b="b"/>
                  <a:pathLst>
                    <a:path w="890" h="892">
                      <a:moveTo>
                        <a:pt x="0" y="0"/>
                      </a:moveTo>
                      <a:lnTo>
                        <a:pt x="1" y="45"/>
                      </a:lnTo>
                      <a:lnTo>
                        <a:pt x="4" y="90"/>
                      </a:lnTo>
                      <a:lnTo>
                        <a:pt x="10" y="135"/>
                      </a:lnTo>
                      <a:lnTo>
                        <a:pt x="18" y="179"/>
                      </a:lnTo>
                      <a:lnTo>
                        <a:pt x="28" y="223"/>
                      </a:lnTo>
                      <a:lnTo>
                        <a:pt x="40" y="267"/>
                      </a:lnTo>
                      <a:lnTo>
                        <a:pt x="55" y="309"/>
                      </a:lnTo>
                      <a:lnTo>
                        <a:pt x="71" y="351"/>
                      </a:lnTo>
                      <a:lnTo>
                        <a:pt x="90" y="392"/>
                      </a:lnTo>
                      <a:lnTo>
                        <a:pt x="111" y="432"/>
                      </a:lnTo>
                      <a:lnTo>
                        <a:pt x="134" y="471"/>
                      </a:lnTo>
                      <a:lnTo>
                        <a:pt x="159" y="509"/>
                      </a:lnTo>
                      <a:lnTo>
                        <a:pt x="185" y="545"/>
                      </a:lnTo>
                      <a:lnTo>
                        <a:pt x="214" y="580"/>
                      </a:lnTo>
                      <a:lnTo>
                        <a:pt x="244" y="614"/>
                      </a:lnTo>
                      <a:lnTo>
                        <a:pt x="276" y="646"/>
                      </a:lnTo>
                      <a:lnTo>
                        <a:pt x="309" y="676"/>
                      </a:lnTo>
                      <a:lnTo>
                        <a:pt x="344" y="704"/>
                      </a:lnTo>
                      <a:lnTo>
                        <a:pt x="381" y="731"/>
                      </a:lnTo>
                      <a:lnTo>
                        <a:pt x="418" y="756"/>
                      </a:lnTo>
                      <a:lnTo>
                        <a:pt x="457" y="779"/>
                      </a:lnTo>
                      <a:lnTo>
                        <a:pt x="497" y="800"/>
                      </a:lnTo>
                      <a:lnTo>
                        <a:pt x="538" y="819"/>
                      </a:lnTo>
                      <a:lnTo>
                        <a:pt x="580" y="836"/>
                      </a:lnTo>
                      <a:lnTo>
                        <a:pt x="622" y="850"/>
                      </a:lnTo>
                      <a:lnTo>
                        <a:pt x="666" y="863"/>
                      </a:lnTo>
                      <a:lnTo>
                        <a:pt x="710" y="873"/>
                      </a:lnTo>
                      <a:lnTo>
                        <a:pt x="754" y="881"/>
                      </a:lnTo>
                      <a:lnTo>
                        <a:pt x="799" y="886"/>
                      </a:lnTo>
                      <a:lnTo>
                        <a:pt x="844" y="890"/>
                      </a:lnTo>
                      <a:lnTo>
                        <a:pt x="889" y="891"/>
                      </a:lnTo>
                      <a:lnTo>
                        <a:pt x="889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5" name="CustomShape 67"/>
                <p:cNvSpPr/>
                <p:nvPr/>
              </p:nvSpPr>
              <p:spPr>
                <a:xfrm>
                  <a:off x="2964960" y="563040"/>
                  <a:ext cx="640080" cy="640080"/>
                </a:xfrm>
                <a:custGeom>
                  <a:avLst/>
                  <a:gdLst/>
                  <a:ahLst/>
                  <a:rect l="0" t="0" r="r" b="b"/>
                  <a:pathLst>
                    <a:path w="890" h="892">
                      <a:moveTo>
                        <a:pt x="889" y="0"/>
                      </a:moveTo>
                      <a:lnTo>
                        <a:pt x="888" y="45"/>
                      </a:lnTo>
                      <a:lnTo>
                        <a:pt x="885" y="90"/>
                      </a:lnTo>
                      <a:lnTo>
                        <a:pt x="879" y="135"/>
                      </a:lnTo>
                      <a:lnTo>
                        <a:pt x="871" y="179"/>
                      </a:lnTo>
                      <a:lnTo>
                        <a:pt x="861" y="223"/>
                      </a:lnTo>
                      <a:lnTo>
                        <a:pt x="849" y="267"/>
                      </a:lnTo>
                      <a:lnTo>
                        <a:pt x="834" y="309"/>
                      </a:lnTo>
                      <a:lnTo>
                        <a:pt x="818" y="351"/>
                      </a:lnTo>
                      <a:lnTo>
                        <a:pt x="799" y="392"/>
                      </a:lnTo>
                      <a:lnTo>
                        <a:pt x="778" y="432"/>
                      </a:lnTo>
                      <a:lnTo>
                        <a:pt x="755" y="471"/>
                      </a:lnTo>
                      <a:lnTo>
                        <a:pt x="730" y="509"/>
                      </a:lnTo>
                      <a:lnTo>
                        <a:pt x="704" y="545"/>
                      </a:lnTo>
                      <a:lnTo>
                        <a:pt x="675" y="580"/>
                      </a:lnTo>
                      <a:lnTo>
                        <a:pt x="645" y="614"/>
                      </a:lnTo>
                      <a:lnTo>
                        <a:pt x="613" y="646"/>
                      </a:lnTo>
                      <a:lnTo>
                        <a:pt x="580" y="676"/>
                      </a:lnTo>
                      <a:lnTo>
                        <a:pt x="545" y="704"/>
                      </a:lnTo>
                      <a:lnTo>
                        <a:pt x="508" y="731"/>
                      </a:lnTo>
                      <a:lnTo>
                        <a:pt x="471" y="756"/>
                      </a:lnTo>
                      <a:lnTo>
                        <a:pt x="432" y="779"/>
                      </a:lnTo>
                      <a:lnTo>
                        <a:pt x="392" y="800"/>
                      </a:lnTo>
                      <a:lnTo>
                        <a:pt x="351" y="819"/>
                      </a:lnTo>
                      <a:lnTo>
                        <a:pt x="309" y="836"/>
                      </a:lnTo>
                      <a:lnTo>
                        <a:pt x="267" y="850"/>
                      </a:lnTo>
                      <a:lnTo>
                        <a:pt x="223" y="863"/>
                      </a:lnTo>
                      <a:lnTo>
                        <a:pt x="179" y="873"/>
                      </a:lnTo>
                      <a:lnTo>
                        <a:pt x="135" y="881"/>
                      </a:lnTo>
                      <a:lnTo>
                        <a:pt x="90" y="886"/>
                      </a:lnTo>
                      <a:lnTo>
                        <a:pt x="45" y="890"/>
                      </a:lnTo>
                      <a:lnTo>
                        <a:pt x="0" y="891"/>
                      </a:lnTo>
                      <a:lnTo>
                        <a:pt x="0" y="2"/>
                      </a:lnTo>
                      <a:lnTo>
                        <a:pt x="889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6" name="TextShape 68"/>
                <p:cNvSpPr txBox="1"/>
                <p:nvPr/>
              </p:nvSpPr>
              <p:spPr>
                <a:xfrm>
                  <a:off x="3014640" y="532440"/>
                  <a:ext cx="36324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137" name="TextShape 69"/>
                <p:cNvSpPr txBox="1"/>
                <p:nvPr/>
              </p:nvSpPr>
              <p:spPr>
                <a:xfrm>
                  <a:off x="3339000" y="568440"/>
                  <a:ext cx="36324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138" name="TextShape 70"/>
                <p:cNvSpPr txBox="1"/>
                <p:nvPr/>
              </p:nvSpPr>
              <p:spPr>
                <a:xfrm>
                  <a:off x="3303360" y="820440"/>
                  <a:ext cx="36324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139" name="TextShape 71"/>
                <p:cNvSpPr txBox="1"/>
                <p:nvPr/>
              </p:nvSpPr>
              <p:spPr>
                <a:xfrm>
                  <a:off x="3015360" y="820440"/>
                  <a:ext cx="36324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grpSp>
              <p:nvGrpSpPr>
                <p:cNvPr id="1140" name="Group 72"/>
                <p:cNvGrpSpPr/>
                <p:nvPr/>
              </p:nvGrpSpPr>
              <p:grpSpPr>
                <a:xfrm>
                  <a:off x="3019680" y="515880"/>
                  <a:ext cx="1075680" cy="638640"/>
                  <a:chOff x="3019680" y="515880"/>
                  <a:chExt cx="1075680" cy="638640"/>
                </a:xfrm>
              </p:grpSpPr>
              <p:sp>
                <p:nvSpPr>
                  <p:cNvPr id="1141" name="TextShape 73"/>
                  <p:cNvSpPr txBox="1"/>
                  <p:nvPr/>
                </p:nvSpPr>
                <p:spPr>
                  <a:xfrm>
                    <a:off x="3019680" y="623520"/>
                    <a:ext cx="823680" cy="53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3000" spc="-1" strike="noStrike">
                        <a:solidFill>
                          <a:srgbClr val="ffffff"/>
                        </a:solidFill>
                        <a:latin typeface="Times New Roman"/>
                        <a:ea typeface="Arial"/>
                      </a:rPr>
                      <a:t>K</a:t>
                    </a:r>
                    <a:r>
                      <a:rPr b="0" lang="en-US" sz="3000" spc="-1" strike="noStrike" baseline="101000">
                        <a:solidFill>
                          <a:srgbClr val="ffffff"/>
                        </a:solidFill>
                        <a:latin typeface="Times New Roman"/>
                        <a:ea typeface="Arial"/>
                      </a:rPr>
                      <a:t>0</a:t>
                    </a:r>
                    <a:endParaRPr b="0" lang="en-US" sz="3000" spc="-1" strike="noStrike">
                      <a:latin typeface="Arial"/>
                    </a:endParaRPr>
                  </a:p>
                </p:txBody>
              </p:sp>
              <p:sp>
                <p:nvSpPr>
                  <p:cNvPr id="1142" name="TextShape 74"/>
                  <p:cNvSpPr txBox="1"/>
                  <p:nvPr/>
                </p:nvSpPr>
                <p:spPr>
                  <a:xfrm>
                    <a:off x="3271680" y="515880"/>
                    <a:ext cx="823680" cy="6386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3000" spc="-1" strike="noStrike" baseline="-101000">
                        <a:solidFill>
                          <a:srgbClr val="ffffff"/>
                        </a:solidFill>
                        <a:latin typeface="Times New Roman"/>
                        <a:ea typeface="Arial"/>
                      </a:rPr>
                      <a:t>S</a:t>
                    </a:r>
                    <a:endParaRPr b="0" lang="en-US" sz="3000" spc="-1" strike="noStrike">
                      <a:latin typeface="Arial"/>
                    </a:endParaRPr>
                  </a:p>
                </p:txBody>
              </p:sp>
            </p:grpSp>
          </p:grpSp>
          <p:sp>
            <p:nvSpPr>
              <p:cNvPr id="1143" name="TextShape 75"/>
              <p:cNvSpPr txBox="1"/>
              <p:nvPr/>
            </p:nvSpPr>
            <p:spPr>
              <a:xfrm>
                <a:off x="163440" y="2499840"/>
                <a:ext cx="411480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3000" spc="-1" strike="noStrike">
                    <a:solidFill>
                      <a:srgbClr val="000000"/>
                    </a:solidFill>
                    <a:latin typeface="Times New Roman"/>
                  </a:rPr>
                  <a:t>Deposit 100% of energy</a:t>
                </a:r>
                <a:endParaRPr b="0" lang="en-US" sz="3000" spc="-1" strike="noStrike">
                  <a:latin typeface="Arial"/>
                </a:endParaRPr>
              </a:p>
            </p:txBody>
          </p:sp>
          <p:grpSp>
            <p:nvGrpSpPr>
              <p:cNvPr id="1144" name="Group 76"/>
              <p:cNvGrpSpPr/>
              <p:nvPr/>
            </p:nvGrpSpPr>
            <p:grpSpPr>
              <a:xfrm>
                <a:off x="2787120" y="1395000"/>
                <a:ext cx="651600" cy="554400"/>
                <a:chOff x="2787120" y="1395000"/>
                <a:chExt cx="651600" cy="554400"/>
              </a:xfrm>
            </p:grpSpPr>
            <p:sp>
              <p:nvSpPr>
                <p:cNvPr id="1145" name="CustomShape 77"/>
                <p:cNvSpPr/>
                <p:nvPr/>
              </p:nvSpPr>
              <p:spPr>
                <a:xfrm>
                  <a:off x="2981520" y="14310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1146" name="Group 78"/>
                <p:cNvGrpSpPr/>
                <p:nvPr/>
              </p:nvGrpSpPr>
              <p:grpSpPr>
                <a:xfrm>
                  <a:off x="2981520" y="1395000"/>
                  <a:ext cx="457200" cy="465840"/>
                  <a:chOff x="2981520" y="1395000"/>
                  <a:chExt cx="457200" cy="465840"/>
                </a:xfrm>
              </p:grpSpPr>
              <p:sp>
                <p:nvSpPr>
                  <p:cNvPr id="1147" name="TextShape 79"/>
                  <p:cNvSpPr txBox="1"/>
                  <p:nvPr/>
                </p:nvSpPr>
                <p:spPr>
                  <a:xfrm>
                    <a:off x="3164400" y="1395000"/>
                    <a:ext cx="27432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  <p:grpSp>
                <p:nvGrpSpPr>
                  <p:cNvPr id="1148" name="Group 80"/>
                  <p:cNvGrpSpPr/>
                  <p:nvPr/>
                </p:nvGrpSpPr>
                <p:grpSpPr>
                  <a:xfrm>
                    <a:off x="2981520" y="1431000"/>
                    <a:ext cx="457200" cy="429840"/>
                    <a:chOff x="2981520" y="1431000"/>
                    <a:chExt cx="457200" cy="429840"/>
                  </a:xfrm>
                </p:grpSpPr>
                <p:sp>
                  <p:nvSpPr>
                    <p:cNvPr id="1149" name="CustomShape 81"/>
                    <p:cNvSpPr/>
                    <p:nvPr/>
                  </p:nvSpPr>
                  <p:spPr>
                    <a:xfrm>
                      <a:off x="2981520" y="1431000"/>
                      <a:ext cx="429840" cy="42984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598" h="597">
                          <a:moveTo>
                            <a:pt x="597" y="0"/>
                          </a:moveTo>
                          <a:lnTo>
                            <a:pt x="596" y="30"/>
                          </a:lnTo>
                          <a:lnTo>
                            <a:pt x="594" y="61"/>
                          </a:lnTo>
                          <a:lnTo>
                            <a:pt x="590" y="91"/>
                          </a:lnTo>
                          <a:lnTo>
                            <a:pt x="585" y="121"/>
                          </a:lnTo>
                          <a:lnTo>
                            <a:pt x="578" y="150"/>
                          </a:lnTo>
                          <a:lnTo>
                            <a:pt x="569" y="180"/>
                          </a:lnTo>
                          <a:lnTo>
                            <a:pt x="559" y="208"/>
                          </a:lnTo>
                          <a:lnTo>
                            <a:pt x="548" y="236"/>
                          </a:lnTo>
                          <a:lnTo>
                            <a:pt x="535" y="264"/>
                          </a:lnTo>
                          <a:lnTo>
                            <a:pt x="521" y="291"/>
                          </a:lnTo>
                          <a:lnTo>
                            <a:pt x="506" y="317"/>
                          </a:lnTo>
                          <a:lnTo>
                            <a:pt x="489" y="342"/>
                          </a:lnTo>
                          <a:lnTo>
                            <a:pt x="471" y="367"/>
                          </a:lnTo>
                          <a:lnTo>
                            <a:pt x="452" y="390"/>
                          </a:lnTo>
                          <a:lnTo>
                            <a:pt x="431" y="413"/>
                          </a:lnTo>
                          <a:lnTo>
                            <a:pt x="410" y="434"/>
                          </a:lnTo>
                          <a:lnTo>
                            <a:pt x="387" y="455"/>
                          </a:lnTo>
                          <a:lnTo>
                            <a:pt x="363" y="474"/>
                          </a:lnTo>
                          <a:lnTo>
                            <a:pt x="339" y="492"/>
                          </a:lnTo>
                          <a:lnTo>
                            <a:pt x="313" y="508"/>
                          </a:lnTo>
                          <a:lnTo>
                            <a:pt x="287" y="523"/>
                          </a:lnTo>
                          <a:lnTo>
                            <a:pt x="260" y="537"/>
                          </a:lnTo>
                          <a:lnTo>
                            <a:pt x="232" y="550"/>
                          </a:lnTo>
                          <a:lnTo>
                            <a:pt x="204" y="561"/>
                          </a:lnTo>
                          <a:lnTo>
                            <a:pt x="175" y="571"/>
                          </a:lnTo>
                          <a:lnTo>
                            <a:pt x="146" y="579"/>
                          </a:lnTo>
                          <a:lnTo>
                            <a:pt x="116" y="586"/>
                          </a:lnTo>
                          <a:lnTo>
                            <a:pt x="86" y="591"/>
                          </a:lnTo>
                          <a:lnTo>
                            <a:pt x="56" y="594"/>
                          </a:lnTo>
                          <a:lnTo>
                            <a:pt x="26" y="596"/>
                          </a:lnTo>
                          <a:lnTo>
                            <a:pt x="0" y="0"/>
                          </a:lnTo>
                          <a:lnTo>
                            <a:pt x="597" y="0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solidFill>
                        <a:srgbClr val="80808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50" name="TextShape 82"/>
                    <p:cNvSpPr txBox="1"/>
                    <p:nvPr/>
                  </p:nvSpPr>
                  <p:spPr>
                    <a:xfrm>
                      <a:off x="3165120" y="1563840"/>
                      <a:ext cx="273600" cy="261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0000" rIns="90000" tIns="45000" bIns="45000"/>
                    <a:p>
                      <a:r>
                        <a:rPr b="0" lang="en-US" sz="1200" spc="-1" strike="noStrike">
                          <a:latin typeface="Times New Roman"/>
                          <a:ea typeface="Times New Roman"/>
                        </a:rPr>
                        <a:t>γ</a:t>
                      </a:r>
                      <a:endParaRPr b="0" lang="en-US" sz="1200" spc="-1" strike="noStrike">
                        <a:latin typeface="Arial"/>
                      </a:endParaRPr>
                    </a:p>
                  </p:txBody>
                </p:sp>
              </p:grpSp>
            </p:grpSp>
            <p:sp>
              <p:nvSpPr>
                <p:cNvPr id="1151" name="TextShape 83"/>
                <p:cNvSpPr txBox="1"/>
                <p:nvPr/>
              </p:nvSpPr>
              <p:spPr>
                <a:xfrm>
                  <a:off x="2787120" y="1462680"/>
                  <a:ext cx="547920" cy="4867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000000"/>
                      </a:solidFill>
                      <a:latin typeface="Symbol"/>
                      <a:ea typeface="Symbol"/>
                    </a:rPr>
                    <a:t>`</a:t>
                  </a:r>
                  <a:r>
                    <a:rPr b="0" lang="en-US" sz="2000" spc="-1" strike="noStrike">
                      <a:solidFill>
                        <a:srgbClr val="000000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1152" name="Group 84"/>
              <p:cNvGrpSpPr/>
              <p:nvPr/>
            </p:nvGrpSpPr>
            <p:grpSpPr>
              <a:xfrm>
                <a:off x="2864880" y="1985400"/>
                <a:ext cx="634320" cy="458640"/>
                <a:chOff x="2864880" y="1985400"/>
                <a:chExt cx="634320" cy="458640"/>
              </a:xfrm>
            </p:grpSpPr>
            <p:grpSp>
              <p:nvGrpSpPr>
                <p:cNvPr id="1153" name="Group 85"/>
                <p:cNvGrpSpPr/>
                <p:nvPr/>
              </p:nvGrpSpPr>
              <p:grpSpPr>
                <a:xfrm>
                  <a:off x="2957040" y="2008800"/>
                  <a:ext cx="430200" cy="435240"/>
                  <a:chOff x="2957040" y="2008800"/>
                  <a:chExt cx="430200" cy="435240"/>
                </a:xfrm>
              </p:grpSpPr>
              <p:sp>
                <p:nvSpPr>
                  <p:cNvPr id="1154" name="CustomShape 86"/>
                  <p:cNvSpPr/>
                  <p:nvPr/>
                </p:nvSpPr>
                <p:spPr>
                  <a:xfrm>
                    <a:off x="2957400" y="200880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1195">
                        <a:moveTo>
                          <a:pt x="24" y="1194"/>
                        </a:moveTo>
                        <a:lnTo>
                          <a:pt x="54" y="1192"/>
                        </a:lnTo>
                        <a:lnTo>
                          <a:pt x="83" y="1188"/>
                        </a:lnTo>
                        <a:lnTo>
                          <a:pt x="113" y="1183"/>
                        </a:lnTo>
                        <a:lnTo>
                          <a:pt x="142" y="1177"/>
                        </a:lnTo>
                        <a:lnTo>
                          <a:pt x="171" y="1169"/>
                        </a:lnTo>
                        <a:lnTo>
                          <a:pt x="199" y="1160"/>
                        </a:lnTo>
                        <a:lnTo>
                          <a:pt x="227" y="1149"/>
                        </a:lnTo>
                        <a:lnTo>
                          <a:pt x="254" y="1137"/>
                        </a:lnTo>
                        <a:lnTo>
                          <a:pt x="281" y="1124"/>
                        </a:lnTo>
                        <a:lnTo>
                          <a:pt x="307" y="1109"/>
                        </a:lnTo>
                        <a:lnTo>
                          <a:pt x="332" y="1093"/>
                        </a:lnTo>
                        <a:lnTo>
                          <a:pt x="357" y="1076"/>
                        </a:lnTo>
                        <a:lnTo>
                          <a:pt x="380" y="1057"/>
                        </a:lnTo>
                        <a:lnTo>
                          <a:pt x="403" y="1038"/>
                        </a:lnTo>
                        <a:lnTo>
                          <a:pt x="424" y="1017"/>
                        </a:lnTo>
                        <a:lnTo>
                          <a:pt x="445" y="995"/>
                        </a:lnTo>
                        <a:lnTo>
                          <a:pt x="464" y="972"/>
                        </a:lnTo>
                        <a:lnTo>
                          <a:pt x="482" y="949"/>
                        </a:lnTo>
                        <a:lnTo>
                          <a:pt x="499" y="924"/>
                        </a:lnTo>
                        <a:lnTo>
                          <a:pt x="515" y="899"/>
                        </a:lnTo>
                        <a:lnTo>
                          <a:pt x="529" y="873"/>
                        </a:lnTo>
                        <a:lnTo>
                          <a:pt x="543" y="846"/>
                        </a:lnTo>
                        <a:lnTo>
                          <a:pt x="554" y="818"/>
                        </a:lnTo>
                        <a:lnTo>
                          <a:pt x="565" y="790"/>
                        </a:lnTo>
                        <a:lnTo>
                          <a:pt x="574" y="762"/>
                        </a:lnTo>
                        <a:lnTo>
                          <a:pt x="581" y="733"/>
                        </a:lnTo>
                        <a:lnTo>
                          <a:pt x="587" y="704"/>
                        </a:lnTo>
                        <a:lnTo>
                          <a:pt x="592" y="674"/>
                        </a:lnTo>
                        <a:lnTo>
                          <a:pt x="595" y="645"/>
                        </a:lnTo>
                        <a:lnTo>
                          <a:pt x="597" y="615"/>
                        </a:lnTo>
                        <a:lnTo>
                          <a:pt x="597" y="585"/>
                        </a:lnTo>
                        <a:lnTo>
                          <a:pt x="596" y="555"/>
                        </a:lnTo>
                        <a:lnTo>
                          <a:pt x="593" y="525"/>
                        </a:lnTo>
                        <a:lnTo>
                          <a:pt x="588" y="496"/>
                        </a:lnTo>
                        <a:lnTo>
                          <a:pt x="583" y="467"/>
                        </a:lnTo>
                        <a:lnTo>
                          <a:pt x="575" y="438"/>
                        </a:lnTo>
                        <a:lnTo>
                          <a:pt x="567" y="409"/>
                        </a:lnTo>
                        <a:lnTo>
                          <a:pt x="557" y="381"/>
                        </a:lnTo>
                        <a:lnTo>
                          <a:pt x="545" y="353"/>
                        </a:lnTo>
                        <a:lnTo>
                          <a:pt x="532" y="326"/>
                        </a:lnTo>
                        <a:lnTo>
                          <a:pt x="518" y="300"/>
                        </a:lnTo>
                        <a:lnTo>
                          <a:pt x="503" y="275"/>
                        </a:lnTo>
                        <a:lnTo>
                          <a:pt x="486" y="250"/>
                        </a:lnTo>
                        <a:lnTo>
                          <a:pt x="468" y="226"/>
                        </a:lnTo>
                        <a:lnTo>
                          <a:pt x="449" y="203"/>
                        </a:lnTo>
                        <a:lnTo>
                          <a:pt x="428" y="181"/>
                        </a:lnTo>
                        <a:lnTo>
                          <a:pt x="407" y="160"/>
                        </a:lnTo>
                        <a:lnTo>
                          <a:pt x="385" y="141"/>
                        </a:lnTo>
                        <a:lnTo>
                          <a:pt x="361" y="122"/>
                        </a:lnTo>
                        <a:lnTo>
                          <a:pt x="337" y="104"/>
                        </a:lnTo>
                        <a:lnTo>
                          <a:pt x="312" y="88"/>
                        </a:lnTo>
                        <a:lnTo>
                          <a:pt x="286" y="73"/>
                        </a:lnTo>
                        <a:lnTo>
                          <a:pt x="260" y="59"/>
                        </a:lnTo>
                        <a:lnTo>
                          <a:pt x="233" y="47"/>
                        </a:lnTo>
                        <a:lnTo>
                          <a:pt x="205" y="36"/>
                        </a:lnTo>
                        <a:lnTo>
                          <a:pt x="177" y="27"/>
                        </a:lnTo>
                        <a:lnTo>
                          <a:pt x="148" y="19"/>
                        </a:lnTo>
                        <a:lnTo>
                          <a:pt x="119" y="12"/>
                        </a:lnTo>
                        <a:lnTo>
                          <a:pt x="89" y="7"/>
                        </a:lnTo>
                        <a:lnTo>
                          <a:pt x="60" y="3"/>
                        </a:lnTo>
                        <a:lnTo>
                          <a:pt x="30" y="1"/>
                        </a:lnTo>
                        <a:lnTo>
                          <a:pt x="0" y="0"/>
                        </a:lnTo>
                        <a:lnTo>
                          <a:pt x="0" y="597"/>
                        </a:lnTo>
                        <a:lnTo>
                          <a:pt x="24" y="1194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55" name="CustomShape 87"/>
                  <p:cNvSpPr/>
                  <p:nvPr/>
                </p:nvSpPr>
                <p:spPr>
                  <a:xfrm>
                    <a:off x="2957040" y="201420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597">
                        <a:moveTo>
                          <a:pt x="597" y="0"/>
                        </a:moveTo>
                        <a:lnTo>
                          <a:pt x="596" y="30"/>
                        </a:lnTo>
                        <a:lnTo>
                          <a:pt x="594" y="61"/>
                        </a:lnTo>
                        <a:lnTo>
                          <a:pt x="590" y="91"/>
                        </a:lnTo>
                        <a:lnTo>
                          <a:pt x="585" y="121"/>
                        </a:lnTo>
                        <a:lnTo>
                          <a:pt x="578" y="150"/>
                        </a:lnTo>
                        <a:lnTo>
                          <a:pt x="569" y="180"/>
                        </a:lnTo>
                        <a:lnTo>
                          <a:pt x="559" y="208"/>
                        </a:lnTo>
                        <a:lnTo>
                          <a:pt x="548" y="236"/>
                        </a:lnTo>
                        <a:lnTo>
                          <a:pt x="535" y="264"/>
                        </a:lnTo>
                        <a:lnTo>
                          <a:pt x="521" y="291"/>
                        </a:lnTo>
                        <a:lnTo>
                          <a:pt x="506" y="317"/>
                        </a:lnTo>
                        <a:lnTo>
                          <a:pt x="489" y="342"/>
                        </a:lnTo>
                        <a:lnTo>
                          <a:pt x="471" y="367"/>
                        </a:lnTo>
                        <a:lnTo>
                          <a:pt x="452" y="390"/>
                        </a:lnTo>
                        <a:lnTo>
                          <a:pt x="431" y="413"/>
                        </a:lnTo>
                        <a:lnTo>
                          <a:pt x="410" y="434"/>
                        </a:lnTo>
                        <a:lnTo>
                          <a:pt x="387" y="455"/>
                        </a:lnTo>
                        <a:lnTo>
                          <a:pt x="363" y="474"/>
                        </a:lnTo>
                        <a:lnTo>
                          <a:pt x="339" y="492"/>
                        </a:lnTo>
                        <a:lnTo>
                          <a:pt x="313" y="508"/>
                        </a:lnTo>
                        <a:lnTo>
                          <a:pt x="287" y="523"/>
                        </a:lnTo>
                        <a:lnTo>
                          <a:pt x="260" y="537"/>
                        </a:lnTo>
                        <a:lnTo>
                          <a:pt x="232" y="550"/>
                        </a:lnTo>
                        <a:lnTo>
                          <a:pt x="204" y="561"/>
                        </a:lnTo>
                        <a:lnTo>
                          <a:pt x="175" y="571"/>
                        </a:lnTo>
                        <a:lnTo>
                          <a:pt x="146" y="579"/>
                        </a:lnTo>
                        <a:lnTo>
                          <a:pt x="116" y="586"/>
                        </a:lnTo>
                        <a:lnTo>
                          <a:pt x="86" y="591"/>
                        </a:lnTo>
                        <a:lnTo>
                          <a:pt x="56" y="594"/>
                        </a:lnTo>
                        <a:lnTo>
                          <a:pt x="26" y="596"/>
                        </a:lnTo>
                        <a:lnTo>
                          <a:pt x="0" y="0"/>
                        </a:lnTo>
                        <a:lnTo>
                          <a:pt x="597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56" name="Group 88"/>
                <p:cNvGrpSpPr/>
                <p:nvPr/>
              </p:nvGrpSpPr>
              <p:grpSpPr>
                <a:xfrm>
                  <a:off x="2864880" y="1985400"/>
                  <a:ext cx="634320" cy="451440"/>
                  <a:chOff x="2864880" y="1985400"/>
                  <a:chExt cx="634320" cy="451440"/>
                </a:xfrm>
              </p:grpSpPr>
              <p:sp>
                <p:nvSpPr>
                  <p:cNvPr id="1157" name="TextShape 89"/>
                  <p:cNvSpPr txBox="1"/>
                  <p:nvPr/>
                </p:nvSpPr>
                <p:spPr>
                  <a:xfrm>
                    <a:off x="3115440" y="1985400"/>
                    <a:ext cx="38376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  <p:sp>
                <p:nvSpPr>
                  <p:cNvPr id="1158" name="TextShape 90"/>
                  <p:cNvSpPr txBox="1"/>
                  <p:nvPr/>
                </p:nvSpPr>
                <p:spPr>
                  <a:xfrm>
                    <a:off x="3115800" y="2165760"/>
                    <a:ext cx="38340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  <p:sp>
                <p:nvSpPr>
                  <p:cNvPr id="1159" name="TextShape 91"/>
                  <p:cNvSpPr txBox="1"/>
                  <p:nvPr/>
                </p:nvSpPr>
                <p:spPr>
                  <a:xfrm>
                    <a:off x="2864880" y="2062800"/>
                    <a:ext cx="365040" cy="374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2000" spc="-1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</a:rPr>
                      <a:t>Λ</a:t>
                    </a:r>
                    <a:endParaRPr b="0" lang="en-US" sz="2000" spc="-1" strike="noStrike">
                      <a:latin typeface="Arial"/>
                    </a:endParaRPr>
                  </a:p>
                </p:txBody>
              </p:sp>
            </p:grpSp>
          </p:grpSp>
        </p:grpSp>
        <p:sp>
          <p:nvSpPr>
            <p:cNvPr id="1160" name="TextShape 92"/>
            <p:cNvSpPr txBox="1"/>
            <p:nvPr/>
          </p:nvSpPr>
          <p:spPr>
            <a:xfrm>
              <a:off x="160200" y="3063960"/>
              <a:ext cx="4065480" cy="514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35% of energy in event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161" name="TextShape 93"/>
          <p:cNvSpPr txBox="1"/>
          <p:nvPr/>
        </p:nvSpPr>
        <p:spPr>
          <a:xfrm>
            <a:off x="5486400" y="4720320"/>
            <a:ext cx="4065480" cy="51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ff"/>
                </a:solidFill>
                <a:latin typeface="Times New Roman"/>
              </a:rPr>
              <a:t>65% of energy in event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62" name="TextShape 94"/>
          <p:cNvSpPr txBox="1"/>
          <p:nvPr/>
        </p:nvSpPr>
        <p:spPr>
          <a:xfrm>
            <a:off x="185760" y="4949280"/>
            <a:ext cx="48463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latin typeface="Times New Roman"/>
                <a:ea typeface="Arial"/>
              </a:rPr>
              <a:t>→ </a:t>
            </a:r>
            <a:r>
              <a:rPr b="1" lang="en-US" sz="3000" spc="-1" strike="noStrike">
                <a:solidFill>
                  <a:srgbClr val="ff0000"/>
                </a:solidFill>
                <a:latin typeface="Times New Roman"/>
                <a:ea typeface="Arial"/>
              </a:rPr>
              <a:t>Measure ~57% of energy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163" name="TextShape 95"/>
          <p:cNvSpPr txBox="1"/>
          <p:nvPr/>
        </p:nvSpPr>
        <p:spPr>
          <a:xfrm>
            <a:off x="0" y="4120560"/>
            <a:ext cx="4267440" cy="934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00"/>
                </a:solidFill>
                <a:latin typeface="Times New Roman"/>
              </a:rPr>
              <a:t>Electromagnetic calorimeter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164" name="Group 96"/>
          <p:cNvGrpSpPr/>
          <p:nvPr/>
        </p:nvGrpSpPr>
        <p:grpSpPr>
          <a:xfrm>
            <a:off x="6766560" y="3660480"/>
            <a:ext cx="1005120" cy="454320"/>
            <a:chOff x="6766560" y="3660480"/>
            <a:chExt cx="1005120" cy="454320"/>
          </a:xfrm>
        </p:grpSpPr>
        <p:grpSp>
          <p:nvGrpSpPr>
            <p:cNvPr id="1165" name="Group 97"/>
            <p:cNvGrpSpPr/>
            <p:nvPr/>
          </p:nvGrpSpPr>
          <p:grpSpPr>
            <a:xfrm>
              <a:off x="7308720" y="3684960"/>
              <a:ext cx="462960" cy="429840"/>
              <a:chOff x="7308720" y="3684960"/>
              <a:chExt cx="462960" cy="429840"/>
            </a:xfrm>
          </p:grpSpPr>
          <p:sp>
            <p:nvSpPr>
              <p:cNvPr id="1166" name="CustomShape 98"/>
              <p:cNvSpPr/>
              <p:nvPr/>
            </p:nvSpPr>
            <p:spPr>
              <a:xfrm>
                <a:off x="7308720" y="36849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588" y="1194"/>
                    </a:moveTo>
                    <a:lnTo>
                      <a:pt x="558" y="1193"/>
                    </a:lnTo>
                    <a:lnTo>
                      <a:pt x="528" y="1190"/>
                    </a:lnTo>
                    <a:lnTo>
                      <a:pt x="498" y="1186"/>
                    </a:lnTo>
                    <a:lnTo>
                      <a:pt x="469" y="1180"/>
                    </a:lnTo>
                    <a:lnTo>
                      <a:pt x="439" y="1173"/>
                    </a:lnTo>
                    <a:lnTo>
                      <a:pt x="411" y="1164"/>
                    </a:lnTo>
                    <a:lnTo>
                      <a:pt x="382" y="1154"/>
                    </a:lnTo>
                    <a:lnTo>
                      <a:pt x="354" y="1142"/>
                    </a:lnTo>
                    <a:lnTo>
                      <a:pt x="327" y="1130"/>
                    </a:lnTo>
                    <a:lnTo>
                      <a:pt x="301" y="1115"/>
                    </a:lnTo>
                    <a:lnTo>
                      <a:pt x="275" y="1100"/>
                    </a:lnTo>
                    <a:lnTo>
                      <a:pt x="250" y="1083"/>
                    </a:lnTo>
                    <a:lnTo>
                      <a:pt x="226" y="1065"/>
                    </a:lnTo>
                    <a:lnTo>
                      <a:pt x="203" y="1045"/>
                    </a:lnTo>
                    <a:lnTo>
                      <a:pt x="181" y="1025"/>
                    </a:lnTo>
                    <a:lnTo>
                      <a:pt x="160" y="1003"/>
                    </a:lnTo>
                    <a:lnTo>
                      <a:pt x="140" y="981"/>
                    </a:lnTo>
                    <a:lnTo>
                      <a:pt x="121" y="957"/>
                    </a:lnTo>
                    <a:lnTo>
                      <a:pt x="103" y="933"/>
                    </a:lnTo>
                    <a:lnTo>
                      <a:pt x="87" y="908"/>
                    </a:lnTo>
                    <a:lnTo>
                      <a:pt x="72" y="882"/>
                    </a:lnTo>
                    <a:lnTo>
                      <a:pt x="58" y="855"/>
                    </a:lnTo>
                    <a:lnTo>
                      <a:pt x="46" y="827"/>
                    </a:lnTo>
                    <a:lnTo>
                      <a:pt x="35" y="799"/>
                    </a:lnTo>
                    <a:lnTo>
                      <a:pt x="26" y="771"/>
                    </a:lnTo>
                    <a:lnTo>
                      <a:pt x="18" y="742"/>
                    </a:lnTo>
                    <a:lnTo>
                      <a:pt x="11" y="712"/>
                    </a:lnTo>
                    <a:lnTo>
                      <a:pt x="6" y="683"/>
                    </a:lnTo>
                    <a:lnTo>
                      <a:pt x="3" y="653"/>
                    </a:lnTo>
                    <a:lnTo>
                      <a:pt x="1" y="623"/>
                    </a:lnTo>
                    <a:lnTo>
                      <a:pt x="0" y="593"/>
                    </a:lnTo>
                    <a:lnTo>
                      <a:pt x="1" y="562"/>
                    </a:lnTo>
                    <a:lnTo>
                      <a:pt x="4" y="532"/>
                    </a:lnTo>
                    <a:lnTo>
                      <a:pt x="8" y="503"/>
                    </a:lnTo>
                    <a:lnTo>
                      <a:pt x="13" y="473"/>
                    </a:lnTo>
                    <a:lnTo>
                      <a:pt x="20" y="444"/>
                    </a:lnTo>
                    <a:lnTo>
                      <a:pt x="28" y="415"/>
                    </a:lnTo>
                    <a:lnTo>
                      <a:pt x="38" y="386"/>
                    </a:lnTo>
                    <a:lnTo>
                      <a:pt x="50" y="359"/>
                    </a:lnTo>
                    <a:lnTo>
                      <a:pt x="62" y="331"/>
                    </a:lnTo>
                    <a:lnTo>
                      <a:pt x="77" y="305"/>
                    </a:lnTo>
                    <a:lnTo>
                      <a:pt x="92" y="279"/>
                    </a:lnTo>
                    <a:lnTo>
                      <a:pt x="109" y="254"/>
                    </a:lnTo>
                    <a:lnTo>
                      <a:pt x="127" y="230"/>
                    </a:lnTo>
                    <a:lnTo>
                      <a:pt x="146" y="206"/>
                    </a:lnTo>
                    <a:lnTo>
                      <a:pt x="166" y="184"/>
                    </a:lnTo>
                    <a:lnTo>
                      <a:pt x="187" y="163"/>
                    </a:lnTo>
                    <a:lnTo>
                      <a:pt x="210" y="143"/>
                    </a:lnTo>
                    <a:lnTo>
                      <a:pt x="233" y="124"/>
                    </a:lnTo>
                    <a:lnTo>
                      <a:pt x="257" y="106"/>
                    </a:lnTo>
                    <a:lnTo>
                      <a:pt x="283" y="90"/>
                    </a:lnTo>
                    <a:lnTo>
                      <a:pt x="309" y="74"/>
                    </a:lnTo>
                    <a:lnTo>
                      <a:pt x="335" y="60"/>
                    </a:lnTo>
                    <a:lnTo>
                      <a:pt x="363" y="48"/>
                    </a:lnTo>
                    <a:lnTo>
                      <a:pt x="391" y="37"/>
                    </a:lnTo>
                    <a:lnTo>
                      <a:pt x="419" y="27"/>
                    </a:lnTo>
                    <a:lnTo>
                      <a:pt x="448" y="19"/>
                    </a:lnTo>
                    <a:lnTo>
                      <a:pt x="477" y="12"/>
                    </a:lnTo>
                    <a:lnTo>
                      <a:pt x="507" y="7"/>
                    </a:lnTo>
                    <a:lnTo>
                      <a:pt x="537" y="3"/>
                    </a:lnTo>
                    <a:lnTo>
                      <a:pt x="567" y="1"/>
                    </a:lnTo>
                    <a:lnTo>
                      <a:pt x="597" y="0"/>
                    </a:lnTo>
                    <a:lnTo>
                      <a:pt x="597" y="597"/>
                    </a:lnTo>
                    <a:lnTo>
                      <a:pt x="588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1167" name="Formula 99"/>
                  <p:cNvSpPr txBox="1"/>
                  <p:nvPr/>
                </p:nvSpPr>
                <p:spPr>
                  <a:xfrm>
                    <a:off x="7344720" y="3742560"/>
                    <a:ext cx="426960" cy="280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1168" name="Group 100"/>
            <p:cNvGrpSpPr/>
            <p:nvPr/>
          </p:nvGrpSpPr>
          <p:grpSpPr>
            <a:xfrm>
              <a:off x="6766560" y="3660480"/>
              <a:ext cx="462960" cy="429840"/>
              <a:chOff x="6766560" y="3660480"/>
              <a:chExt cx="462960" cy="429840"/>
            </a:xfrm>
          </p:grpSpPr>
          <p:grpSp>
            <p:nvGrpSpPr>
              <p:cNvPr id="1169" name="Group 101"/>
              <p:cNvGrpSpPr/>
              <p:nvPr/>
            </p:nvGrpSpPr>
            <p:grpSpPr>
              <a:xfrm>
                <a:off x="6766560" y="3660480"/>
                <a:ext cx="462960" cy="429840"/>
                <a:chOff x="6766560" y="3660480"/>
                <a:chExt cx="462960" cy="429840"/>
              </a:xfrm>
            </p:grpSpPr>
            <p:sp>
              <p:nvSpPr>
                <p:cNvPr id="1170" name="CustomShape 102"/>
                <p:cNvSpPr/>
                <p:nvPr/>
              </p:nvSpPr>
              <p:spPr>
                <a:xfrm>
                  <a:off x="6766560" y="366048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171" name="Formula 103"/>
                    <p:cNvSpPr txBox="1"/>
                    <p:nvPr/>
                  </p:nvSpPr>
                  <p:spPr>
                    <a:xfrm>
                      <a:off x="6802560" y="3718080"/>
                      <a:ext cx="426960" cy="280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r>
                            <m:t xml:space="preserve">n</m:t>
                          </m:r>
                          <m:r>
                            <m:t xml:space="preserve">Λ</m:t>
                          </m:r>
                        </m:oMath>
                      </a14:m>
                    </a:p>
                  </p:txBody>
                </p:sp>
              </mc:Choice>
              <mc:Fallback/>
            </mc:AlternateContent>
          </p:grpSp>
        </p:grpSp>
      </p:grpSp>
      <p:grpSp>
        <p:nvGrpSpPr>
          <p:cNvPr id="1172" name="Group 104"/>
          <p:cNvGrpSpPr/>
          <p:nvPr/>
        </p:nvGrpSpPr>
        <p:grpSpPr>
          <a:xfrm>
            <a:off x="4946760" y="3026520"/>
            <a:ext cx="722520" cy="722520"/>
            <a:chOff x="4946760" y="3026520"/>
            <a:chExt cx="722520" cy="722520"/>
          </a:xfrm>
        </p:grpSpPr>
        <p:grpSp>
          <p:nvGrpSpPr>
            <p:cNvPr id="1173" name="Group 105"/>
            <p:cNvGrpSpPr/>
            <p:nvPr/>
          </p:nvGrpSpPr>
          <p:grpSpPr>
            <a:xfrm>
              <a:off x="4946760" y="3026520"/>
              <a:ext cx="722520" cy="722520"/>
              <a:chOff x="4946760" y="3026520"/>
              <a:chExt cx="722520" cy="722520"/>
            </a:xfrm>
          </p:grpSpPr>
          <p:grpSp>
            <p:nvGrpSpPr>
              <p:cNvPr id="1174" name="Group 106"/>
              <p:cNvGrpSpPr/>
              <p:nvPr/>
            </p:nvGrpSpPr>
            <p:grpSpPr>
              <a:xfrm>
                <a:off x="4946760" y="3026520"/>
                <a:ext cx="722520" cy="722520"/>
                <a:chOff x="4946760" y="3026520"/>
                <a:chExt cx="722520" cy="722520"/>
              </a:xfrm>
            </p:grpSpPr>
            <p:grpSp>
              <p:nvGrpSpPr>
                <p:cNvPr id="1175" name="Group 107"/>
                <p:cNvGrpSpPr/>
                <p:nvPr/>
              </p:nvGrpSpPr>
              <p:grpSpPr>
                <a:xfrm>
                  <a:off x="4946760" y="3026520"/>
                  <a:ext cx="722520" cy="722520"/>
                  <a:chOff x="4946760" y="3026520"/>
                  <a:chExt cx="722520" cy="722520"/>
                </a:xfrm>
              </p:grpSpPr>
              <p:sp>
                <p:nvSpPr>
                  <p:cNvPr id="1176" name="CustomShape 108"/>
                  <p:cNvSpPr/>
                  <p:nvPr/>
                </p:nvSpPr>
                <p:spPr>
                  <a:xfrm>
                    <a:off x="4946760" y="3026520"/>
                    <a:ext cx="722520" cy="722520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mc:AlternateContent>
          <mc:Choice xmlns:a14="http://schemas.microsoft.com/office/drawing/2010/main" Requires="a14">
            <p:sp>
              <p:nvSpPr>
                <p:cNvPr id="1177" name="Formula 109"/>
                <p:cNvSpPr txBox="1"/>
                <p:nvPr/>
              </p:nvSpPr>
              <p:spPr>
                <a:xfrm>
                  <a:off x="5119920" y="3051720"/>
                  <a:ext cx="3711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n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178" name="Group 110"/>
          <p:cNvGrpSpPr/>
          <p:nvPr/>
        </p:nvGrpSpPr>
        <p:grpSpPr>
          <a:xfrm>
            <a:off x="9427320" y="3196080"/>
            <a:ext cx="722520" cy="735840"/>
            <a:chOff x="9427320" y="3196080"/>
            <a:chExt cx="722520" cy="735840"/>
          </a:xfrm>
        </p:grpSpPr>
        <p:grpSp>
          <p:nvGrpSpPr>
            <p:cNvPr id="1179" name="Group 111"/>
            <p:cNvGrpSpPr/>
            <p:nvPr/>
          </p:nvGrpSpPr>
          <p:grpSpPr>
            <a:xfrm>
              <a:off x="9427320" y="3209400"/>
              <a:ext cx="722520" cy="722520"/>
              <a:chOff x="9427320" y="3209400"/>
              <a:chExt cx="722520" cy="722520"/>
            </a:xfrm>
          </p:grpSpPr>
          <p:grpSp>
            <p:nvGrpSpPr>
              <p:cNvPr id="1180" name="Group 112"/>
              <p:cNvGrpSpPr/>
              <p:nvPr/>
            </p:nvGrpSpPr>
            <p:grpSpPr>
              <a:xfrm>
                <a:off x="9427320" y="3209400"/>
                <a:ext cx="722520" cy="722520"/>
                <a:chOff x="9427320" y="3209400"/>
                <a:chExt cx="722520" cy="722520"/>
              </a:xfrm>
            </p:grpSpPr>
            <p:sp>
              <p:nvSpPr>
                <p:cNvPr id="1181" name="CustomShape 113"/>
                <p:cNvSpPr/>
                <p:nvPr/>
              </p:nvSpPr>
              <p:spPr>
                <a:xfrm>
                  <a:off x="9427320" y="3209400"/>
                  <a:ext cx="722520" cy="7225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mc:AlternateContent>
          <mc:Choice xmlns:a14="http://schemas.microsoft.com/office/drawing/2010/main" Requires="a14">
            <p:sp>
              <p:nvSpPr>
                <p:cNvPr id="1182" name="Formula 114"/>
                <p:cNvSpPr txBox="1"/>
                <p:nvPr/>
              </p:nvSpPr>
              <p:spPr>
                <a:xfrm>
                  <a:off x="9571320" y="3196080"/>
                  <a:ext cx="4305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p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226080"/>
            <a:ext cx="525672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Motivation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91440" y="1554480"/>
            <a:ext cx="5303520" cy="365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Cross check data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Study PID distribution of energy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Understand E</a:t>
            </a:r>
            <a:r>
              <a:rPr b="0" lang="en-US" sz="3200" spc="-1" strike="noStrike" baseline="-33000">
                <a:latin typeface="Arial"/>
              </a:rPr>
              <a:t>T</a:t>
            </a:r>
            <a:r>
              <a:rPr b="0" lang="en-US" sz="3200" spc="-1" strike="noStrike">
                <a:latin typeface="Arial"/>
              </a:rPr>
              <a:t>/N</a:t>
            </a:r>
            <a:r>
              <a:rPr b="0" lang="en-US" sz="3200" spc="-1" strike="noStrike" baseline="-33000">
                <a:latin typeface="Arial"/>
              </a:rPr>
              <a:t>ch</a:t>
            </a:r>
            <a:r>
              <a:rPr b="0" lang="en-US" sz="3200" spc="-1" strike="noStrike">
                <a:latin typeface="Arial"/>
              </a:rPr>
              <a:t> better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5666760" y="2743200"/>
            <a:ext cx="4188240" cy="259668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2"/>
          <a:stretch/>
        </p:blipFill>
        <p:spPr>
          <a:xfrm>
            <a:off x="5687640" y="108000"/>
            <a:ext cx="4187880" cy="262440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extShape 1"/>
          <p:cNvSpPr txBox="1"/>
          <p:nvPr/>
        </p:nvSpPr>
        <p:spPr>
          <a:xfrm>
            <a:off x="108000" y="12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STAR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84" name="TextShape 2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185" name="Group 3"/>
          <p:cNvGrpSpPr/>
          <p:nvPr/>
        </p:nvGrpSpPr>
        <p:grpSpPr>
          <a:xfrm>
            <a:off x="-144000" y="46440"/>
            <a:ext cx="3463920" cy="2606040"/>
            <a:chOff x="-144000" y="46440"/>
            <a:chExt cx="3463920" cy="2606040"/>
          </a:xfrm>
        </p:grpSpPr>
        <p:grpSp>
          <p:nvGrpSpPr>
            <p:cNvPr id="1186" name="Group 4"/>
            <p:cNvGrpSpPr/>
            <p:nvPr/>
          </p:nvGrpSpPr>
          <p:grpSpPr>
            <a:xfrm>
              <a:off x="139320" y="71280"/>
              <a:ext cx="2094120" cy="2107800"/>
              <a:chOff x="139320" y="71280"/>
              <a:chExt cx="2094120" cy="2107800"/>
            </a:xfrm>
          </p:grpSpPr>
          <p:sp>
            <p:nvSpPr>
              <p:cNvPr id="1187" name="CustomShape 5"/>
              <p:cNvSpPr/>
              <p:nvPr/>
            </p:nvSpPr>
            <p:spPr>
              <a:xfrm>
                <a:off x="139320" y="84960"/>
                <a:ext cx="2094120" cy="20941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8" name="CustomShape 6"/>
              <p:cNvSpPr/>
              <p:nvPr/>
            </p:nvSpPr>
            <p:spPr>
              <a:xfrm>
                <a:off x="139320" y="84960"/>
                <a:ext cx="2094120" cy="2094120"/>
              </a:xfrm>
              <a:custGeom>
                <a:avLst/>
                <a:gdLst/>
                <a:ahLst/>
                <a:rect l="0" t="0" r="r" b="b"/>
                <a:pathLst>
                  <a:path w="2925" h="5819">
                    <a:moveTo>
                      <a:pt x="2924" y="5818"/>
                    </a:moveTo>
                    <a:lnTo>
                      <a:pt x="2779" y="5815"/>
                    </a:lnTo>
                    <a:lnTo>
                      <a:pt x="2634" y="5805"/>
                    </a:lnTo>
                    <a:lnTo>
                      <a:pt x="2490" y="5788"/>
                    </a:lnTo>
                    <a:lnTo>
                      <a:pt x="2346" y="5763"/>
                    </a:lnTo>
                    <a:lnTo>
                      <a:pt x="2204" y="5732"/>
                    </a:lnTo>
                    <a:lnTo>
                      <a:pt x="2064" y="5693"/>
                    </a:lnTo>
                    <a:lnTo>
                      <a:pt x="1926" y="5647"/>
                    </a:lnTo>
                    <a:lnTo>
                      <a:pt x="1791" y="5595"/>
                    </a:lnTo>
                    <a:lnTo>
                      <a:pt x="1658" y="5536"/>
                    </a:lnTo>
                    <a:lnTo>
                      <a:pt x="1529" y="5470"/>
                    </a:lnTo>
                    <a:lnTo>
                      <a:pt x="1402" y="5398"/>
                    </a:lnTo>
                    <a:lnTo>
                      <a:pt x="1280" y="5320"/>
                    </a:lnTo>
                    <a:lnTo>
                      <a:pt x="1162" y="5236"/>
                    </a:lnTo>
                    <a:lnTo>
                      <a:pt x="1048" y="5145"/>
                    </a:lnTo>
                    <a:lnTo>
                      <a:pt x="938" y="5050"/>
                    </a:lnTo>
                    <a:lnTo>
                      <a:pt x="834" y="4949"/>
                    </a:lnTo>
                    <a:lnTo>
                      <a:pt x="735" y="4843"/>
                    </a:lnTo>
                    <a:lnTo>
                      <a:pt x="641" y="4732"/>
                    </a:lnTo>
                    <a:lnTo>
                      <a:pt x="553" y="4616"/>
                    </a:lnTo>
                    <a:lnTo>
                      <a:pt x="470" y="4496"/>
                    </a:lnTo>
                    <a:lnTo>
                      <a:pt x="394" y="4373"/>
                    </a:lnTo>
                    <a:lnTo>
                      <a:pt x="324" y="4245"/>
                    </a:lnTo>
                    <a:lnTo>
                      <a:pt x="261" y="4115"/>
                    </a:lnTo>
                    <a:lnTo>
                      <a:pt x="204" y="3981"/>
                    </a:lnTo>
                    <a:lnTo>
                      <a:pt x="154" y="3845"/>
                    </a:lnTo>
                    <a:lnTo>
                      <a:pt x="110" y="3706"/>
                    </a:lnTo>
                    <a:lnTo>
                      <a:pt x="74" y="3565"/>
                    </a:lnTo>
                    <a:lnTo>
                      <a:pt x="45" y="3423"/>
                    </a:lnTo>
                    <a:lnTo>
                      <a:pt x="23" y="3279"/>
                    </a:lnTo>
                    <a:lnTo>
                      <a:pt x="8" y="3135"/>
                    </a:lnTo>
                    <a:lnTo>
                      <a:pt x="0" y="2990"/>
                    </a:lnTo>
                    <a:lnTo>
                      <a:pt x="0" y="2844"/>
                    </a:lnTo>
                    <a:lnTo>
                      <a:pt x="7" y="2699"/>
                    </a:lnTo>
                    <a:lnTo>
                      <a:pt x="21" y="2555"/>
                    </a:lnTo>
                    <a:lnTo>
                      <a:pt x="42" y="2411"/>
                    </a:lnTo>
                    <a:lnTo>
                      <a:pt x="70" y="2268"/>
                    </a:lnTo>
                    <a:lnTo>
                      <a:pt x="106" y="2127"/>
                    </a:lnTo>
                    <a:lnTo>
                      <a:pt x="148" y="1989"/>
                    </a:lnTo>
                    <a:lnTo>
                      <a:pt x="198" y="1852"/>
                    </a:lnTo>
                    <a:lnTo>
                      <a:pt x="254" y="1718"/>
                    </a:lnTo>
                    <a:lnTo>
                      <a:pt x="317" y="1587"/>
                    </a:lnTo>
                    <a:lnTo>
                      <a:pt x="386" y="1459"/>
                    </a:lnTo>
                    <a:lnTo>
                      <a:pt x="462" y="1335"/>
                    </a:lnTo>
                    <a:lnTo>
                      <a:pt x="543" y="1215"/>
                    </a:lnTo>
                    <a:lnTo>
                      <a:pt x="631" y="1099"/>
                    </a:lnTo>
                    <a:lnTo>
                      <a:pt x="724" y="987"/>
                    </a:lnTo>
                    <a:lnTo>
                      <a:pt x="823" y="881"/>
                    </a:lnTo>
                    <a:lnTo>
                      <a:pt x="927" y="779"/>
                    </a:lnTo>
                    <a:lnTo>
                      <a:pt x="1035" y="683"/>
                    </a:lnTo>
                    <a:lnTo>
                      <a:pt x="1149" y="592"/>
                    </a:lnTo>
                    <a:lnTo>
                      <a:pt x="1267" y="507"/>
                    </a:lnTo>
                    <a:lnTo>
                      <a:pt x="1389" y="428"/>
                    </a:lnTo>
                    <a:lnTo>
                      <a:pt x="1515" y="355"/>
                    </a:lnTo>
                    <a:lnTo>
                      <a:pt x="1644" y="289"/>
                    </a:lnTo>
                    <a:lnTo>
                      <a:pt x="1776" y="229"/>
                    </a:lnTo>
                    <a:lnTo>
                      <a:pt x="1911" y="176"/>
                    </a:lnTo>
                    <a:lnTo>
                      <a:pt x="2049" y="130"/>
                    </a:lnTo>
                    <a:lnTo>
                      <a:pt x="2189" y="90"/>
                    </a:lnTo>
                    <a:lnTo>
                      <a:pt x="2331" y="58"/>
                    </a:lnTo>
                    <a:lnTo>
                      <a:pt x="2474" y="33"/>
                    </a:lnTo>
                    <a:lnTo>
                      <a:pt x="2618" y="15"/>
                    </a:lnTo>
                    <a:lnTo>
                      <a:pt x="2763" y="4"/>
                    </a:lnTo>
                    <a:lnTo>
                      <a:pt x="2908" y="0"/>
                    </a:lnTo>
                    <a:lnTo>
                      <a:pt x="2908" y="2909"/>
                    </a:lnTo>
                    <a:lnTo>
                      <a:pt x="2924" y="5818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9" name="TextShape 7"/>
              <p:cNvSpPr txBox="1"/>
              <p:nvPr/>
            </p:nvSpPr>
            <p:spPr>
              <a:xfrm>
                <a:off x="380520" y="7128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1190" name="TextShape 8"/>
              <p:cNvSpPr txBox="1"/>
              <p:nvPr/>
            </p:nvSpPr>
            <p:spPr>
              <a:xfrm>
                <a:off x="1208520" y="7164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1191" name="TextShape 9"/>
              <p:cNvSpPr txBox="1"/>
              <p:nvPr/>
            </p:nvSpPr>
            <p:spPr>
              <a:xfrm>
                <a:off x="922320" y="1348560"/>
                <a:ext cx="77076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π</a:t>
                </a:r>
                <a:r>
                  <a:rPr b="0" lang="en-US" sz="5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192" name="Group 10"/>
            <p:cNvGrpSpPr/>
            <p:nvPr/>
          </p:nvGrpSpPr>
          <p:grpSpPr>
            <a:xfrm>
              <a:off x="2167920" y="46440"/>
              <a:ext cx="1152000" cy="687240"/>
              <a:chOff x="2167920" y="46440"/>
              <a:chExt cx="1152000" cy="687240"/>
            </a:xfrm>
          </p:grpSpPr>
          <p:sp>
            <p:nvSpPr>
              <p:cNvPr id="1193" name="CustomShape 11"/>
              <p:cNvSpPr/>
              <p:nvPr/>
            </p:nvSpPr>
            <p:spPr>
              <a:xfrm>
                <a:off x="2188080" y="82800"/>
                <a:ext cx="612720" cy="6127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4" name="CustomShape 12"/>
              <p:cNvSpPr/>
              <p:nvPr/>
            </p:nvSpPr>
            <p:spPr>
              <a:xfrm>
                <a:off x="2188080" y="8280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839" y="1702"/>
                    </a:moveTo>
                    <a:lnTo>
                      <a:pt x="796" y="1700"/>
                    </a:lnTo>
                    <a:lnTo>
                      <a:pt x="753" y="1696"/>
                    </a:lnTo>
                    <a:lnTo>
                      <a:pt x="711" y="1690"/>
                    </a:lnTo>
                    <a:lnTo>
                      <a:pt x="669" y="1682"/>
                    </a:lnTo>
                    <a:lnTo>
                      <a:pt x="627" y="1672"/>
                    </a:lnTo>
                    <a:lnTo>
                      <a:pt x="586" y="1660"/>
                    </a:lnTo>
                    <a:lnTo>
                      <a:pt x="545" y="1645"/>
                    </a:lnTo>
                    <a:lnTo>
                      <a:pt x="506" y="1629"/>
                    </a:lnTo>
                    <a:lnTo>
                      <a:pt x="467" y="1610"/>
                    </a:lnTo>
                    <a:lnTo>
                      <a:pt x="429" y="1590"/>
                    </a:lnTo>
                    <a:lnTo>
                      <a:pt x="393" y="1568"/>
                    </a:lnTo>
                    <a:lnTo>
                      <a:pt x="357" y="1544"/>
                    </a:lnTo>
                    <a:lnTo>
                      <a:pt x="323" y="1518"/>
                    </a:lnTo>
                    <a:lnTo>
                      <a:pt x="290" y="1491"/>
                    </a:lnTo>
                    <a:lnTo>
                      <a:pt x="258" y="1461"/>
                    </a:lnTo>
                    <a:lnTo>
                      <a:pt x="228" y="1431"/>
                    </a:lnTo>
                    <a:lnTo>
                      <a:pt x="200" y="1399"/>
                    </a:lnTo>
                    <a:lnTo>
                      <a:pt x="173" y="1365"/>
                    </a:lnTo>
                    <a:lnTo>
                      <a:pt x="148" y="1330"/>
                    </a:lnTo>
                    <a:lnTo>
                      <a:pt x="125" y="1294"/>
                    </a:lnTo>
                    <a:lnTo>
                      <a:pt x="103" y="1257"/>
                    </a:lnTo>
                    <a:lnTo>
                      <a:pt x="84" y="1219"/>
                    </a:lnTo>
                    <a:lnTo>
                      <a:pt x="66" y="1180"/>
                    </a:lnTo>
                    <a:lnTo>
                      <a:pt x="50" y="1140"/>
                    </a:lnTo>
                    <a:lnTo>
                      <a:pt x="37" y="1099"/>
                    </a:lnTo>
                    <a:lnTo>
                      <a:pt x="25" y="1058"/>
                    </a:lnTo>
                    <a:lnTo>
                      <a:pt x="16" y="1016"/>
                    </a:lnTo>
                    <a:lnTo>
                      <a:pt x="9" y="973"/>
                    </a:lnTo>
                    <a:lnTo>
                      <a:pt x="4" y="931"/>
                    </a:lnTo>
                    <a:lnTo>
                      <a:pt x="1" y="888"/>
                    </a:lnTo>
                    <a:lnTo>
                      <a:pt x="0" y="845"/>
                    </a:lnTo>
                    <a:lnTo>
                      <a:pt x="1" y="802"/>
                    </a:lnTo>
                    <a:lnTo>
                      <a:pt x="5" y="759"/>
                    </a:lnTo>
                    <a:lnTo>
                      <a:pt x="11" y="717"/>
                    </a:lnTo>
                    <a:lnTo>
                      <a:pt x="18" y="675"/>
                    </a:lnTo>
                    <a:lnTo>
                      <a:pt x="28" y="633"/>
                    </a:lnTo>
                    <a:lnTo>
                      <a:pt x="40" y="592"/>
                    </a:lnTo>
                    <a:lnTo>
                      <a:pt x="55" y="551"/>
                    </a:lnTo>
                    <a:lnTo>
                      <a:pt x="71" y="511"/>
                    </a:lnTo>
                    <a:lnTo>
                      <a:pt x="89" y="472"/>
                    </a:lnTo>
                    <a:lnTo>
                      <a:pt x="109" y="434"/>
                    </a:lnTo>
                    <a:lnTo>
                      <a:pt x="131" y="398"/>
                    </a:lnTo>
                    <a:lnTo>
                      <a:pt x="155" y="362"/>
                    </a:lnTo>
                    <a:lnTo>
                      <a:pt x="180" y="327"/>
                    </a:lnTo>
                    <a:lnTo>
                      <a:pt x="207" y="294"/>
                    </a:lnTo>
                    <a:lnTo>
                      <a:pt x="236" y="262"/>
                    </a:lnTo>
                    <a:lnTo>
                      <a:pt x="267" y="232"/>
                    </a:lnTo>
                    <a:lnTo>
                      <a:pt x="299" y="204"/>
                    </a:lnTo>
                    <a:lnTo>
                      <a:pt x="332" y="177"/>
                    </a:lnTo>
                    <a:lnTo>
                      <a:pt x="367" y="151"/>
                    </a:lnTo>
                    <a:lnTo>
                      <a:pt x="403" y="128"/>
                    </a:lnTo>
                    <a:lnTo>
                      <a:pt x="440" y="106"/>
                    </a:lnTo>
                    <a:lnTo>
                      <a:pt x="478" y="86"/>
                    </a:lnTo>
                    <a:lnTo>
                      <a:pt x="517" y="68"/>
                    </a:lnTo>
                    <a:lnTo>
                      <a:pt x="557" y="53"/>
                    </a:lnTo>
                    <a:lnTo>
                      <a:pt x="597" y="39"/>
                    </a:lnTo>
                    <a:lnTo>
                      <a:pt x="639" y="27"/>
                    </a:lnTo>
                    <a:lnTo>
                      <a:pt x="680" y="17"/>
                    </a:lnTo>
                    <a:lnTo>
                      <a:pt x="723" y="10"/>
                    </a:lnTo>
                    <a:lnTo>
                      <a:pt x="765" y="4"/>
                    </a:lnTo>
                    <a:lnTo>
                      <a:pt x="808" y="1"/>
                    </a:lnTo>
                    <a:lnTo>
                      <a:pt x="851" y="0"/>
                    </a:lnTo>
                    <a:lnTo>
                      <a:pt x="851" y="851"/>
                    </a:lnTo>
                    <a:lnTo>
                      <a:pt x="839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5" name="CustomShape 13"/>
              <p:cNvSpPr/>
              <p:nvPr/>
            </p:nvSpPr>
            <p:spPr>
              <a:xfrm>
                <a:off x="2188440" y="8316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12" y="1702"/>
                    </a:moveTo>
                    <a:lnTo>
                      <a:pt x="55" y="1700"/>
                    </a:lnTo>
                    <a:lnTo>
                      <a:pt x="98" y="1696"/>
                    </a:lnTo>
                    <a:lnTo>
                      <a:pt x="140" y="1690"/>
                    </a:lnTo>
                    <a:lnTo>
                      <a:pt x="182" y="1682"/>
                    </a:lnTo>
                    <a:lnTo>
                      <a:pt x="224" y="1672"/>
                    </a:lnTo>
                    <a:lnTo>
                      <a:pt x="265" y="1660"/>
                    </a:lnTo>
                    <a:lnTo>
                      <a:pt x="306" y="1645"/>
                    </a:lnTo>
                    <a:lnTo>
                      <a:pt x="345" y="1629"/>
                    </a:lnTo>
                    <a:lnTo>
                      <a:pt x="384" y="1610"/>
                    </a:lnTo>
                    <a:lnTo>
                      <a:pt x="422" y="1590"/>
                    </a:lnTo>
                    <a:lnTo>
                      <a:pt x="458" y="1568"/>
                    </a:lnTo>
                    <a:lnTo>
                      <a:pt x="494" y="1544"/>
                    </a:lnTo>
                    <a:lnTo>
                      <a:pt x="528" y="1518"/>
                    </a:lnTo>
                    <a:lnTo>
                      <a:pt x="561" y="1491"/>
                    </a:lnTo>
                    <a:lnTo>
                      <a:pt x="593" y="1461"/>
                    </a:lnTo>
                    <a:lnTo>
                      <a:pt x="623" y="1431"/>
                    </a:lnTo>
                    <a:lnTo>
                      <a:pt x="651" y="1399"/>
                    </a:lnTo>
                    <a:lnTo>
                      <a:pt x="678" y="1365"/>
                    </a:lnTo>
                    <a:lnTo>
                      <a:pt x="703" y="1330"/>
                    </a:lnTo>
                    <a:lnTo>
                      <a:pt x="726" y="1294"/>
                    </a:lnTo>
                    <a:lnTo>
                      <a:pt x="748" y="1257"/>
                    </a:lnTo>
                    <a:lnTo>
                      <a:pt x="767" y="1219"/>
                    </a:lnTo>
                    <a:lnTo>
                      <a:pt x="785" y="1180"/>
                    </a:lnTo>
                    <a:lnTo>
                      <a:pt x="801" y="1140"/>
                    </a:lnTo>
                    <a:lnTo>
                      <a:pt x="814" y="1099"/>
                    </a:lnTo>
                    <a:lnTo>
                      <a:pt x="826" y="1058"/>
                    </a:lnTo>
                    <a:lnTo>
                      <a:pt x="835" y="1016"/>
                    </a:lnTo>
                    <a:lnTo>
                      <a:pt x="842" y="973"/>
                    </a:lnTo>
                    <a:lnTo>
                      <a:pt x="847" y="931"/>
                    </a:lnTo>
                    <a:lnTo>
                      <a:pt x="850" y="888"/>
                    </a:lnTo>
                    <a:lnTo>
                      <a:pt x="851" y="845"/>
                    </a:lnTo>
                    <a:lnTo>
                      <a:pt x="850" y="802"/>
                    </a:lnTo>
                    <a:lnTo>
                      <a:pt x="846" y="759"/>
                    </a:lnTo>
                    <a:lnTo>
                      <a:pt x="840" y="717"/>
                    </a:lnTo>
                    <a:lnTo>
                      <a:pt x="833" y="675"/>
                    </a:lnTo>
                    <a:lnTo>
                      <a:pt x="823" y="633"/>
                    </a:lnTo>
                    <a:lnTo>
                      <a:pt x="811" y="592"/>
                    </a:lnTo>
                    <a:lnTo>
                      <a:pt x="796" y="551"/>
                    </a:lnTo>
                    <a:lnTo>
                      <a:pt x="780" y="511"/>
                    </a:lnTo>
                    <a:lnTo>
                      <a:pt x="762" y="472"/>
                    </a:lnTo>
                    <a:lnTo>
                      <a:pt x="742" y="434"/>
                    </a:lnTo>
                    <a:lnTo>
                      <a:pt x="720" y="398"/>
                    </a:lnTo>
                    <a:lnTo>
                      <a:pt x="696" y="362"/>
                    </a:lnTo>
                    <a:lnTo>
                      <a:pt x="671" y="327"/>
                    </a:lnTo>
                    <a:lnTo>
                      <a:pt x="644" y="294"/>
                    </a:lnTo>
                    <a:lnTo>
                      <a:pt x="615" y="262"/>
                    </a:lnTo>
                    <a:lnTo>
                      <a:pt x="584" y="232"/>
                    </a:lnTo>
                    <a:lnTo>
                      <a:pt x="552" y="204"/>
                    </a:lnTo>
                    <a:lnTo>
                      <a:pt x="519" y="177"/>
                    </a:lnTo>
                    <a:lnTo>
                      <a:pt x="484" y="151"/>
                    </a:lnTo>
                    <a:lnTo>
                      <a:pt x="448" y="128"/>
                    </a:lnTo>
                    <a:lnTo>
                      <a:pt x="411" y="106"/>
                    </a:lnTo>
                    <a:lnTo>
                      <a:pt x="373" y="86"/>
                    </a:lnTo>
                    <a:lnTo>
                      <a:pt x="334" y="68"/>
                    </a:lnTo>
                    <a:lnTo>
                      <a:pt x="294" y="53"/>
                    </a:lnTo>
                    <a:lnTo>
                      <a:pt x="254" y="39"/>
                    </a:lnTo>
                    <a:lnTo>
                      <a:pt x="212" y="27"/>
                    </a:lnTo>
                    <a:lnTo>
                      <a:pt x="171" y="17"/>
                    </a:lnTo>
                    <a:lnTo>
                      <a:pt x="128" y="10"/>
                    </a:lnTo>
                    <a:lnTo>
                      <a:pt x="86" y="4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851"/>
                    </a:lnTo>
                    <a:lnTo>
                      <a:pt x="12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6" name="TextShape 14"/>
              <p:cNvSpPr txBox="1"/>
              <p:nvPr/>
            </p:nvSpPr>
            <p:spPr>
              <a:xfrm>
                <a:off x="2183040" y="1929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97" name="TextShape 15"/>
              <p:cNvSpPr txBox="1"/>
              <p:nvPr/>
            </p:nvSpPr>
            <p:spPr>
              <a:xfrm>
                <a:off x="2471400" y="1929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198" name="CustomShape 16"/>
              <p:cNvSpPr/>
              <p:nvPr/>
            </p:nvSpPr>
            <p:spPr>
              <a:xfrm>
                <a:off x="2167920" y="9324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891"/>
                    </a:moveTo>
                    <a:lnTo>
                      <a:pt x="1" y="846"/>
                    </a:lnTo>
                    <a:lnTo>
                      <a:pt x="4" y="801"/>
                    </a:lnTo>
                    <a:lnTo>
                      <a:pt x="10" y="756"/>
                    </a:lnTo>
                    <a:lnTo>
                      <a:pt x="18" y="712"/>
                    </a:lnTo>
                    <a:lnTo>
                      <a:pt x="28" y="668"/>
                    </a:lnTo>
                    <a:lnTo>
                      <a:pt x="40" y="624"/>
                    </a:lnTo>
                    <a:lnTo>
                      <a:pt x="55" y="582"/>
                    </a:lnTo>
                    <a:lnTo>
                      <a:pt x="71" y="540"/>
                    </a:lnTo>
                    <a:lnTo>
                      <a:pt x="90" y="499"/>
                    </a:lnTo>
                    <a:lnTo>
                      <a:pt x="111" y="459"/>
                    </a:lnTo>
                    <a:lnTo>
                      <a:pt x="134" y="420"/>
                    </a:lnTo>
                    <a:lnTo>
                      <a:pt x="159" y="382"/>
                    </a:lnTo>
                    <a:lnTo>
                      <a:pt x="185" y="346"/>
                    </a:lnTo>
                    <a:lnTo>
                      <a:pt x="214" y="311"/>
                    </a:lnTo>
                    <a:lnTo>
                      <a:pt x="244" y="277"/>
                    </a:lnTo>
                    <a:lnTo>
                      <a:pt x="276" y="245"/>
                    </a:lnTo>
                    <a:lnTo>
                      <a:pt x="309" y="215"/>
                    </a:lnTo>
                    <a:lnTo>
                      <a:pt x="344" y="187"/>
                    </a:lnTo>
                    <a:lnTo>
                      <a:pt x="381" y="160"/>
                    </a:lnTo>
                    <a:lnTo>
                      <a:pt x="418" y="135"/>
                    </a:lnTo>
                    <a:lnTo>
                      <a:pt x="457" y="112"/>
                    </a:lnTo>
                    <a:lnTo>
                      <a:pt x="497" y="91"/>
                    </a:lnTo>
                    <a:lnTo>
                      <a:pt x="538" y="72"/>
                    </a:lnTo>
                    <a:lnTo>
                      <a:pt x="580" y="55"/>
                    </a:lnTo>
                    <a:lnTo>
                      <a:pt x="622" y="41"/>
                    </a:lnTo>
                    <a:lnTo>
                      <a:pt x="666" y="28"/>
                    </a:lnTo>
                    <a:lnTo>
                      <a:pt x="710" y="18"/>
                    </a:lnTo>
                    <a:lnTo>
                      <a:pt x="754" y="10"/>
                    </a:lnTo>
                    <a:lnTo>
                      <a:pt x="799" y="5"/>
                    </a:lnTo>
                    <a:lnTo>
                      <a:pt x="844" y="1"/>
                    </a:lnTo>
                    <a:lnTo>
                      <a:pt x="889" y="0"/>
                    </a:lnTo>
                    <a:lnTo>
                      <a:pt x="889" y="889"/>
                    </a:lnTo>
                    <a:lnTo>
                      <a:pt x="0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9" name="CustomShape 17"/>
              <p:cNvSpPr/>
              <p:nvPr/>
            </p:nvSpPr>
            <p:spPr>
              <a:xfrm>
                <a:off x="2189520" y="846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891"/>
                    </a:moveTo>
                    <a:lnTo>
                      <a:pt x="888" y="846"/>
                    </a:lnTo>
                    <a:lnTo>
                      <a:pt x="885" y="801"/>
                    </a:lnTo>
                    <a:lnTo>
                      <a:pt x="879" y="756"/>
                    </a:lnTo>
                    <a:lnTo>
                      <a:pt x="871" y="712"/>
                    </a:lnTo>
                    <a:lnTo>
                      <a:pt x="861" y="668"/>
                    </a:lnTo>
                    <a:lnTo>
                      <a:pt x="849" y="624"/>
                    </a:lnTo>
                    <a:lnTo>
                      <a:pt x="834" y="582"/>
                    </a:lnTo>
                    <a:lnTo>
                      <a:pt x="818" y="540"/>
                    </a:lnTo>
                    <a:lnTo>
                      <a:pt x="799" y="499"/>
                    </a:lnTo>
                    <a:lnTo>
                      <a:pt x="778" y="459"/>
                    </a:lnTo>
                    <a:lnTo>
                      <a:pt x="755" y="420"/>
                    </a:lnTo>
                    <a:lnTo>
                      <a:pt x="730" y="382"/>
                    </a:lnTo>
                    <a:lnTo>
                      <a:pt x="704" y="346"/>
                    </a:lnTo>
                    <a:lnTo>
                      <a:pt x="675" y="311"/>
                    </a:lnTo>
                    <a:lnTo>
                      <a:pt x="645" y="277"/>
                    </a:lnTo>
                    <a:lnTo>
                      <a:pt x="613" y="245"/>
                    </a:lnTo>
                    <a:lnTo>
                      <a:pt x="580" y="215"/>
                    </a:lnTo>
                    <a:lnTo>
                      <a:pt x="545" y="187"/>
                    </a:lnTo>
                    <a:lnTo>
                      <a:pt x="508" y="160"/>
                    </a:lnTo>
                    <a:lnTo>
                      <a:pt x="471" y="135"/>
                    </a:lnTo>
                    <a:lnTo>
                      <a:pt x="432" y="112"/>
                    </a:lnTo>
                    <a:lnTo>
                      <a:pt x="392" y="91"/>
                    </a:lnTo>
                    <a:lnTo>
                      <a:pt x="351" y="72"/>
                    </a:lnTo>
                    <a:lnTo>
                      <a:pt x="309" y="55"/>
                    </a:lnTo>
                    <a:lnTo>
                      <a:pt x="267" y="41"/>
                    </a:lnTo>
                    <a:lnTo>
                      <a:pt x="223" y="28"/>
                    </a:lnTo>
                    <a:lnTo>
                      <a:pt x="179" y="18"/>
                    </a:lnTo>
                    <a:lnTo>
                      <a:pt x="135" y="10"/>
                    </a:lnTo>
                    <a:lnTo>
                      <a:pt x="90" y="5"/>
                    </a:lnTo>
                    <a:lnTo>
                      <a:pt x="45" y="1"/>
                    </a:lnTo>
                    <a:lnTo>
                      <a:pt x="0" y="0"/>
                    </a:lnTo>
                    <a:lnTo>
                      <a:pt x="0" y="889"/>
                    </a:lnTo>
                    <a:lnTo>
                      <a:pt x="889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0" name="CustomShape 18"/>
              <p:cNvSpPr/>
              <p:nvPr/>
            </p:nvSpPr>
            <p:spPr>
              <a:xfrm>
                <a:off x="2167920" y="-55512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0"/>
                    </a:moveTo>
                    <a:lnTo>
                      <a:pt x="1" y="45"/>
                    </a:lnTo>
                    <a:lnTo>
                      <a:pt x="4" y="90"/>
                    </a:lnTo>
                    <a:lnTo>
                      <a:pt x="10" y="135"/>
                    </a:lnTo>
                    <a:lnTo>
                      <a:pt x="18" y="179"/>
                    </a:lnTo>
                    <a:lnTo>
                      <a:pt x="28" y="223"/>
                    </a:lnTo>
                    <a:lnTo>
                      <a:pt x="40" y="267"/>
                    </a:lnTo>
                    <a:lnTo>
                      <a:pt x="55" y="309"/>
                    </a:lnTo>
                    <a:lnTo>
                      <a:pt x="71" y="351"/>
                    </a:lnTo>
                    <a:lnTo>
                      <a:pt x="90" y="392"/>
                    </a:lnTo>
                    <a:lnTo>
                      <a:pt x="111" y="432"/>
                    </a:lnTo>
                    <a:lnTo>
                      <a:pt x="134" y="471"/>
                    </a:lnTo>
                    <a:lnTo>
                      <a:pt x="159" y="509"/>
                    </a:lnTo>
                    <a:lnTo>
                      <a:pt x="185" y="545"/>
                    </a:lnTo>
                    <a:lnTo>
                      <a:pt x="214" y="580"/>
                    </a:lnTo>
                    <a:lnTo>
                      <a:pt x="244" y="614"/>
                    </a:lnTo>
                    <a:lnTo>
                      <a:pt x="276" y="646"/>
                    </a:lnTo>
                    <a:lnTo>
                      <a:pt x="309" y="676"/>
                    </a:lnTo>
                    <a:lnTo>
                      <a:pt x="344" y="704"/>
                    </a:lnTo>
                    <a:lnTo>
                      <a:pt x="381" y="731"/>
                    </a:lnTo>
                    <a:lnTo>
                      <a:pt x="418" y="756"/>
                    </a:lnTo>
                    <a:lnTo>
                      <a:pt x="457" y="779"/>
                    </a:lnTo>
                    <a:lnTo>
                      <a:pt x="497" y="800"/>
                    </a:lnTo>
                    <a:lnTo>
                      <a:pt x="538" y="819"/>
                    </a:lnTo>
                    <a:lnTo>
                      <a:pt x="580" y="836"/>
                    </a:lnTo>
                    <a:lnTo>
                      <a:pt x="622" y="850"/>
                    </a:lnTo>
                    <a:lnTo>
                      <a:pt x="666" y="863"/>
                    </a:lnTo>
                    <a:lnTo>
                      <a:pt x="710" y="873"/>
                    </a:lnTo>
                    <a:lnTo>
                      <a:pt x="754" y="881"/>
                    </a:lnTo>
                    <a:lnTo>
                      <a:pt x="799" y="886"/>
                    </a:lnTo>
                    <a:lnTo>
                      <a:pt x="844" y="890"/>
                    </a:lnTo>
                    <a:lnTo>
                      <a:pt x="889" y="891"/>
                    </a:lnTo>
                    <a:lnTo>
                      <a:pt x="889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1" name="CustomShape 19"/>
              <p:cNvSpPr/>
              <p:nvPr/>
            </p:nvSpPr>
            <p:spPr>
              <a:xfrm>
                <a:off x="2189520" y="936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0"/>
                    </a:moveTo>
                    <a:lnTo>
                      <a:pt x="888" y="45"/>
                    </a:lnTo>
                    <a:lnTo>
                      <a:pt x="885" y="90"/>
                    </a:lnTo>
                    <a:lnTo>
                      <a:pt x="879" y="135"/>
                    </a:lnTo>
                    <a:lnTo>
                      <a:pt x="871" y="179"/>
                    </a:lnTo>
                    <a:lnTo>
                      <a:pt x="861" y="223"/>
                    </a:lnTo>
                    <a:lnTo>
                      <a:pt x="849" y="267"/>
                    </a:lnTo>
                    <a:lnTo>
                      <a:pt x="834" y="309"/>
                    </a:lnTo>
                    <a:lnTo>
                      <a:pt x="818" y="351"/>
                    </a:lnTo>
                    <a:lnTo>
                      <a:pt x="799" y="392"/>
                    </a:lnTo>
                    <a:lnTo>
                      <a:pt x="778" y="432"/>
                    </a:lnTo>
                    <a:lnTo>
                      <a:pt x="755" y="471"/>
                    </a:lnTo>
                    <a:lnTo>
                      <a:pt x="730" y="509"/>
                    </a:lnTo>
                    <a:lnTo>
                      <a:pt x="704" y="545"/>
                    </a:lnTo>
                    <a:lnTo>
                      <a:pt x="675" y="580"/>
                    </a:lnTo>
                    <a:lnTo>
                      <a:pt x="645" y="614"/>
                    </a:lnTo>
                    <a:lnTo>
                      <a:pt x="613" y="646"/>
                    </a:lnTo>
                    <a:lnTo>
                      <a:pt x="580" y="676"/>
                    </a:lnTo>
                    <a:lnTo>
                      <a:pt x="545" y="704"/>
                    </a:lnTo>
                    <a:lnTo>
                      <a:pt x="508" y="731"/>
                    </a:lnTo>
                    <a:lnTo>
                      <a:pt x="471" y="756"/>
                    </a:lnTo>
                    <a:lnTo>
                      <a:pt x="432" y="779"/>
                    </a:lnTo>
                    <a:lnTo>
                      <a:pt x="392" y="800"/>
                    </a:lnTo>
                    <a:lnTo>
                      <a:pt x="351" y="819"/>
                    </a:lnTo>
                    <a:lnTo>
                      <a:pt x="309" y="836"/>
                    </a:lnTo>
                    <a:lnTo>
                      <a:pt x="267" y="850"/>
                    </a:lnTo>
                    <a:lnTo>
                      <a:pt x="223" y="863"/>
                    </a:lnTo>
                    <a:lnTo>
                      <a:pt x="179" y="873"/>
                    </a:lnTo>
                    <a:lnTo>
                      <a:pt x="135" y="881"/>
                    </a:lnTo>
                    <a:lnTo>
                      <a:pt x="90" y="886"/>
                    </a:lnTo>
                    <a:lnTo>
                      <a:pt x="45" y="890"/>
                    </a:lnTo>
                    <a:lnTo>
                      <a:pt x="0" y="891"/>
                    </a:lnTo>
                    <a:lnTo>
                      <a:pt x="0" y="2"/>
                    </a:lnTo>
                    <a:lnTo>
                      <a:pt x="889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2" name="TextShape 20"/>
              <p:cNvSpPr txBox="1"/>
              <p:nvPr/>
            </p:nvSpPr>
            <p:spPr>
              <a:xfrm>
                <a:off x="2239200" y="63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03" name="TextShape 21"/>
              <p:cNvSpPr txBox="1"/>
              <p:nvPr/>
            </p:nvSpPr>
            <p:spPr>
              <a:xfrm>
                <a:off x="2563560" y="99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04" name="TextShape 22"/>
              <p:cNvSpPr txBox="1"/>
              <p:nvPr/>
            </p:nvSpPr>
            <p:spPr>
              <a:xfrm>
                <a:off x="2527920" y="351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205" name="TextShape 23"/>
              <p:cNvSpPr txBox="1"/>
              <p:nvPr/>
            </p:nvSpPr>
            <p:spPr>
              <a:xfrm>
                <a:off x="2239920" y="351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1206" name="Group 24"/>
              <p:cNvGrpSpPr/>
              <p:nvPr/>
            </p:nvGrpSpPr>
            <p:grpSpPr>
              <a:xfrm>
                <a:off x="2244240" y="46440"/>
                <a:ext cx="1075680" cy="638640"/>
                <a:chOff x="2244240" y="46440"/>
                <a:chExt cx="1075680" cy="638640"/>
              </a:xfrm>
            </p:grpSpPr>
            <p:sp>
              <p:nvSpPr>
                <p:cNvPr id="1207" name="TextShape 25"/>
                <p:cNvSpPr txBox="1"/>
                <p:nvPr/>
              </p:nvSpPr>
              <p:spPr>
                <a:xfrm>
                  <a:off x="2244240" y="15408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1208" name="TextShape 26"/>
                <p:cNvSpPr txBox="1"/>
                <p:nvPr/>
              </p:nvSpPr>
              <p:spPr>
                <a:xfrm>
                  <a:off x="2496240" y="4644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209" name="TextShape 27"/>
            <p:cNvSpPr txBox="1"/>
            <p:nvPr/>
          </p:nvSpPr>
          <p:spPr>
            <a:xfrm>
              <a:off x="-144000" y="2138400"/>
              <a:ext cx="32004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24% as a </a:t>
              </a:r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  <a:ea typeface="Times New Roman"/>
                </a:rPr>
                <a:t>γ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210" name="Group 28"/>
            <p:cNvGrpSpPr/>
            <p:nvPr/>
          </p:nvGrpSpPr>
          <p:grpSpPr>
            <a:xfrm>
              <a:off x="2263680" y="817560"/>
              <a:ext cx="651600" cy="554400"/>
              <a:chOff x="2263680" y="817560"/>
              <a:chExt cx="651600" cy="554400"/>
            </a:xfrm>
          </p:grpSpPr>
          <p:sp>
            <p:nvSpPr>
              <p:cNvPr id="1211" name="CustomShape 29"/>
              <p:cNvSpPr/>
              <p:nvPr/>
            </p:nvSpPr>
            <p:spPr>
              <a:xfrm>
                <a:off x="2458080" y="8535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24" y="1194"/>
                    </a:moveTo>
                    <a:lnTo>
                      <a:pt x="54" y="1192"/>
                    </a:lnTo>
                    <a:lnTo>
                      <a:pt x="83" y="1188"/>
                    </a:lnTo>
                    <a:lnTo>
                      <a:pt x="113" y="1183"/>
                    </a:lnTo>
                    <a:lnTo>
                      <a:pt x="142" y="1177"/>
                    </a:lnTo>
                    <a:lnTo>
                      <a:pt x="171" y="1169"/>
                    </a:lnTo>
                    <a:lnTo>
                      <a:pt x="199" y="1160"/>
                    </a:lnTo>
                    <a:lnTo>
                      <a:pt x="227" y="1149"/>
                    </a:lnTo>
                    <a:lnTo>
                      <a:pt x="254" y="1137"/>
                    </a:lnTo>
                    <a:lnTo>
                      <a:pt x="281" y="1124"/>
                    </a:lnTo>
                    <a:lnTo>
                      <a:pt x="307" y="1109"/>
                    </a:lnTo>
                    <a:lnTo>
                      <a:pt x="332" y="1093"/>
                    </a:lnTo>
                    <a:lnTo>
                      <a:pt x="357" y="1076"/>
                    </a:lnTo>
                    <a:lnTo>
                      <a:pt x="380" y="1057"/>
                    </a:lnTo>
                    <a:lnTo>
                      <a:pt x="403" y="1038"/>
                    </a:lnTo>
                    <a:lnTo>
                      <a:pt x="424" y="1017"/>
                    </a:lnTo>
                    <a:lnTo>
                      <a:pt x="445" y="995"/>
                    </a:lnTo>
                    <a:lnTo>
                      <a:pt x="464" y="972"/>
                    </a:lnTo>
                    <a:lnTo>
                      <a:pt x="482" y="949"/>
                    </a:lnTo>
                    <a:lnTo>
                      <a:pt x="499" y="924"/>
                    </a:lnTo>
                    <a:lnTo>
                      <a:pt x="515" y="899"/>
                    </a:lnTo>
                    <a:lnTo>
                      <a:pt x="529" y="873"/>
                    </a:lnTo>
                    <a:lnTo>
                      <a:pt x="543" y="846"/>
                    </a:lnTo>
                    <a:lnTo>
                      <a:pt x="554" y="818"/>
                    </a:lnTo>
                    <a:lnTo>
                      <a:pt x="565" y="790"/>
                    </a:lnTo>
                    <a:lnTo>
                      <a:pt x="574" y="762"/>
                    </a:lnTo>
                    <a:lnTo>
                      <a:pt x="581" y="733"/>
                    </a:lnTo>
                    <a:lnTo>
                      <a:pt x="587" y="704"/>
                    </a:lnTo>
                    <a:lnTo>
                      <a:pt x="592" y="674"/>
                    </a:lnTo>
                    <a:lnTo>
                      <a:pt x="595" y="645"/>
                    </a:lnTo>
                    <a:lnTo>
                      <a:pt x="597" y="615"/>
                    </a:lnTo>
                    <a:lnTo>
                      <a:pt x="597" y="585"/>
                    </a:lnTo>
                    <a:lnTo>
                      <a:pt x="596" y="555"/>
                    </a:lnTo>
                    <a:lnTo>
                      <a:pt x="593" y="525"/>
                    </a:lnTo>
                    <a:lnTo>
                      <a:pt x="588" y="496"/>
                    </a:lnTo>
                    <a:lnTo>
                      <a:pt x="583" y="467"/>
                    </a:lnTo>
                    <a:lnTo>
                      <a:pt x="575" y="438"/>
                    </a:lnTo>
                    <a:lnTo>
                      <a:pt x="567" y="409"/>
                    </a:lnTo>
                    <a:lnTo>
                      <a:pt x="557" y="381"/>
                    </a:lnTo>
                    <a:lnTo>
                      <a:pt x="545" y="353"/>
                    </a:lnTo>
                    <a:lnTo>
                      <a:pt x="532" y="326"/>
                    </a:lnTo>
                    <a:lnTo>
                      <a:pt x="518" y="300"/>
                    </a:lnTo>
                    <a:lnTo>
                      <a:pt x="503" y="275"/>
                    </a:lnTo>
                    <a:lnTo>
                      <a:pt x="486" y="250"/>
                    </a:lnTo>
                    <a:lnTo>
                      <a:pt x="468" y="226"/>
                    </a:lnTo>
                    <a:lnTo>
                      <a:pt x="449" y="203"/>
                    </a:lnTo>
                    <a:lnTo>
                      <a:pt x="428" y="181"/>
                    </a:lnTo>
                    <a:lnTo>
                      <a:pt x="407" y="160"/>
                    </a:lnTo>
                    <a:lnTo>
                      <a:pt x="385" y="141"/>
                    </a:lnTo>
                    <a:lnTo>
                      <a:pt x="361" y="122"/>
                    </a:lnTo>
                    <a:lnTo>
                      <a:pt x="337" y="104"/>
                    </a:lnTo>
                    <a:lnTo>
                      <a:pt x="312" y="88"/>
                    </a:lnTo>
                    <a:lnTo>
                      <a:pt x="286" y="73"/>
                    </a:lnTo>
                    <a:lnTo>
                      <a:pt x="260" y="59"/>
                    </a:lnTo>
                    <a:lnTo>
                      <a:pt x="233" y="47"/>
                    </a:lnTo>
                    <a:lnTo>
                      <a:pt x="205" y="36"/>
                    </a:lnTo>
                    <a:lnTo>
                      <a:pt x="177" y="27"/>
                    </a:lnTo>
                    <a:lnTo>
                      <a:pt x="148" y="19"/>
                    </a:lnTo>
                    <a:lnTo>
                      <a:pt x="119" y="12"/>
                    </a:lnTo>
                    <a:lnTo>
                      <a:pt x="89" y="7"/>
                    </a:lnTo>
                    <a:lnTo>
                      <a:pt x="60" y="3"/>
                    </a:lnTo>
                    <a:lnTo>
                      <a:pt x="30" y="1"/>
                    </a:lnTo>
                    <a:lnTo>
                      <a:pt x="0" y="0"/>
                    </a:lnTo>
                    <a:lnTo>
                      <a:pt x="0" y="597"/>
                    </a:lnTo>
                    <a:lnTo>
                      <a:pt x="24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212" name="Group 30"/>
              <p:cNvGrpSpPr/>
              <p:nvPr/>
            </p:nvGrpSpPr>
            <p:grpSpPr>
              <a:xfrm>
                <a:off x="2458080" y="817560"/>
                <a:ext cx="457200" cy="465840"/>
                <a:chOff x="2458080" y="817560"/>
                <a:chExt cx="457200" cy="465840"/>
              </a:xfrm>
            </p:grpSpPr>
            <p:sp>
              <p:nvSpPr>
                <p:cNvPr id="1213" name="TextShape 31"/>
                <p:cNvSpPr txBox="1"/>
                <p:nvPr/>
              </p:nvSpPr>
              <p:spPr>
                <a:xfrm>
                  <a:off x="2640960" y="817560"/>
                  <a:ext cx="27432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grpSp>
              <p:nvGrpSpPr>
                <p:cNvPr id="1214" name="Group 32"/>
                <p:cNvGrpSpPr/>
                <p:nvPr/>
              </p:nvGrpSpPr>
              <p:grpSpPr>
                <a:xfrm>
                  <a:off x="2458080" y="853560"/>
                  <a:ext cx="457200" cy="429840"/>
                  <a:chOff x="2458080" y="853560"/>
                  <a:chExt cx="457200" cy="429840"/>
                </a:xfrm>
              </p:grpSpPr>
              <p:sp>
                <p:nvSpPr>
                  <p:cNvPr id="1215" name="CustomShape 33"/>
                  <p:cNvSpPr/>
                  <p:nvPr/>
                </p:nvSpPr>
                <p:spPr>
                  <a:xfrm>
                    <a:off x="2458080" y="85356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597">
                        <a:moveTo>
                          <a:pt x="597" y="0"/>
                        </a:moveTo>
                        <a:lnTo>
                          <a:pt x="596" y="30"/>
                        </a:lnTo>
                        <a:lnTo>
                          <a:pt x="594" y="61"/>
                        </a:lnTo>
                        <a:lnTo>
                          <a:pt x="590" y="91"/>
                        </a:lnTo>
                        <a:lnTo>
                          <a:pt x="585" y="121"/>
                        </a:lnTo>
                        <a:lnTo>
                          <a:pt x="578" y="150"/>
                        </a:lnTo>
                        <a:lnTo>
                          <a:pt x="569" y="180"/>
                        </a:lnTo>
                        <a:lnTo>
                          <a:pt x="559" y="208"/>
                        </a:lnTo>
                        <a:lnTo>
                          <a:pt x="548" y="236"/>
                        </a:lnTo>
                        <a:lnTo>
                          <a:pt x="535" y="264"/>
                        </a:lnTo>
                        <a:lnTo>
                          <a:pt x="521" y="291"/>
                        </a:lnTo>
                        <a:lnTo>
                          <a:pt x="506" y="317"/>
                        </a:lnTo>
                        <a:lnTo>
                          <a:pt x="489" y="342"/>
                        </a:lnTo>
                        <a:lnTo>
                          <a:pt x="471" y="367"/>
                        </a:lnTo>
                        <a:lnTo>
                          <a:pt x="452" y="390"/>
                        </a:lnTo>
                        <a:lnTo>
                          <a:pt x="431" y="413"/>
                        </a:lnTo>
                        <a:lnTo>
                          <a:pt x="410" y="434"/>
                        </a:lnTo>
                        <a:lnTo>
                          <a:pt x="387" y="455"/>
                        </a:lnTo>
                        <a:lnTo>
                          <a:pt x="363" y="474"/>
                        </a:lnTo>
                        <a:lnTo>
                          <a:pt x="339" y="492"/>
                        </a:lnTo>
                        <a:lnTo>
                          <a:pt x="313" y="508"/>
                        </a:lnTo>
                        <a:lnTo>
                          <a:pt x="287" y="523"/>
                        </a:lnTo>
                        <a:lnTo>
                          <a:pt x="260" y="537"/>
                        </a:lnTo>
                        <a:lnTo>
                          <a:pt x="232" y="550"/>
                        </a:lnTo>
                        <a:lnTo>
                          <a:pt x="204" y="561"/>
                        </a:lnTo>
                        <a:lnTo>
                          <a:pt x="175" y="571"/>
                        </a:lnTo>
                        <a:lnTo>
                          <a:pt x="146" y="579"/>
                        </a:lnTo>
                        <a:lnTo>
                          <a:pt x="116" y="586"/>
                        </a:lnTo>
                        <a:lnTo>
                          <a:pt x="86" y="591"/>
                        </a:lnTo>
                        <a:lnTo>
                          <a:pt x="56" y="594"/>
                        </a:lnTo>
                        <a:lnTo>
                          <a:pt x="26" y="596"/>
                        </a:lnTo>
                        <a:lnTo>
                          <a:pt x="0" y="0"/>
                        </a:lnTo>
                        <a:lnTo>
                          <a:pt x="597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3465a4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6" name="TextShape 34"/>
                  <p:cNvSpPr txBox="1"/>
                  <p:nvPr/>
                </p:nvSpPr>
                <p:spPr>
                  <a:xfrm>
                    <a:off x="2641680" y="986400"/>
                    <a:ext cx="27360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</p:grpSp>
          </p:grpSp>
          <p:sp>
            <p:nvSpPr>
              <p:cNvPr id="1217" name="TextShape 35"/>
              <p:cNvSpPr txBox="1"/>
              <p:nvPr/>
            </p:nvSpPr>
            <p:spPr>
              <a:xfrm>
                <a:off x="2263680" y="885240"/>
                <a:ext cx="547920" cy="486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`</a:t>
                </a:r>
                <a:r>
                  <a:rPr b="0" lang="en-US" sz="2000" spc="-1" strike="noStrike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Λ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1218" name="Group 36"/>
            <p:cNvGrpSpPr/>
            <p:nvPr/>
          </p:nvGrpSpPr>
          <p:grpSpPr>
            <a:xfrm>
              <a:off x="2197440" y="1479960"/>
              <a:ext cx="634320" cy="458640"/>
              <a:chOff x="2197440" y="1479960"/>
              <a:chExt cx="634320" cy="458640"/>
            </a:xfrm>
          </p:grpSpPr>
          <p:grpSp>
            <p:nvGrpSpPr>
              <p:cNvPr id="1219" name="Group 37"/>
              <p:cNvGrpSpPr/>
              <p:nvPr/>
            </p:nvGrpSpPr>
            <p:grpSpPr>
              <a:xfrm>
                <a:off x="2289600" y="1503360"/>
                <a:ext cx="430200" cy="435240"/>
                <a:chOff x="2289600" y="1503360"/>
                <a:chExt cx="430200" cy="435240"/>
              </a:xfrm>
            </p:grpSpPr>
            <p:sp>
              <p:nvSpPr>
                <p:cNvPr id="1220" name="CustomShape 38"/>
                <p:cNvSpPr/>
                <p:nvPr/>
              </p:nvSpPr>
              <p:spPr>
                <a:xfrm>
                  <a:off x="2289960" y="15033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1" name="CustomShape 39"/>
                <p:cNvSpPr/>
                <p:nvPr/>
              </p:nvSpPr>
              <p:spPr>
                <a:xfrm>
                  <a:off x="2289600" y="15087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22" name="Group 40"/>
              <p:cNvGrpSpPr/>
              <p:nvPr/>
            </p:nvGrpSpPr>
            <p:grpSpPr>
              <a:xfrm>
                <a:off x="2197440" y="1479960"/>
                <a:ext cx="634320" cy="451440"/>
                <a:chOff x="2197440" y="1479960"/>
                <a:chExt cx="634320" cy="451440"/>
              </a:xfrm>
            </p:grpSpPr>
            <p:sp>
              <p:nvSpPr>
                <p:cNvPr id="1223" name="TextShape 41"/>
                <p:cNvSpPr txBox="1"/>
                <p:nvPr/>
              </p:nvSpPr>
              <p:spPr>
                <a:xfrm>
                  <a:off x="2448000" y="1479960"/>
                  <a:ext cx="38376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1224" name="TextShape 42"/>
                <p:cNvSpPr txBox="1"/>
                <p:nvPr/>
              </p:nvSpPr>
              <p:spPr>
                <a:xfrm>
                  <a:off x="2448360" y="166032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1225" name="TextShape 43"/>
                <p:cNvSpPr txBox="1"/>
                <p:nvPr/>
              </p:nvSpPr>
              <p:spPr>
                <a:xfrm>
                  <a:off x="2197440" y="1557360"/>
                  <a:ext cx="36504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000000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226" name="Group 44"/>
          <p:cNvGrpSpPr/>
          <p:nvPr/>
        </p:nvGrpSpPr>
        <p:grpSpPr>
          <a:xfrm>
            <a:off x="25560" y="2592360"/>
            <a:ext cx="2942280" cy="2191320"/>
            <a:chOff x="25560" y="2592360"/>
            <a:chExt cx="2942280" cy="2191320"/>
          </a:xfrm>
        </p:grpSpPr>
        <p:grpSp>
          <p:nvGrpSpPr>
            <p:cNvPr id="1227" name="Group 45"/>
            <p:cNvGrpSpPr/>
            <p:nvPr/>
          </p:nvGrpSpPr>
          <p:grpSpPr>
            <a:xfrm>
              <a:off x="1674000" y="2649600"/>
              <a:ext cx="1069920" cy="1069920"/>
              <a:chOff x="1674000" y="2649600"/>
              <a:chExt cx="1069920" cy="1069920"/>
            </a:xfrm>
          </p:grpSpPr>
          <p:sp>
            <p:nvSpPr>
              <p:cNvPr id="1228" name="CustomShape 46"/>
              <p:cNvSpPr/>
              <p:nvPr/>
            </p:nvSpPr>
            <p:spPr>
              <a:xfrm>
                <a:off x="1674000" y="264960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9" name="TextShape 47"/>
              <p:cNvSpPr txBox="1"/>
              <p:nvPr/>
            </p:nvSpPr>
            <p:spPr>
              <a:xfrm>
                <a:off x="1674000" y="276120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1230" name="TextShape 48"/>
              <p:cNvSpPr txBox="1"/>
              <p:nvPr/>
            </p:nvSpPr>
            <p:spPr>
              <a:xfrm>
                <a:off x="2117880" y="268740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L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231" name="Group 49"/>
            <p:cNvGrpSpPr/>
            <p:nvPr/>
          </p:nvGrpSpPr>
          <p:grpSpPr>
            <a:xfrm>
              <a:off x="25560" y="3262320"/>
              <a:ext cx="1019160" cy="729000"/>
              <a:chOff x="25560" y="3262320"/>
              <a:chExt cx="1019160" cy="729000"/>
            </a:xfrm>
          </p:grpSpPr>
          <p:sp>
            <p:nvSpPr>
              <p:cNvPr id="1232" name="CustomShape 50"/>
              <p:cNvSpPr/>
              <p:nvPr/>
            </p:nvSpPr>
            <p:spPr>
              <a:xfrm>
                <a:off x="25560" y="326880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3" name="TextShape 51"/>
              <p:cNvSpPr txBox="1"/>
              <p:nvPr/>
            </p:nvSpPr>
            <p:spPr>
              <a:xfrm>
                <a:off x="180000" y="326232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234" name="TextShape 52"/>
            <p:cNvSpPr txBox="1"/>
            <p:nvPr/>
          </p:nvSpPr>
          <p:spPr>
            <a:xfrm>
              <a:off x="115560" y="3845880"/>
              <a:ext cx="285228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11% as a neutral hadron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235" name="Group 53"/>
            <p:cNvGrpSpPr/>
            <p:nvPr/>
          </p:nvGrpSpPr>
          <p:grpSpPr>
            <a:xfrm>
              <a:off x="268560" y="2592360"/>
              <a:ext cx="1005120" cy="454320"/>
              <a:chOff x="268560" y="2592360"/>
              <a:chExt cx="1005120" cy="454320"/>
            </a:xfrm>
          </p:grpSpPr>
          <p:grpSp>
            <p:nvGrpSpPr>
              <p:cNvPr id="1236" name="Group 54"/>
              <p:cNvGrpSpPr/>
              <p:nvPr/>
            </p:nvGrpSpPr>
            <p:grpSpPr>
              <a:xfrm>
                <a:off x="810720" y="2616840"/>
                <a:ext cx="462960" cy="429840"/>
                <a:chOff x="810720" y="2616840"/>
                <a:chExt cx="462960" cy="429840"/>
              </a:xfrm>
            </p:grpSpPr>
            <p:sp>
              <p:nvSpPr>
                <p:cNvPr id="1237" name="CustomShape 55"/>
                <p:cNvSpPr/>
                <p:nvPr/>
              </p:nvSpPr>
              <p:spPr>
                <a:xfrm>
                  <a:off x="810720" y="261684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238" name="Formula 56"/>
                    <p:cNvSpPr txBox="1"/>
                    <p:nvPr/>
                  </p:nvSpPr>
                  <p:spPr>
                    <a:xfrm>
                      <a:off x="846720" y="2674440"/>
                      <a:ext cx="426960" cy="280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n</m:t>
                              </m:r>
                            </m:e>
                          </m:acc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Λ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1239" name="Group 57"/>
              <p:cNvGrpSpPr/>
              <p:nvPr/>
            </p:nvGrpSpPr>
            <p:grpSpPr>
              <a:xfrm>
                <a:off x="268560" y="2592360"/>
                <a:ext cx="462960" cy="429840"/>
                <a:chOff x="268560" y="2592360"/>
                <a:chExt cx="462960" cy="429840"/>
              </a:xfrm>
            </p:grpSpPr>
            <p:grpSp>
              <p:nvGrpSpPr>
                <p:cNvPr id="1240" name="Group 58"/>
                <p:cNvGrpSpPr/>
                <p:nvPr/>
              </p:nvGrpSpPr>
              <p:grpSpPr>
                <a:xfrm>
                  <a:off x="268560" y="2592360"/>
                  <a:ext cx="462960" cy="429840"/>
                  <a:chOff x="268560" y="2592360"/>
                  <a:chExt cx="462960" cy="429840"/>
                </a:xfrm>
              </p:grpSpPr>
              <p:sp>
                <p:nvSpPr>
                  <p:cNvPr id="1241" name="CustomShape 59"/>
                  <p:cNvSpPr/>
                  <p:nvPr/>
                </p:nvSpPr>
                <p:spPr>
                  <a:xfrm>
                    <a:off x="268560" y="259236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1195">
                        <a:moveTo>
                          <a:pt x="588" y="1194"/>
                        </a:moveTo>
                        <a:lnTo>
                          <a:pt x="558" y="1193"/>
                        </a:lnTo>
                        <a:lnTo>
                          <a:pt x="528" y="1190"/>
                        </a:lnTo>
                        <a:lnTo>
                          <a:pt x="498" y="1186"/>
                        </a:lnTo>
                        <a:lnTo>
                          <a:pt x="469" y="1180"/>
                        </a:lnTo>
                        <a:lnTo>
                          <a:pt x="439" y="1173"/>
                        </a:lnTo>
                        <a:lnTo>
                          <a:pt x="411" y="1164"/>
                        </a:lnTo>
                        <a:lnTo>
                          <a:pt x="382" y="1154"/>
                        </a:lnTo>
                        <a:lnTo>
                          <a:pt x="354" y="1142"/>
                        </a:lnTo>
                        <a:lnTo>
                          <a:pt x="327" y="1130"/>
                        </a:lnTo>
                        <a:lnTo>
                          <a:pt x="301" y="1115"/>
                        </a:lnTo>
                        <a:lnTo>
                          <a:pt x="275" y="1100"/>
                        </a:lnTo>
                        <a:lnTo>
                          <a:pt x="250" y="1083"/>
                        </a:lnTo>
                        <a:lnTo>
                          <a:pt x="226" y="1065"/>
                        </a:lnTo>
                        <a:lnTo>
                          <a:pt x="203" y="1045"/>
                        </a:lnTo>
                        <a:lnTo>
                          <a:pt x="181" y="1025"/>
                        </a:lnTo>
                        <a:lnTo>
                          <a:pt x="160" y="1003"/>
                        </a:lnTo>
                        <a:lnTo>
                          <a:pt x="140" y="981"/>
                        </a:lnTo>
                        <a:lnTo>
                          <a:pt x="121" y="957"/>
                        </a:lnTo>
                        <a:lnTo>
                          <a:pt x="103" y="933"/>
                        </a:lnTo>
                        <a:lnTo>
                          <a:pt x="87" y="908"/>
                        </a:lnTo>
                        <a:lnTo>
                          <a:pt x="72" y="882"/>
                        </a:lnTo>
                        <a:lnTo>
                          <a:pt x="58" y="855"/>
                        </a:lnTo>
                        <a:lnTo>
                          <a:pt x="46" y="827"/>
                        </a:lnTo>
                        <a:lnTo>
                          <a:pt x="35" y="799"/>
                        </a:lnTo>
                        <a:lnTo>
                          <a:pt x="26" y="771"/>
                        </a:lnTo>
                        <a:lnTo>
                          <a:pt x="18" y="742"/>
                        </a:lnTo>
                        <a:lnTo>
                          <a:pt x="11" y="712"/>
                        </a:lnTo>
                        <a:lnTo>
                          <a:pt x="6" y="683"/>
                        </a:lnTo>
                        <a:lnTo>
                          <a:pt x="3" y="653"/>
                        </a:lnTo>
                        <a:lnTo>
                          <a:pt x="1" y="623"/>
                        </a:lnTo>
                        <a:lnTo>
                          <a:pt x="0" y="593"/>
                        </a:lnTo>
                        <a:lnTo>
                          <a:pt x="1" y="562"/>
                        </a:lnTo>
                        <a:lnTo>
                          <a:pt x="4" y="532"/>
                        </a:lnTo>
                        <a:lnTo>
                          <a:pt x="8" y="503"/>
                        </a:lnTo>
                        <a:lnTo>
                          <a:pt x="13" y="473"/>
                        </a:lnTo>
                        <a:lnTo>
                          <a:pt x="20" y="444"/>
                        </a:lnTo>
                        <a:lnTo>
                          <a:pt x="28" y="415"/>
                        </a:lnTo>
                        <a:lnTo>
                          <a:pt x="38" y="386"/>
                        </a:lnTo>
                        <a:lnTo>
                          <a:pt x="50" y="359"/>
                        </a:lnTo>
                        <a:lnTo>
                          <a:pt x="62" y="331"/>
                        </a:lnTo>
                        <a:lnTo>
                          <a:pt x="77" y="305"/>
                        </a:lnTo>
                        <a:lnTo>
                          <a:pt x="92" y="279"/>
                        </a:lnTo>
                        <a:lnTo>
                          <a:pt x="109" y="254"/>
                        </a:lnTo>
                        <a:lnTo>
                          <a:pt x="127" y="230"/>
                        </a:lnTo>
                        <a:lnTo>
                          <a:pt x="146" y="206"/>
                        </a:lnTo>
                        <a:lnTo>
                          <a:pt x="166" y="184"/>
                        </a:lnTo>
                        <a:lnTo>
                          <a:pt x="187" y="163"/>
                        </a:lnTo>
                        <a:lnTo>
                          <a:pt x="210" y="143"/>
                        </a:lnTo>
                        <a:lnTo>
                          <a:pt x="233" y="124"/>
                        </a:lnTo>
                        <a:lnTo>
                          <a:pt x="257" y="106"/>
                        </a:lnTo>
                        <a:lnTo>
                          <a:pt x="283" y="90"/>
                        </a:lnTo>
                        <a:lnTo>
                          <a:pt x="309" y="74"/>
                        </a:lnTo>
                        <a:lnTo>
                          <a:pt x="335" y="60"/>
                        </a:lnTo>
                        <a:lnTo>
                          <a:pt x="363" y="48"/>
                        </a:lnTo>
                        <a:lnTo>
                          <a:pt x="391" y="37"/>
                        </a:lnTo>
                        <a:lnTo>
                          <a:pt x="419" y="27"/>
                        </a:lnTo>
                        <a:lnTo>
                          <a:pt x="448" y="19"/>
                        </a:lnTo>
                        <a:lnTo>
                          <a:pt x="477" y="12"/>
                        </a:lnTo>
                        <a:lnTo>
                          <a:pt x="507" y="7"/>
                        </a:lnTo>
                        <a:lnTo>
                          <a:pt x="537" y="3"/>
                        </a:lnTo>
                        <a:lnTo>
                          <a:pt x="567" y="1"/>
                        </a:lnTo>
                        <a:lnTo>
                          <a:pt x="597" y="0"/>
                        </a:lnTo>
                        <a:lnTo>
                          <a:pt x="597" y="597"/>
                        </a:lnTo>
                        <a:lnTo>
                          <a:pt x="588" y="1194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mc:AlternateContent>
                <mc:Choice xmlns:a14="http://schemas.microsoft.com/office/drawing/2010/main" Requires="a14">
                  <p:sp>
                    <p:nvSpPr>
                      <p:cNvPr id="1242" name="Formula 60"/>
                      <p:cNvSpPr txBox="1"/>
                      <p:nvPr/>
                    </p:nvSpPr>
                    <p:spPr>
                      <a:xfrm>
                        <a:off x="304560" y="2649960"/>
                        <a:ext cx="426960" cy="280440"/>
                      </a:xfrm>
                      <a:prstGeom prst="rect">
                        <a:avLst/>
                      </a:prstGeom>
                    </p:spPr>
                    <p:txBody>
                      <a:bodyPr/>
                      <a:p>
                        <a14:m>
                          <m:oMath xmlns:m="http://schemas.openxmlformats.org/officeDocument/2006/math">
                            <m:r>
                              <m:t xml:space="preserve">n</m:t>
                            </m:r>
                            <m:r>
                              <m:t xml:space="preserve">Λ</m:t>
                            </m:r>
                          </m:oMath>
                        </a14:m>
                      </a:p>
                    </p:txBody>
                  </p:sp>
                </mc:Choice>
                <mc:Fallback/>
              </mc:AlternateContent>
            </p:grpSp>
          </p:grpSp>
        </p:grpSp>
        <p:grpSp>
          <p:nvGrpSpPr>
            <p:cNvPr id="1243" name="Group 61"/>
            <p:cNvGrpSpPr/>
            <p:nvPr/>
          </p:nvGrpSpPr>
          <p:grpSpPr>
            <a:xfrm>
              <a:off x="852840" y="3188160"/>
              <a:ext cx="722520" cy="722520"/>
              <a:chOff x="852840" y="3188160"/>
              <a:chExt cx="722520" cy="722520"/>
            </a:xfrm>
          </p:grpSpPr>
          <p:grpSp>
            <p:nvGrpSpPr>
              <p:cNvPr id="1244" name="Group 62"/>
              <p:cNvGrpSpPr/>
              <p:nvPr/>
            </p:nvGrpSpPr>
            <p:grpSpPr>
              <a:xfrm>
                <a:off x="852840" y="3188160"/>
                <a:ext cx="722520" cy="722520"/>
                <a:chOff x="852840" y="3188160"/>
                <a:chExt cx="722520" cy="722520"/>
              </a:xfrm>
            </p:grpSpPr>
            <p:grpSp>
              <p:nvGrpSpPr>
                <p:cNvPr id="1245" name="Group 63"/>
                <p:cNvGrpSpPr/>
                <p:nvPr/>
              </p:nvGrpSpPr>
              <p:grpSpPr>
                <a:xfrm>
                  <a:off x="852840" y="3188160"/>
                  <a:ext cx="722520" cy="722520"/>
                  <a:chOff x="852840" y="3188160"/>
                  <a:chExt cx="722520" cy="722520"/>
                </a:xfrm>
              </p:grpSpPr>
              <p:grpSp>
                <p:nvGrpSpPr>
                  <p:cNvPr id="1246" name="Group 64"/>
                  <p:cNvGrpSpPr/>
                  <p:nvPr/>
                </p:nvGrpSpPr>
                <p:grpSpPr>
                  <a:xfrm>
                    <a:off x="852840" y="3188160"/>
                    <a:ext cx="722520" cy="722520"/>
                    <a:chOff x="852840" y="3188160"/>
                    <a:chExt cx="722520" cy="722520"/>
                  </a:xfrm>
                </p:grpSpPr>
                <p:sp>
                  <p:nvSpPr>
                    <p:cNvPr id="1247" name="CustomShape 65"/>
                    <p:cNvSpPr/>
                    <p:nvPr/>
                  </p:nvSpPr>
                  <p:spPr>
                    <a:xfrm>
                      <a:off x="852840" y="3188160"/>
                      <a:ext cx="722520" cy="72252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mc:AlternateContent>
            <mc:Choice xmlns:a14="http://schemas.microsoft.com/office/drawing/2010/main" Requires="a14">
              <p:sp>
                <p:nvSpPr>
                  <p:cNvPr id="1248" name="Formula 66"/>
                  <p:cNvSpPr txBox="1"/>
                  <p:nvPr/>
                </p:nvSpPr>
                <p:spPr>
                  <a:xfrm>
                    <a:off x="1026000" y="3213360"/>
                    <a:ext cx="3711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249" name="Group 67"/>
          <p:cNvGrpSpPr/>
          <p:nvPr/>
        </p:nvGrpSpPr>
        <p:grpSpPr>
          <a:xfrm>
            <a:off x="4615920" y="48600"/>
            <a:ext cx="5482800" cy="3169800"/>
            <a:chOff x="4615920" y="48600"/>
            <a:chExt cx="5482800" cy="3169800"/>
          </a:xfrm>
        </p:grpSpPr>
        <p:grpSp>
          <p:nvGrpSpPr>
            <p:cNvPr id="1250" name="Group 68"/>
            <p:cNvGrpSpPr/>
            <p:nvPr/>
          </p:nvGrpSpPr>
          <p:grpSpPr>
            <a:xfrm>
              <a:off x="5668560" y="48600"/>
              <a:ext cx="2094120" cy="2094120"/>
              <a:chOff x="5668560" y="48600"/>
              <a:chExt cx="2094120" cy="2094120"/>
            </a:xfrm>
          </p:grpSpPr>
          <p:sp>
            <p:nvSpPr>
              <p:cNvPr id="1251" name="CustomShape 69"/>
              <p:cNvSpPr/>
              <p:nvPr/>
            </p:nvSpPr>
            <p:spPr>
              <a:xfrm>
                <a:off x="5668560" y="48600"/>
                <a:ext cx="2094120" cy="2094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52" name="TextShape 70"/>
              <p:cNvSpPr txBox="1"/>
              <p:nvPr/>
            </p:nvSpPr>
            <p:spPr>
              <a:xfrm>
                <a:off x="6230520" y="28656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253" name="Group 71"/>
            <p:cNvGrpSpPr/>
            <p:nvPr/>
          </p:nvGrpSpPr>
          <p:grpSpPr>
            <a:xfrm>
              <a:off x="7954560" y="48600"/>
              <a:ext cx="2094120" cy="2094120"/>
              <a:chOff x="7954560" y="48600"/>
              <a:chExt cx="2094120" cy="2094120"/>
            </a:xfrm>
          </p:grpSpPr>
          <p:sp>
            <p:nvSpPr>
              <p:cNvPr id="1254" name="CustomShape 72"/>
              <p:cNvSpPr/>
              <p:nvPr/>
            </p:nvSpPr>
            <p:spPr>
              <a:xfrm>
                <a:off x="7954560" y="48600"/>
                <a:ext cx="2094120" cy="20941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55" name="TextShape 73"/>
              <p:cNvSpPr txBox="1"/>
              <p:nvPr/>
            </p:nvSpPr>
            <p:spPr>
              <a:xfrm>
                <a:off x="8516520" y="23148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256" name="Group 74"/>
            <p:cNvGrpSpPr/>
            <p:nvPr/>
          </p:nvGrpSpPr>
          <p:grpSpPr>
            <a:xfrm>
              <a:off x="4615920" y="1222560"/>
              <a:ext cx="1069920" cy="1069920"/>
              <a:chOff x="4615920" y="1222560"/>
              <a:chExt cx="1069920" cy="1069920"/>
            </a:xfrm>
          </p:grpSpPr>
          <p:sp>
            <p:nvSpPr>
              <p:cNvPr id="1257" name="CustomShape 75"/>
              <p:cNvSpPr/>
              <p:nvPr/>
            </p:nvSpPr>
            <p:spPr>
              <a:xfrm>
                <a:off x="4615920" y="1222560"/>
                <a:ext cx="1069920" cy="1069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58" name="TextShape 76"/>
              <p:cNvSpPr txBox="1"/>
              <p:nvPr/>
            </p:nvSpPr>
            <p:spPr>
              <a:xfrm>
                <a:off x="4806720" y="134964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259" name="Group 77"/>
            <p:cNvGrpSpPr/>
            <p:nvPr/>
          </p:nvGrpSpPr>
          <p:grpSpPr>
            <a:xfrm>
              <a:off x="7315200" y="1673280"/>
              <a:ext cx="1069920" cy="1069920"/>
              <a:chOff x="7315200" y="1673280"/>
              <a:chExt cx="1069920" cy="1069920"/>
            </a:xfrm>
          </p:grpSpPr>
          <p:sp>
            <p:nvSpPr>
              <p:cNvPr id="1260" name="CustomShape 78"/>
              <p:cNvSpPr/>
              <p:nvPr/>
            </p:nvSpPr>
            <p:spPr>
              <a:xfrm>
                <a:off x="7315200" y="1673280"/>
                <a:ext cx="1069920" cy="1069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1" name="TextShape 79"/>
              <p:cNvSpPr txBox="1"/>
              <p:nvPr/>
            </p:nvSpPr>
            <p:spPr>
              <a:xfrm>
                <a:off x="7503120" y="182088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262" name="Group 80"/>
            <p:cNvGrpSpPr/>
            <p:nvPr/>
          </p:nvGrpSpPr>
          <p:grpSpPr>
            <a:xfrm>
              <a:off x="5564520" y="1922760"/>
              <a:ext cx="1019160" cy="729000"/>
              <a:chOff x="5564520" y="1922760"/>
              <a:chExt cx="1019160" cy="729000"/>
            </a:xfrm>
          </p:grpSpPr>
          <p:sp>
            <p:nvSpPr>
              <p:cNvPr id="1263" name="CustomShape 81"/>
              <p:cNvSpPr/>
              <p:nvPr/>
            </p:nvSpPr>
            <p:spPr>
              <a:xfrm>
                <a:off x="5564520" y="1929240"/>
                <a:ext cx="722520" cy="722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4" name="TextShape 82"/>
              <p:cNvSpPr txBox="1"/>
              <p:nvPr/>
            </p:nvSpPr>
            <p:spPr>
              <a:xfrm>
                <a:off x="5718960" y="192276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265" name="TextShape 83"/>
            <p:cNvSpPr txBox="1"/>
            <p:nvPr/>
          </p:nvSpPr>
          <p:spPr>
            <a:xfrm>
              <a:off x="5621400" y="2704320"/>
              <a:ext cx="44773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58% in primary hadrons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266" name="Group 84"/>
            <p:cNvGrpSpPr/>
            <p:nvPr/>
          </p:nvGrpSpPr>
          <p:grpSpPr>
            <a:xfrm>
              <a:off x="9310320" y="2011680"/>
              <a:ext cx="722520" cy="735840"/>
              <a:chOff x="9310320" y="2011680"/>
              <a:chExt cx="722520" cy="735840"/>
            </a:xfrm>
          </p:grpSpPr>
          <p:grpSp>
            <p:nvGrpSpPr>
              <p:cNvPr id="1267" name="Group 85"/>
              <p:cNvGrpSpPr/>
              <p:nvPr/>
            </p:nvGrpSpPr>
            <p:grpSpPr>
              <a:xfrm>
                <a:off x="9310320" y="2025000"/>
                <a:ext cx="722520" cy="722520"/>
                <a:chOff x="9310320" y="2025000"/>
                <a:chExt cx="722520" cy="722520"/>
              </a:xfrm>
            </p:grpSpPr>
            <p:grpSp>
              <p:nvGrpSpPr>
                <p:cNvPr id="1268" name="Group 86"/>
                <p:cNvGrpSpPr/>
                <p:nvPr/>
              </p:nvGrpSpPr>
              <p:grpSpPr>
                <a:xfrm>
                  <a:off x="9310320" y="2025000"/>
                  <a:ext cx="722520" cy="722520"/>
                  <a:chOff x="9310320" y="2025000"/>
                  <a:chExt cx="722520" cy="722520"/>
                </a:xfrm>
              </p:grpSpPr>
              <p:sp>
                <p:nvSpPr>
                  <p:cNvPr id="1269" name="CustomShape 87"/>
                  <p:cNvSpPr/>
                  <p:nvPr/>
                </p:nvSpPr>
                <p:spPr>
                  <a:xfrm>
                    <a:off x="9310320" y="2025000"/>
                    <a:ext cx="722520" cy="722520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mc:AlternateContent>
            <mc:Choice xmlns:a14="http://schemas.microsoft.com/office/drawing/2010/main" Requires="a14">
              <p:sp>
                <p:nvSpPr>
                  <p:cNvPr id="1270" name="Formula 88"/>
                  <p:cNvSpPr txBox="1"/>
                  <p:nvPr/>
                </p:nvSpPr>
                <p:spPr>
                  <a:xfrm>
                    <a:off x="9454320" y="2011680"/>
                    <a:ext cx="4305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271" name="Group 89"/>
          <p:cNvGrpSpPr/>
          <p:nvPr/>
        </p:nvGrpSpPr>
        <p:grpSpPr>
          <a:xfrm>
            <a:off x="5024520" y="4063680"/>
            <a:ext cx="4851000" cy="1356120"/>
            <a:chOff x="5024520" y="4063680"/>
            <a:chExt cx="4851000" cy="1356120"/>
          </a:xfrm>
        </p:grpSpPr>
        <p:grpSp>
          <p:nvGrpSpPr>
            <p:cNvPr id="1272" name="Group 90"/>
            <p:cNvGrpSpPr/>
            <p:nvPr/>
          </p:nvGrpSpPr>
          <p:grpSpPr>
            <a:xfrm>
              <a:off x="5067360" y="4063680"/>
              <a:ext cx="1220760" cy="930600"/>
              <a:chOff x="5067360" y="4063680"/>
              <a:chExt cx="1220760" cy="930600"/>
            </a:xfrm>
          </p:grpSpPr>
          <p:sp>
            <p:nvSpPr>
              <p:cNvPr id="1273" name="CustomShape 91"/>
              <p:cNvSpPr/>
              <p:nvPr/>
            </p:nvSpPr>
            <p:spPr>
              <a:xfrm>
                <a:off x="5067360" y="4063680"/>
                <a:ext cx="877680" cy="877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4" name="CustomShape 92"/>
              <p:cNvSpPr/>
              <p:nvPr/>
            </p:nvSpPr>
            <p:spPr>
              <a:xfrm>
                <a:off x="5067360" y="406368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1239" y="2464"/>
                    </a:moveTo>
                    <a:lnTo>
                      <a:pt x="1177" y="2463"/>
                    </a:lnTo>
                    <a:lnTo>
                      <a:pt x="1116" y="2459"/>
                    </a:lnTo>
                    <a:lnTo>
                      <a:pt x="1055" y="2451"/>
                    </a:lnTo>
                    <a:lnTo>
                      <a:pt x="994" y="2441"/>
                    </a:lnTo>
                    <a:lnTo>
                      <a:pt x="934" y="2427"/>
                    </a:lnTo>
                    <a:lnTo>
                      <a:pt x="875" y="2411"/>
                    </a:lnTo>
                    <a:lnTo>
                      <a:pt x="816" y="2392"/>
                    </a:lnTo>
                    <a:lnTo>
                      <a:pt x="759" y="2370"/>
                    </a:lnTo>
                    <a:lnTo>
                      <a:pt x="703" y="2345"/>
                    </a:lnTo>
                    <a:lnTo>
                      <a:pt x="648" y="2317"/>
                    </a:lnTo>
                    <a:lnTo>
                      <a:pt x="595" y="2286"/>
                    </a:lnTo>
                    <a:lnTo>
                      <a:pt x="543" y="2253"/>
                    </a:lnTo>
                    <a:lnTo>
                      <a:pt x="493" y="2217"/>
                    </a:lnTo>
                    <a:lnTo>
                      <a:pt x="444" y="2179"/>
                    </a:lnTo>
                    <a:lnTo>
                      <a:pt x="398" y="2139"/>
                    </a:lnTo>
                    <a:lnTo>
                      <a:pt x="354" y="2096"/>
                    </a:lnTo>
                    <a:lnTo>
                      <a:pt x="312" y="2051"/>
                    </a:lnTo>
                    <a:lnTo>
                      <a:pt x="272" y="2004"/>
                    </a:lnTo>
                    <a:lnTo>
                      <a:pt x="235" y="1955"/>
                    </a:lnTo>
                    <a:lnTo>
                      <a:pt x="200" y="1904"/>
                    </a:lnTo>
                    <a:lnTo>
                      <a:pt x="167" y="1852"/>
                    </a:lnTo>
                    <a:lnTo>
                      <a:pt x="138" y="1798"/>
                    </a:lnTo>
                    <a:lnTo>
                      <a:pt x="111" y="1743"/>
                    </a:lnTo>
                    <a:lnTo>
                      <a:pt x="87" y="1686"/>
                    </a:lnTo>
                    <a:lnTo>
                      <a:pt x="66" y="1628"/>
                    </a:lnTo>
                    <a:lnTo>
                      <a:pt x="47" y="1570"/>
                    </a:lnTo>
                    <a:lnTo>
                      <a:pt x="32" y="1510"/>
                    </a:lnTo>
                    <a:lnTo>
                      <a:pt x="19" y="1450"/>
                    </a:lnTo>
                    <a:lnTo>
                      <a:pt x="10" y="1389"/>
                    </a:lnTo>
                    <a:lnTo>
                      <a:pt x="4" y="1328"/>
                    </a:lnTo>
                    <a:lnTo>
                      <a:pt x="0" y="1266"/>
                    </a:lnTo>
                    <a:lnTo>
                      <a:pt x="0" y="1205"/>
                    </a:lnTo>
                    <a:lnTo>
                      <a:pt x="3" y="1143"/>
                    </a:lnTo>
                    <a:lnTo>
                      <a:pt x="9" y="1082"/>
                    </a:lnTo>
                    <a:lnTo>
                      <a:pt x="18" y="1021"/>
                    </a:lnTo>
                    <a:lnTo>
                      <a:pt x="30" y="961"/>
                    </a:lnTo>
                    <a:lnTo>
                      <a:pt x="45" y="901"/>
                    </a:lnTo>
                    <a:lnTo>
                      <a:pt x="63" y="842"/>
                    </a:lnTo>
                    <a:lnTo>
                      <a:pt x="84" y="784"/>
                    </a:lnTo>
                    <a:lnTo>
                      <a:pt x="108" y="728"/>
                    </a:lnTo>
                    <a:lnTo>
                      <a:pt x="135" y="672"/>
                    </a:lnTo>
                    <a:lnTo>
                      <a:pt x="164" y="618"/>
                    </a:lnTo>
                    <a:lnTo>
                      <a:pt x="196" y="565"/>
                    </a:lnTo>
                    <a:lnTo>
                      <a:pt x="230" y="515"/>
                    </a:lnTo>
                    <a:lnTo>
                      <a:pt x="268" y="465"/>
                    </a:lnTo>
                    <a:lnTo>
                      <a:pt x="307" y="418"/>
                    </a:lnTo>
                    <a:lnTo>
                      <a:pt x="349" y="373"/>
                    </a:lnTo>
                    <a:lnTo>
                      <a:pt x="393" y="330"/>
                    </a:lnTo>
                    <a:lnTo>
                      <a:pt x="439" y="289"/>
                    </a:lnTo>
                    <a:lnTo>
                      <a:pt x="487" y="251"/>
                    </a:lnTo>
                    <a:lnTo>
                      <a:pt x="537" y="215"/>
                    </a:lnTo>
                    <a:lnTo>
                      <a:pt x="589" y="181"/>
                    </a:lnTo>
                    <a:lnTo>
                      <a:pt x="642" y="151"/>
                    </a:lnTo>
                    <a:lnTo>
                      <a:pt x="697" y="122"/>
                    </a:lnTo>
                    <a:lnTo>
                      <a:pt x="753" y="97"/>
                    </a:lnTo>
                    <a:lnTo>
                      <a:pt x="810" y="75"/>
                    </a:lnTo>
                    <a:lnTo>
                      <a:pt x="868" y="55"/>
                    </a:lnTo>
                    <a:lnTo>
                      <a:pt x="927" y="38"/>
                    </a:lnTo>
                    <a:lnTo>
                      <a:pt x="987" y="25"/>
                    </a:lnTo>
                    <a:lnTo>
                      <a:pt x="1048" y="14"/>
                    </a:lnTo>
                    <a:lnTo>
                      <a:pt x="1109" y="6"/>
                    </a:lnTo>
                    <a:lnTo>
                      <a:pt x="1170" y="2"/>
                    </a:lnTo>
                    <a:lnTo>
                      <a:pt x="1232" y="0"/>
                    </a:lnTo>
                    <a:lnTo>
                      <a:pt x="1232" y="1232"/>
                    </a:lnTo>
                    <a:lnTo>
                      <a:pt x="1239" y="2464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5" name="TextShape 93"/>
              <p:cNvSpPr txBox="1"/>
              <p:nvPr/>
            </p:nvSpPr>
            <p:spPr>
              <a:xfrm>
                <a:off x="5079960" y="416304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276" name="CustomShape 94"/>
              <p:cNvSpPr/>
              <p:nvPr/>
            </p:nvSpPr>
            <p:spPr>
              <a:xfrm>
                <a:off x="5067720" y="406404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0" y="2464"/>
                    </a:moveTo>
                    <a:lnTo>
                      <a:pt x="62" y="2463"/>
                    </a:lnTo>
                    <a:lnTo>
                      <a:pt x="123" y="2459"/>
                    </a:lnTo>
                    <a:lnTo>
                      <a:pt x="184" y="2451"/>
                    </a:lnTo>
                    <a:lnTo>
                      <a:pt x="245" y="2441"/>
                    </a:lnTo>
                    <a:lnTo>
                      <a:pt x="305" y="2427"/>
                    </a:lnTo>
                    <a:lnTo>
                      <a:pt x="364" y="2411"/>
                    </a:lnTo>
                    <a:lnTo>
                      <a:pt x="423" y="2392"/>
                    </a:lnTo>
                    <a:lnTo>
                      <a:pt x="480" y="2370"/>
                    </a:lnTo>
                    <a:lnTo>
                      <a:pt x="536" y="2345"/>
                    </a:lnTo>
                    <a:lnTo>
                      <a:pt x="591" y="2317"/>
                    </a:lnTo>
                    <a:lnTo>
                      <a:pt x="644" y="2286"/>
                    </a:lnTo>
                    <a:lnTo>
                      <a:pt x="696" y="2253"/>
                    </a:lnTo>
                    <a:lnTo>
                      <a:pt x="746" y="2217"/>
                    </a:lnTo>
                    <a:lnTo>
                      <a:pt x="795" y="2179"/>
                    </a:lnTo>
                    <a:lnTo>
                      <a:pt x="841" y="2139"/>
                    </a:lnTo>
                    <a:lnTo>
                      <a:pt x="885" y="2096"/>
                    </a:lnTo>
                    <a:lnTo>
                      <a:pt x="927" y="2051"/>
                    </a:lnTo>
                    <a:lnTo>
                      <a:pt x="967" y="2004"/>
                    </a:lnTo>
                    <a:lnTo>
                      <a:pt x="1004" y="1955"/>
                    </a:lnTo>
                    <a:lnTo>
                      <a:pt x="1039" y="1904"/>
                    </a:lnTo>
                    <a:lnTo>
                      <a:pt x="1072" y="1852"/>
                    </a:lnTo>
                    <a:lnTo>
                      <a:pt x="1101" y="1798"/>
                    </a:lnTo>
                    <a:lnTo>
                      <a:pt x="1128" y="1743"/>
                    </a:lnTo>
                    <a:lnTo>
                      <a:pt x="1152" y="1686"/>
                    </a:lnTo>
                    <a:lnTo>
                      <a:pt x="1173" y="1628"/>
                    </a:lnTo>
                    <a:lnTo>
                      <a:pt x="1192" y="1570"/>
                    </a:lnTo>
                    <a:lnTo>
                      <a:pt x="1207" y="1510"/>
                    </a:lnTo>
                    <a:lnTo>
                      <a:pt x="1220" y="1450"/>
                    </a:lnTo>
                    <a:lnTo>
                      <a:pt x="1229" y="1389"/>
                    </a:lnTo>
                    <a:lnTo>
                      <a:pt x="1235" y="1328"/>
                    </a:lnTo>
                    <a:lnTo>
                      <a:pt x="1239" y="1266"/>
                    </a:lnTo>
                    <a:lnTo>
                      <a:pt x="1239" y="1205"/>
                    </a:lnTo>
                    <a:lnTo>
                      <a:pt x="1236" y="1143"/>
                    </a:lnTo>
                    <a:lnTo>
                      <a:pt x="1230" y="1082"/>
                    </a:lnTo>
                    <a:lnTo>
                      <a:pt x="1221" y="1021"/>
                    </a:lnTo>
                    <a:lnTo>
                      <a:pt x="1209" y="961"/>
                    </a:lnTo>
                    <a:lnTo>
                      <a:pt x="1194" y="901"/>
                    </a:lnTo>
                    <a:lnTo>
                      <a:pt x="1176" y="842"/>
                    </a:lnTo>
                    <a:lnTo>
                      <a:pt x="1155" y="784"/>
                    </a:lnTo>
                    <a:lnTo>
                      <a:pt x="1131" y="728"/>
                    </a:lnTo>
                    <a:lnTo>
                      <a:pt x="1104" y="672"/>
                    </a:lnTo>
                    <a:lnTo>
                      <a:pt x="1075" y="618"/>
                    </a:lnTo>
                    <a:lnTo>
                      <a:pt x="1043" y="565"/>
                    </a:lnTo>
                    <a:lnTo>
                      <a:pt x="1009" y="515"/>
                    </a:lnTo>
                    <a:lnTo>
                      <a:pt x="971" y="465"/>
                    </a:lnTo>
                    <a:lnTo>
                      <a:pt x="932" y="418"/>
                    </a:lnTo>
                    <a:lnTo>
                      <a:pt x="890" y="373"/>
                    </a:lnTo>
                    <a:lnTo>
                      <a:pt x="846" y="330"/>
                    </a:lnTo>
                    <a:lnTo>
                      <a:pt x="800" y="289"/>
                    </a:lnTo>
                    <a:lnTo>
                      <a:pt x="752" y="251"/>
                    </a:lnTo>
                    <a:lnTo>
                      <a:pt x="702" y="215"/>
                    </a:lnTo>
                    <a:lnTo>
                      <a:pt x="650" y="181"/>
                    </a:lnTo>
                    <a:lnTo>
                      <a:pt x="597" y="151"/>
                    </a:lnTo>
                    <a:lnTo>
                      <a:pt x="542" y="122"/>
                    </a:lnTo>
                    <a:lnTo>
                      <a:pt x="486" y="97"/>
                    </a:lnTo>
                    <a:lnTo>
                      <a:pt x="429" y="75"/>
                    </a:lnTo>
                    <a:lnTo>
                      <a:pt x="371" y="55"/>
                    </a:lnTo>
                    <a:lnTo>
                      <a:pt x="312" y="38"/>
                    </a:lnTo>
                    <a:lnTo>
                      <a:pt x="252" y="25"/>
                    </a:lnTo>
                    <a:lnTo>
                      <a:pt x="191" y="14"/>
                    </a:lnTo>
                    <a:lnTo>
                      <a:pt x="130" y="6"/>
                    </a:lnTo>
                    <a:lnTo>
                      <a:pt x="69" y="2"/>
                    </a:lnTo>
                    <a:lnTo>
                      <a:pt x="7" y="0"/>
                    </a:lnTo>
                    <a:lnTo>
                      <a:pt x="7" y="1232"/>
                    </a:lnTo>
                    <a:lnTo>
                      <a:pt x="0" y="2464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7" name="TextShape 95"/>
              <p:cNvSpPr txBox="1"/>
              <p:nvPr/>
            </p:nvSpPr>
            <p:spPr>
              <a:xfrm>
                <a:off x="5475960" y="412704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3000" spc="-1" strike="noStrike">
                  <a:latin typeface="Arial"/>
                </a:endParaRPr>
              </a:p>
            </p:txBody>
          </p:sp>
          <p:grpSp>
            <p:nvGrpSpPr>
              <p:cNvPr id="1278" name="Group 96"/>
              <p:cNvGrpSpPr/>
              <p:nvPr/>
            </p:nvGrpSpPr>
            <p:grpSpPr>
              <a:xfrm>
                <a:off x="5212440" y="4355640"/>
                <a:ext cx="1075680" cy="638640"/>
                <a:chOff x="5212440" y="4355640"/>
                <a:chExt cx="1075680" cy="638640"/>
              </a:xfrm>
            </p:grpSpPr>
            <p:sp>
              <p:nvSpPr>
                <p:cNvPr id="1279" name="TextShape 97"/>
                <p:cNvSpPr txBox="1"/>
                <p:nvPr/>
              </p:nvSpPr>
              <p:spPr>
                <a:xfrm>
                  <a:off x="5212440" y="446328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1280" name="TextShape 98"/>
                <p:cNvSpPr txBox="1"/>
                <p:nvPr/>
              </p:nvSpPr>
              <p:spPr>
                <a:xfrm>
                  <a:off x="5464440" y="435564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281" name="Group 99"/>
            <p:cNvGrpSpPr/>
            <p:nvPr/>
          </p:nvGrpSpPr>
          <p:grpSpPr>
            <a:xfrm>
              <a:off x="6453000" y="4165200"/>
              <a:ext cx="1757160" cy="660960"/>
              <a:chOff x="6453000" y="4165200"/>
              <a:chExt cx="1757160" cy="660960"/>
            </a:xfrm>
          </p:grpSpPr>
          <p:grpSp>
            <p:nvGrpSpPr>
              <p:cNvPr id="1282" name="Group 100"/>
              <p:cNvGrpSpPr/>
              <p:nvPr/>
            </p:nvGrpSpPr>
            <p:grpSpPr>
              <a:xfrm>
                <a:off x="6453000" y="4179960"/>
                <a:ext cx="721800" cy="603360"/>
                <a:chOff x="6453000" y="4179960"/>
                <a:chExt cx="721800" cy="603360"/>
              </a:xfrm>
            </p:grpSpPr>
            <p:sp>
              <p:nvSpPr>
                <p:cNvPr id="1283" name="CustomShape 101"/>
                <p:cNvSpPr/>
                <p:nvPr/>
              </p:nvSpPr>
              <p:spPr>
                <a:xfrm>
                  <a:off x="6466320" y="421128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4" name="CustomShape 102"/>
                <p:cNvSpPr/>
                <p:nvPr/>
              </p:nvSpPr>
              <p:spPr>
                <a:xfrm>
                  <a:off x="6466320" y="421164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5" name="CustomShape 103"/>
                <p:cNvSpPr/>
                <p:nvPr/>
              </p:nvSpPr>
              <p:spPr>
                <a:xfrm>
                  <a:off x="6489000" y="421164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6" name="TextShape 104"/>
                <p:cNvSpPr txBox="1"/>
                <p:nvPr/>
              </p:nvSpPr>
              <p:spPr>
                <a:xfrm>
                  <a:off x="6453000" y="4205520"/>
                  <a:ext cx="43452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287" name="TextShape 105"/>
                <p:cNvSpPr txBox="1"/>
                <p:nvPr/>
              </p:nvSpPr>
              <p:spPr>
                <a:xfrm>
                  <a:off x="6729120" y="417996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-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288" name="TextShape 106"/>
                <p:cNvSpPr txBox="1"/>
                <p:nvPr/>
              </p:nvSpPr>
              <p:spPr>
                <a:xfrm>
                  <a:off x="6594840" y="4409280"/>
                  <a:ext cx="54792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1289" name="Group 107"/>
              <p:cNvGrpSpPr/>
              <p:nvPr/>
            </p:nvGrpSpPr>
            <p:grpSpPr>
              <a:xfrm>
                <a:off x="7416360" y="4165200"/>
                <a:ext cx="793800" cy="660960"/>
                <a:chOff x="7416360" y="4165200"/>
                <a:chExt cx="793800" cy="660960"/>
              </a:xfrm>
            </p:grpSpPr>
            <p:sp>
              <p:nvSpPr>
                <p:cNvPr id="1290" name="CustomShape 108"/>
                <p:cNvSpPr/>
                <p:nvPr/>
              </p:nvSpPr>
              <p:spPr>
                <a:xfrm>
                  <a:off x="7501680" y="419652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1" name="CustomShape 109"/>
                <p:cNvSpPr/>
                <p:nvPr/>
              </p:nvSpPr>
              <p:spPr>
                <a:xfrm>
                  <a:off x="7501680" y="419688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2" name="CustomShape 110"/>
                <p:cNvSpPr/>
                <p:nvPr/>
              </p:nvSpPr>
              <p:spPr>
                <a:xfrm>
                  <a:off x="7524360" y="419688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3" name="TextShape 111"/>
                <p:cNvSpPr txBox="1"/>
                <p:nvPr/>
              </p:nvSpPr>
              <p:spPr>
                <a:xfrm>
                  <a:off x="7416360" y="4191120"/>
                  <a:ext cx="434520" cy="3891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Symbol"/>
                      <a:ea typeface="Symbol"/>
                    </a:rPr>
                    <a:t>`</a:t>
                  </a:r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294" name="TextShape 112"/>
                <p:cNvSpPr txBox="1"/>
                <p:nvPr/>
              </p:nvSpPr>
              <p:spPr>
                <a:xfrm>
                  <a:off x="7764480" y="416520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+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295" name="TextShape 113"/>
                <p:cNvSpPr txBox="1"/>
                <p:nvPr/>
              </p:nvSpPr>
              <p:spPr>
                <a:xfrm>
                  <a:off x="7496280" y="4403520"/>
                  <a:ext cx="509760" cy="42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Symbol"/>
                      <a:ea typeface="Symbol"/>
                    </a:rPr>
                    <a:t>`</a:t>
                  </a:r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296" name="TextShape 114"/>
            <p:cNvSpPr txBox="1"/>
            <p:nvPr/>
          </p:nvSpPr>
          <p:spPr>
            <a:xfrm>
              <a:off x="5024520" y="4905720"/>
              <a:ext cx="48510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7% in secondary hadrons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297" name="TextShape 115"/>
          <p:cNvSpPr txBox="1"/>
          <p:nvPr/>
        </p:nvSpPr>
        <p:spPr>
          <a:xfrm>
            <a:off x="-102240" y="4663440"/>
            <a:ext cx="4023360" cy="114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electromagnetic calorimeter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298" name="TextShape 116"/>
          <p:cNvSpPr txBox="1"/>
          <p:nvPr/>
        </p:nvSpPr>
        <p:spPr>
          <a:xfrm>
            <a:off x="5416560" y="3143160"/>
            <a:ext cx="4663440" cy="51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tracking detector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1299" name="Group 117"/>
          <p:cNvGrpSpPr/>
          <p:nvPr/>
        </p:nvGrpSpPr>
        <p:grpSpPr>
          <a:xfrm>
            <a:off x="2273400" y="1627200"/>
            <a:ext cx="2806560" cy="2535840"/>
            <a:chOff x="2273400" y="1627200"/>
            <a:chExt cx="2806560" cy="2535840"/>
          </a:xfrm>
        </p:grpSpPr>
        <p:sp>
          <p:nvSpPr>
            <p:cNvPr id="1300" name="TextShape 118"/>
            <p:cNvSpPr txBox="1"/>
            <p:nvPr/>
          </p:nvSpPr>
          <p:spPr>
            <a:xfrm>
              <a:off x="2273400" y="2175840"/>
              <a:ext cx="27432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000" spc="-1" strike="noStrike">
                  <a:solidFill>
                    <a:srgbClr val="008000"/>
                  </a:solidFill>
                  <a:latin typeface="Times New Roman"/>
                </a:rPr>
                <a:t>Backgrounds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301" name="Group 119"/>
            <p:cNvGrpSpPr/>
            <p:nvPr/>
          </p:nvGrpSpPr>
          <p:grpSpPr>
            <a:xfrm>
              <a:off x="2456280" y="1627200"/>
              <a:ext cx="2623680" cy="2535840"/>
              <a:chOff x="2456280" y="1627200"/>
              <a:chExt cx="2623680" cy="2535840"/>
            </a:xfrm>
          </p:grpSpPr>
          <p:sp>
            <p:nvSpPr>
              <p:cNvPr id="1302" name="Line 120"/>
              <p:cNvSpPr/>
              <p:nvPr/>
            </p:nvSpPr>
            <p:spPr>
              <a:xfrm flipH="1">
                <a:off x="2456280" y="2689920"/>
                <a:ext cx="640080" cy="674640"/>
              </a:xfrm>
              <a:prstGeom prst="line">
                <a:avLst/>
              </a:prstGeom>
              <a:ln w="36720">
                <a:solidFill>
                  <a:srgbClr val="008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3" name="Line 121"/>
              <p:cNvSpPr/>
              <p:nvPr/>
            </p:nvSpPr>
            <p:spPr>
              <a:xfrm flipV="1">
                <a:off x="3462120" y="1627200"/>
                <a:ext cx="1463040" cy="640080"/>
              </a:xfrm>
              <a:prstGeom prst="line">
                <a:avLst/>
              </a:prstGeom>
              <a:ln w="36720">
                <a:solidFill>
                  <a:srgbClr val="008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4" name="Line 122"/>
              <p:cNvSpPr/>
              <p:nvPr/>
            </p:nvSpPr>
            <p:spPr>
              <a:xfrm>
                <a:off x="3453120" y="2689920"/>
                <a:ext cx="1626840" cy="1473120"/>
              </a:xfrm>
              <a:prstGeom prst="line">
                <a:avLst/>
              </a:prstGeom>
              <a:ln w="36720">
                <a:solidFill>
                  <a:srgbClr val="008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305" name="Line 123"/>
            <p:cNvSpPr/>
            <p:nvPr/>
          </p:nvSpPr>
          <p:spPr>
            <a:xfrm flipV="1">
              <a:off x="3453120" y="1828800"/>
              <a:ext cx="1027440" cy="44784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06" name="Group 124"/>
          <p:cNvGrpSpPr/>
          <p:nvPr/>
        </p:nvGrpSpPr>
        <p:grpSpPr>
          <a:xfrm>
            <a:off x="7822800" y="3525840"/>
            <a:ext cx="2743200" cy="967680"/>
            <a:chOff x="7822800" y="3525840"/>
            <a:chExt cx="2743200" cy="967680"/>
          </a:xfrm>
        </p:grpSpPr>
        <p:sp>
          <p:nvSpPr>
            <p:cNvPr id="1307" name="TextShape 125"/>
            <p:cNvSpPr txBox="1"/>
            <p:nvPr/>
          </p:nvSpPr>
          <p:spPr>
            <a:xfrm>
              <a:off x="7822800" y="3525840"/>
              <a:ext cx="27432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000" spc="-1" strike="noStrike">
                  <a:solidFill>
                    <a:srgbClr val="008000"/>
                  </a:solidFill>
                  <a:latin typeface="Times New Roman"/>
                </a:rPr>
                <a:t>Background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308" name="Group 126"/>
            <p:cNvGrpSpPr/>
            <p:nvPr/>
          </p:nvGrpSpPr>
          <p:grpSpPr>
            <a:xfrm>
              <a:off x="8226720" y="4036320"/>
              <a:ext cx="568080" cy="457200"/>
              <a:chOff x="8226720" y="4036320"/>
              <a:chExt cx="568080" cy="457200"/>
            </a:xfrm>
          </p:grpSpPr>
          <p:sp>
            <p:nvSpPr>
              <p:cNvPr id="1309" name="Line 127"/>
              <p:cNvSpPr/>
              <p:nvPr/>
            </p:nvSpPr>
            <p:spPr>
              <a:xfrm flipH="1">
                <a:off x="8226720" y="4036320"/>
                <a:ext cx="568080" cy="457200"/>
              </a:xfrm>
              <a:prstGeom prst="line">
                <a:avLst/>
              </a:prstGeom>
              <a:ln w="36720">
                <a:solidFill>
                  <a:srgbClr val="008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TextShape 1"/>
          <p:cNvSpPr txBox="1"/>
          <p:nvPr/>
        </p:nvSpPr>
        <p:spPr>
          <a:xfrm>
            <a:off x="108000" y="12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ALICE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11" name="TextShape 2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12" name="Group 3"/>
          <p:cNvGrpSpPr/>
          <p:nvPr/>
        </p:nvGrpSpPr>
        <p:grpSpPr>
          <a:xfrm>
            <a:off x="-144000" y="46440"/>
            <a:ext cx="3463920" cy="2606040"/>
            <a:chOff x="-144000" y="46440"/>
            <a:chExt cx="3463920" cy="2606040"/>
          </a:xfrm>
        </p:grpSpPr>
        <p:grpSp>
          <p:nvGrpSpPr>
            <p:cNvPr id="1313" name="Group 4"/>
            <p:cNvGrpSpPr/>
            <p:nvPr/>
          </p:nvGrpSpPr>
          <p:grpSpPr>
            <a:xfrm>
              <a:off x="139320" y="71280"/>
              <a:ext cx="2094120" cy="2107800"/>
              <a:chOff x="139320" y="71280"/>
              <a:chExt cx="2094120" cy="2107800"/>
            </a:xfrm>
          </p:grpSpPr>
          <p:sp>
            <p:nvSpPr>
              <p:cNvPr id="1314" name="CustomShape 5"/>
              <p:cNvSpPr/>
              <p:nvPr/>
            </p:nvSpPr>
            <p:spPr>
              <a:xfrm>
                <a:off x="139320" y="84960"/>
                <a:ext cx="2094120" cy="20941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5" name="CustomShape 6"/>
              <p:cNvSpPr/>
              <p:nvPr/>
            </p:nvSpPr>
            <p:spPr>
              <a:xfrm>
                <a:off x="139320" y="84960"/>
                <a:ext cx="2094120" cy="2094120"/>
              </a:xfrm>
              <a:custGeom>
                <a:avLst/>
                <a:gdLst/>
                <a:ahLst/>
                <a:rect l="0" t="0" r="r" b="b"/>
                <a:pathLst>
                  <a:path w="2925" h="5819">
                    <a:moveTo>
                      <a:pt x="2924" y="5818"/>
                    </a:moveTo>
                    <a:lnTo>
                      <a:pt x="2779" y="5815"/>
                    </a:lnTo>
                    <a:lnTo>
                      <a:pt x="2634" y="5805"/>
                    </a:lnTo>
                    <a:lnTo>
                      <a:pt x="2490" y="5788"/>
                    </a:lnTo>
                    <a:lnTo>
                      <a:pt x="2346" y="5763"/>
                    </a:lnTo>
                    <a:lnTo>
                      <a:pt x="2204" y="5732"/>
                    </a:lnTo>
                    <a:lnTo>
                      <a:pt x="2064" y="5693"/>
                    </a:lnTo>
                    <a:lnTo>
                      <a:pt x="1926" y="5647"/>
                    </a:lnTo>
                    <a:lnTo>
                      <a:pt x="1791" y="5595"/>
                    </a:lnTo>
                    <a:lnTo>
                      <a:pt x="1658" y="5536"/>
                    </a:lnTo>
                    <a:lnTo>
                      <a:pt x="1529" y="5470"/>
                    </a:lnTo>
                    <a:lnTo>
                      <a:pt x="1402" y="5398"/>
                    </a:lnTo>
                    <a:lnTo>
                      <a:pt x="1280" y="5320"/>
                    </a:lnTo>
                    <a:lnTo>
                      <a:pt x="1162" y="5236"/>
                    </a:lnTo>
                    <a:lnTo>
                      <a:pt x="1048" y="5145"/>
                    </a:lnTo>
                    <a:lnTo>
                      <a:pt x="938" y="5050"/>
                    </a:lnTo>
                    <a:lnTo>
                      <a:pt x="834" y="4949"/>
                    </a:lnTo>
                    <a:lnTo>
                      <a:pt x="735" y="4843"/>
                    </a:lnTo>
                    <a:lnTo>
                      <a:pt x="641" y="4732"/>
                    </a:lnTo>
                    <a:lnTo>
                      <a:pt x="553" y="4616"/>
                    </a:lnTo>
                    <a:lnTo>
                      <a:pt x="470" y="4496"/>
                    </a:lnTo>
                    <a:lnTo>
                      <a:pt x="394" y="4373"/>
                    </a:lnTo>
                    <a:lnTo>
                      <a:pt x="324" y="4245"/>
                    </a:lnTo>
                    <a:lnTo>
                      <a:pt x="261" y="4115"/>
                    </a:lnTo>
                    <a:lnTo>
                      <a:pt x="204" y="3981"/>
                    </a:lnTo>
                    <a:lnTo>
                      <a:pt x="154" y="3845"/>
                    </a:lnTo>
                    <a:lnTo>
                      <a:pt x="110" y="3706"/>
                    </a:lnTo>
                    <a:lnTo>
                      <a:pt x="74" y="3565"/>
                    </a:lnTo>
                    <a:lnTo>
                      <a:pt x="45" y="3423"/>
                    </a:lnTo>
                    <a:lnTo>
                      <a:pt x="23" y="3279"/>
                    </a:lnTo>
                    <a:lnTo>
                      <a:pt x="8" y="3135"/>
                    </a:lnTo>
                    <a:lnTo>
                      <a:pt x="0" y="2990"/>
                    </a:lnTo>
                    <a:lnTo>
                      <a:pt x="0" y="2844"/>
                    </a:lnTo>
                    <a:lnTo>
                      <a:pt x="7" y="2699"/>
                    </a:lnTo>
                    <a:lnTo>
                      <a:pt x="21" y="2555"/>
                    </a:lnTo>
                    <a:lnTo>
                      <a:pt x="42" y="2411"/>
                    </a:lnTo>
                    <a:lnTo>
                      <a:pt x="70" y="2268"/>
                    </a:lnTo>
                    <a:lnTo>
                      <a:pt x="106" y="2127"/>
                    </a:lnTo>
                    <a:lnTo>
                      <a:pt x="148" y="1989"/>
                    </a:lnTo>
                    <a:lnTo>
                      <a:pt x="198" y="1852"/>
                    </a:lnTo>
                    <a:lnTo>
                      <a:pt x="254" y="1718"/>
                    </a:lnTo>
                    <a:lnTo>
                      <a:pt x="317" y="1587"/>
                    </a:lnTo>
                    <a:lnTo>
                      <a:pt x="386" y="1459"/>
                    </a:lnTo>
                    <a:lnTo>
                      <a:pt x="462" y="1335"/>
                    </a:lnTo>
                    <a:lnTo>
                      <a:pt x="543" y="1215"/>
                    </a:lnTo>
                    <a:lnTo>
                      <a:pt x="631" y="1099"/>
                    </a:lnTo>
                    <a:lnTo>
                      <a:pt x="724" y="987"/>
                    </a:lnTo>
                    <a:lnTo>
                      <a:pt x="823" y="881"/>
                    </a:lnTo>
                    <a:lnTo>
                      <a:pt x="927" y="779"/>
                    </a:lnTo>
                    <a:lnTo>
                      <a:pt x="1035" y="683"/>
                    </a:lnTo>
                    <a:lnTo>
                      <a:pt x="1149" y="592"/>
                    </a:lnTo>
                    <a:lnTo>
                      <a:pt x="1267" y="507"/>
                    </a:lnTo>
                    <a:lnTo>
                      <a:pt x="1389" y="428"/>
                    </a:lnTo>
                    <a:lnTo>
                      <a:pt x="1515" y="355"/>
                    </a:lnTo>
                    <a:lnTo>
                      <a:pt x="1644" y="289"/>
                    </a:lnTo>
                    <a:lnTo>
                      <a:pt x="1776" y="229"/>
                    </a:lnTo>
                    <a:lnTo>
                      <a:pt x="1911" y="176"/>
                    </a:lnTo>
                    <a:lnTo>
                      <a:pt x="2049" y="130"/>
                    </a:lnTo>
                    <a:lnTo>
                      <a:pt x="2189" y="90"/>
                    </a:lnTo>
                    <a:lnTo>
                      <a:pt x="2331" y="58"/>
                    </a:lnTo>
                    <a:lnTo>
                      <a:pt x="2474" y="33"/>
                    </a:lnTo>
                    <a:lnTo>
                      <a:pt x="2618" y="15"/>
                    </a:lnTo>
                    <a:lnTo>
                      <a:pt x="2763" y="4"/>
                    </a:lnTo>
                    <a:lnTo>
                      <a:pt x="2908" y="0"/>
                    </a:lnTo>
                    <a:lnTo>
                      <a:pt x="2908" y="2909"/>
                    </a:lnTo>
                    <a:lnTo>
                      <a:pt x="2924" y="5818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6" name="TextShape 7"/>
              <p:cNvSpPr txBox="1"/>
              <p:nvPr/>
            </p:nvSpPr>
            <p:spPr>
              <a:xfrm>
                <a:off x="380520" y="7128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1317" name="TextShape 8"/>
              <p:cNvSpPr txBox="1"/>
              <p:nvPr/>
            </p:nvSpPr>
            <p:spPr>
              <a:xfrm>
                <a:off x="1208520" y="71640"/>
                <a:ext cx="805680" cy="149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0000" spc="-1" strike="noStrike">
                  <a:latin typeface="Arial"/>
                </a:endParaRPr>
              </a:p>
            </p:txBody>
          </p:sp>
          <p:sp>
            <p:nvSpPr>
              <p:cNvPr id="1318" name="TextShape 9"/>
              <p:cNvSpPr txBox="1"/>
              <p:nvPr/>
            </p:nvSpPr>
            <p:spPr>
              <a:xfrm>
                <a:off x="922320" y="1348560"/>
                <a:ext cx="77076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π</a:t>
                </a:r>
                <a:r>
                  <a:rPr b="0" lang="en-US" sz="5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319" name="Group 10"/>
            <p:cNvGrpSpPr/>
            <p:nvPr/>
          </p:nvGrpSpPr>
          <p:grpSpPr>
            <a:xfrm>
              <a:off x="2167920" y="46440"/>
              <a:ext cx="1152000" cy="687240"/>
              <a:chOff x="2167920" y="46440"/>
              <a:chExt cx="1152000" cy="687240"/>
            </a:xfrm>
          </p:grpSpPr>
          <p:sp>
            <p:nvSpPr>
              <p:cNvPr id="1320" name="CustomShape 11"/>
              <p:cNvSpPr/>
              <p:nvPr/>
            </p:nvSpPr>
            <p:spPr>
              <a:xfrm>
                <a:off x="2188080" y="82800"/>
                <a:ext cx="612720" cy="6127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1" name="CustomShape 12"/>
              <p:cNvSpPr/>
              <p:nvPr/>
            </p:nvSpPr>
            <p:spPr>
              <a:xfrm>
                <a:off x="2188080" y="8280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839" y="1702"/>
                    </a:moveTo>
                    <a:lnTo>
                      <a:pt x="796" y="1700"/>
                    </a:lnTo>
                    <a:lnTo>
                      <a:pt x="753" y="1696"/>
                    </a:lnTo>
                    <a:lnTo>
                      <a:pt x="711" y="1690"/>
                    </a:lnTo>
                    <a:lnTo>
                      <a:pt x="669" y="1682"/>
                    </a:lnTo>
                    <a:lnTo>
                      <a:pt x="627" y="1672"/>
                    </a:lnTo>
                    <a:lnTo>
                      <a:pt x="586" y="1660"/>
                    </a:lnTo>
                    <a:lnTo>
                      <a:pt x="545" y="1645"/>
                    </a:lnTo>
                    <a:lnTo>
                      <a:pt x="506" y="1629"/>
                    </a:lnTo>
                    <a:lnTo>
                      <a:pt x="467" y="1610"/>
                    </a:lnTo>
                    <a:lnTo>
                      <a:pt x="429" y="1590"/>
                    </a:lnTo>
                    <a:lnTo>
                      <a:pt x="393" y="1568"/>
                    </a:lnTo>
                    <a:lnTo>
                      <a:pt x="357" y="1544"/>
                    </a:lnTo>
                    <a:lnTo>
                      <a:pt x="323" y="1518"/>
                    </a:lnTo>
                    <a:lnTo>
                      <a:pt x="290" y="1491"/>
                    </a:lnTo>
                    <a:lnTo>
                      <a:pt x="258" y="1461"/>
                    </a:lnTo>
                    <a:lnTo>
                      <a:pt x="228" y="1431"/>
                    </a:lnTo>
                    <a:lnTo>
                      <a:pt x="200" y="1399"/>
                    </a:lnTo>
                    <a:lnTo>
                      <a:pt x="173" y="1365"/>
                    </a:lnTo>
                    <a:lnTo>
                      <a:pt x="148" y="1330"/>
                    </a:lnTo>
                    <a:lnTo>
                      <a:pt x="125" y="1294"/>
                    </a:lnTo>
                    <a:lnTo>
                      <a:pt x="103" y="1257"/>
                    </a:lnTo>
                    <a:lnTo>
                      <a:pt x="84" y="1219"/>
                    </a:lnTo>
                    <a:lnTo>
                      <a:pt x="66" y="1180"/>
                    </a:lnTo>
                    <a:lnTo>
                      <a:pt x="50" y="1140"/>
                    </a:lnTo>
                    <a:lnTo>
                      <a:pt x="37" y="1099"/>
                    </a:lnTo>
                    <a:lnTo>
                      <a:pt x="25" y="1058"/>
                    </a:lnTo>
                    <a:lnTo>
                      <a:pt x="16" y="1016"/>
                    </a:lnTo>
                    <a:lnTo>
                      <a:pt x="9" y="973"/>
                    </a:lnTo>
                    <a:lnTo>
                      <a:pt x="4" y="931"/>
                    </a:lnTo>
                    <a:lnTo>
                      <a:pt x="1" y="888"/>
                    </a:lnTo>
                    <a:lnTo>
                      <a:pt x="0" y="845"/>
                    </a:lnTo>
                    <a:lnTo>
                      <a:pt x="1" y="802"/>
                    </a:lnTo>
                    <a:lnTo>
                      <a:pt x="5" y="759"/>
                    </a:lnTo>
                    <a:lnTo>
                      <a:pt x="11" y="717"/>
                    </a:lnTo>
                    <a:lnTo>
                      <a:pt x="18" y="675"/>
                    </a:lnTo>
                    <a:lnTo>
                      <a:pt x="28" y="633"/>
                    </a:lnTo>
                    <a:lnTo>
                      <a:pt x="40" y="592"/>
                    </a:lnTo>
                    <a:lnTo>
                      <a:pt x="55" y="551"/>
                    </a:lnTo>
                    <a:lnTo>
                      <a:pt x="71" y="511"/>
                    </a:lnTo>
                    <a:lnTo>
                      <a:pt x="89" y="472"/>
                    </a:lnTo>
                    <a:lnTo>
                      <a:pt x="109" y="434"/>
                    </a:lnTo>
                    <a:lnTo>
                      <a:pt x="131" y="398"/>
                    </a:lnTo>
                    <a:lnTo>
                      <a:pt x="155" y="362"/>
                    </a:lnTo>
                    <a:lnTo>
                      <a:pt x="180" y="327"/>
                    </a:lnTo>
                    <a:lnTo>
                      <a:pt x="207" y="294"/>
                    </a:lnTo>
                    <a:lnTo>
                      <a:pt x="236" y="262"/>
                    </a:lnTo>
                    <a:lnTo>
                      <a:pt x="267" y="232"/>
                    </a:lnTo>
                    <a:lnTo>
                      <a:pt x="299" y="204"/>
                    </a:lnTo>
                    <a:lnTo>
                      <a:pt x="332" y="177"/>
                    </a:lnTo>
                    <a:lnTo>
                      <a:pt x="367" y="151"/>
                    </a:lnTo>
                    <a:lnTo>
                      <a:pt x="403" y="128"/>
                    </a:lnTo>
                    <a:lnTo>
                      <a:pt x="440" y="106"/>
                    </a:lnTo>
                    <a:lnTo>
                      <a:pt x="478" y="86"/>
                    </a:lnTo>
                    <a:lnTo>
                      <a:pt x="517" y="68"/>
                    </a:lnTo>
                    <a:lnTo>
                      <a:pt x="557" y="53"/>
                    </a:lnTo>
                    <a:lnTo>
                      <a:pt x="597" y="39"/>
                    </a:lnTo>
                    <a:lnTo>
                      <a:pt x="639" y="27"/>
                    </a:lnTo>
                    <a:lnTo>
                      <a:pt x="680" y="17"/>
                    </a:lnTo>
                    <a:lnTo>
                      <a:pt x="723" y="10"/>
                    </a:lnTo>
                    <a:lnTo>
                      <a:pt x="765" y="4"/>
                    </a:lnTo>
                    <a:lnTo>
                      <a:pt x="808" y="1"/>
                    </a:lnTo>
                    <a:lnTo>
                      <a:pt x="851" y="0"/>
                    </a:lnTo>
                    <a:lnTo>
                      <a:pt x="851" y="851"/>
                    </a:lnTo>
                    <a:lnTo>
                      <a:pt x="839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2" name="CustomShape 13"/>
              <p:cNvSpPr/>
              <p:nvPr/>
            </p:nvSpPr>
            <p:spPr>
              <a:xfrm>
                <a:off x="2188440" y="8316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12" y="1702"/>
                    </a:moveTo>
                    <a:lnTo>
                      <a:pt x="55" y="1700"/>
                    </a:lnTo>
                    <a:lnTo>
                      <a:pt x="98" y="1696"/>
                    </a:lnTo>
                    <a:lnTo>
                      <a:pt x="140" y="1690"/>
                    </a:lnTo>
                    <a:lnTo>
                      <a:pt x="182" y="1682"/>
                    </a:lnTo>
                    <a:lnTo>
                      <a:pt x="224" y="1672"/>
                    </a:lnTo>
                    <a:lnTo>
                      <a:pt x="265" y="1660"/>
                    </a:lnTo>
                    <a:lnTo>
                      <a:pt x="306" y="1645"/>
                    </a:lnTo>
                    <a:lnTo>
                      <a:pt x="345" y="1629"/>
                    </a:lnTo>
                    <a:lnTo>
                      <a:pt x="384" y="1610"/>
                    </a:lnTo>
                    <a:lnTo>
                      <a:pt x="422" y="1590"/>
                    </a:lnTo>
                    <a:lnTo>
                      <a:pt x="458" y="1568"/>
                    </a:lnTo>
                    <a:lnTo>
                      <a:pt x="494" y="1544"/>
                    </a:lnTo>
                    <a:lnTo>
                      <a:pt x="528" y="1518"/>
                    </a:lnTo>
                    <a:lnTo>
                      <a:pt x="561" y="1491"/>
                    </a:lnTo>
                    <a:lnTo>
                      <a:pt x="593" y="1461"/>
                    </a:lnTo>
                    <a:lnTo>
                      <a:pt x="623" y="1431"/>
                    </a:lnTo>
                    <a:lnTo>
                      <a:pt x="651" y="1399"/>
                    </a:lnTo>
                    <a:lnTo>
                      <a:pt x="678" y="1365"/>
                    </a:lnTo>
                    <a:lnTo>
                      <a:pt x="703" y="1330"/>
                    </a:lnTo>
                    <a:lnTo>
                      <a:pt x="726" y="1294"/>
                    </a:lnTo>
                    <a:lnTo>
                      <a:pt x="748" y="1257"/>
                    </a:lnTo>
                    <a:lnTo>
                      <a:pt x="767" y="1219"/>
                    </a:lnTo>
                    <a:lnTo>
                      <a:pt x="785" y="1180"/>
                    </a:lnTo>
                    <a:lnTo>
                      <a:pt x="801" y="1140"/>
                    </a:lnTo>
                    <a:lnTo>
                      <a:pt x="814" y="1099"/>
                    </a:lnTo>
                    <a:lnTo>
                      <a:pt x="826" y="1058"/>
                    </a:lnTo>
                    <a:lnTo>
                      <a:pt x="835" y="1016"/>
                    </a:lnTo>
                    <a:lnTo>
                      <a:pt x="842" y="973"/>
                    </a:lnTo>
                    <a:lnTo>
                      <a:pt x="847" y="931"/>
                    </a:lnTo>
                    <a:lnTo>
                      <a:pt x="850" y="888"/>
                    </a:lnTo>
                    <a:lnTo>
                      <a:pt x="851" y="845"/>
                    </a:lnTo>
                    <a:lnTo>
                      <a:pt x="850" y="802"/>
                    </a:lnTo>
                    <a:lnTo>
                      <a:pt x="846" y="759"/>
                    </a:lnTo>
                    <a:lnTo>
                      <a:pt x="840" y="717"/>
                    </a:lnTo>
                    <a:lnTo>
                      <a:pt x="833" y="675"/>
                    </a:lnTo>
                    <a:lnTo>
                      <a:pt x="823" y="633"/>
                    </a:lnTo>
                    <a:lnTo>
                      <a:pt x="811" y="592"/>
                    </a:lnTo>
                    <a:lnTo>
                      <a:pt x="796" y="551"/>
                    </a:lnTo>
                    <a:lnTo>
                      <a:pt x="780" y="511"/>
                    </a:lnTo>
                    <a:lnTo>
                      <a:pt x="762" y="472"/>
                    </a:lnTo>
                    <a:lnTo>
                      <a:pt x="742" y="434"/>
                    </a:lnTo>
                    <a:lnTo>
                      <a:pt x="720" y="398"/>
                    </a:lnTo>
                    <a:lnTo>
                      <a:pt x="696" y="362"/>
                    </a:lnTo>
                    <a:lnTo>
                      <a:pt x="671" y="327"/>
                    </a:lnTo>
                    <a:lnTo>
                      <a:pt x="644" y="294"/>
                    </a:lnTo>
                    <a:lnTo>
                      <a:pt x="615" y="262"/>
                    </a:lnTo>
                    <a:lnTo>
                      <a:pt x="584" y="232"/>
                    </a:lnTo>
                    <a:lnTo>
                      <a:pt x="552" y="204"/>
                    </a:lnTo>
                    <a:lnTo>
                      <a:pt x="519" y="177"/>
                    </a:lnTo>
                    <a:lnTo>
                      <a:pt x="484" y="151"/>
                    </a:lnTo>
                    <a:lnTo>
                      <a:pt x="448" y="128"/>
                    </a:lnTo>
                    <a:lnTo>
                      <a:pt x="411" y="106"/>
                    </a:lnTo>
                    <a:lnTo>
                      <a:pt x="373" y="86"/>
                    </a:lnTo>
                    <a:lnTo>
                      <a:pt x="334" y="68"/>
                    </a:lnTo>
                    <a:lnTo>
                      <a:pt x="294" y="53"/>
                    </a:lnTo>
                    <a:lnTo>
                      <a:pt x="254" y="39"/>
                    </a:lnTo>
                    <a:lnTo>
                      <a:pt x="212" y="27"/>
                    </a:lnTo>
                    <a:lnTo>
                      <a:pt x="171" y="17"/>
                    </a:lnTo>
                    <a:lnTo>
                      <a:pt x="128" y="10"/>
                    </a:lnTo>
                    <a:lnTo>
                      <a:pt x="86" y="4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851"/>
                    </a:lnTo>
                    <a:lnTo>
                      <a:pt x="12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3" name="TextShape 14"/>
              <p:cNvSpPr txBox="1"/>
              <p:nvPr/>
            </p:nvSpPr>
            <p:spPr>
              <a:xfrm>
                <a:off x="2183040" y="1929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324" name="TextShape 15"/>
              <p:cNvSpPr txBox="1"/>
              <p:nvPr/>
            </p:nvSpPr>
            <p:spPr>
              <a:xfrm>
                <a:off x="2471400" y="19296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325" name="CustomShape 16"/>
              <p:cNvSpPr/>
              <p:nvPr/>
            </p:nvSpPr>
            <p:spPr>
              <a:xfrm>
                <a:off x="2167920" y="9324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891"/>
                    </a:moveTo>
                    <a:lnTo>
                      <a:pt x="1" y="846"/>
                    </a:lnTo>
                    <a:lnTo>
                      <a:pt x="4" y="801"/>
                    </a:lnTo>
                    <a:lnTo>
                      <a:pt x="10" y="756"/>
                    </a:lnTo>
                    <a:lnTo>
                      <a:pt x="18" y="712"/>
                    </a:lnTo>
                    <a:lnTo>
                      <a:pt x="28" y="668"/>
                    </a:lnTo>
                    <a:lnTo>
                      <a:pt x="40" y="624"/>
                    </a:lnTo>
                    <a:lnTo>
                      <a:pt x="55" y="582"/>
                    </a:lnTo>
                    <a:lnTo>
                      <a:pt x="71" y="540"/>
                    </a:lnTo>
                    <a:lnTo>
                      <a:pt x="90" y="499"/>
                    </a:lnTo>
                    <a:lnTo>
                      <a:pt x="111" y="459"/>
                    </a:lnTo>
                    <a:lnTo>
                      <a:pt x="134" y="420"/>
                    </a:lnTo>
                    <a:lnTo>
                      <a:pt x="159" y="382"/>
                    </a:lnTo>
                    <a:lnTo>
                      <a:pt x="185" y="346"/>
                    </a:lnTo>
                    <a:lnTo>
                      <a:pt x="214" y="311"/>
                    </a:lnTo>
                    <a:lnTo>
                      <a:pt x="244" y="277"/>
                    </a:lnTo>
                    <a:lnTo>
                      <a:pt x="276" y="245"/>
                    </a:lnTo>
                    <a:lnTo>
                      <a:pt x="309" y="215"/>
                    </a:lnTo>
                    <a:lnTo>
                      <a:pt x="344" y="187"/>
                    </a:lnTo>
                    <a:lnTo>
                      <a:pt x="381" y="160"/>
                    </a:lnTo>
                    <a:lnTo>
                      <a:pt x="418" y="135"/>
                    </a:lnTo>
                    <a:lnTo>
                      <a:pt x="457" y="112"/>
                    </a:lnTo>
                    <a:lnTo>
                      <a:pt x="497" y="91"/>
                    </a:lnTo>
                    <a:lnTo>
                      <a:pt x="538" y="72"/>
                    </a:lnTo>
                    <a:lnTo>
                      <a:pt x="580" y="55"/>
                    </a:lnTo>
                    <a:lnTo>
                      <a:pt x="622" y="41"/>
                    </a:lnTo>
                    <a:lnTo>
                      <a:pt x="666" y="28"/>
                    </a:lnTo>
                    <a:lnTo>
                      <a:pt x="710" y="18"/>
                    </a:lnTo>
                    <a:lnTo>
                      <a:pt x="754" y="10"/>
                    </a:lnTo>
                    <a:lnTo>
                      <a:pt x="799" y="5"/>
                    </a:lnTo>
                    <a:lnTo>
                      <a:pt x="844" y="1"/>
                    </a:lnTo>
                    <a:lnTo>
                      <a:pt x="889" y="0"/>
                    </a:lnTo>
                    <a:lnTo>
                      <a:pt x="889" y="889"/>
                    </a:lnTo>
                    <a:lnTo>
                      <a:pt x="0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6" name="CustomShape 17"/>
              <p:cNvSpPr/>
              <p:nvPr/>
            </p:nvSpPr>
            <p:spPr>
              <a:xfrm>
                <a:off x="2189520" y="846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891"/>
                    </a:moveTo>
                    <a:lnTo>
                      <a:pt x="888" y="846"/>
                    </a:lnTo>
                    <a:lnTo>
                      <a:pt x="885" y="801"/>
                    </a:lnTo>
                    <a:lnTo>
                      <a:pt x="879" y="756"/>
                    </a:lnTo>
                    <a:lnTo>
                      <a:pt x="871" y="712"/>
                    </a:lnTo>
                    <a:lnTo>
                      <a:pt x="861" y="668"/>
                    </a:lnTo>
                    <a:lnTo>
                      <a:pt x="849" y="624"/>
                    </a:lnTo>
                    <a:lnTo>
                      <a:pt x="834" y="582"/>
                    </a:lnTo>
                    <a:lnTo>
                      <a:pt x="818" y="540"/>
                    </a:lnTo>
                    <a:lnTo>
                      <a:pt x="799" y="499"/>
                    </a:lnTo>
                    <a:lnTo>
                      <a:pt x="778" y="459"/>
                    </a:lnTo>
                    <a:lnTo>
                      <a:pt x="755" y="420"/>
                    </a:lnTo>
                    <a:lnTo>
                      <a:pt x="730" y="382"/>
                    </a:lnTo>
                    <a:lnTo>
                      <a:pt x="704" y="346"/>
                    </a:lnTo>
                    <a:lnTo>
                      <a:pt x="675" y="311"/>
                    </a:lnTo>
                    <a:lnTo>
                      <a:pt x="645" y="277"/>
                    </a:lnTo>
                    <a:lnTo>
                      <a:pt x="613" y="245"/>
                    </a:lnTo>
                    <a:lnTo>
                      <a:pt x="580" y="215"/>
                    </a:lnTo>
                    <a:lnTo>
                      <a:pt x="545" y="187"/>
                    </a:lnTo>
                    <a:lnTo>
                      <a:pt x="508" y="160"/>
                    </a:lnTo>
                    <a:lnTo>
                      <a:pt x="471" y="135"/>
                    </a:lnTo>
                    <a:lnTo>
                      <a:pt x="432" y="112"/>
                    </a:lnTo>
                    <a:lnTo>
                      <a:pt x="392" y="91"/>
                    </a:lnTo>
                    <a:lnTo>
                      <a:pt x="351" y="72"/>
                    </a:lnTo>
                    <a:lnTo>
                      <a:pt x="309" y="55"/>
                    </a:lnTo>
                    <a:lnTo>
                      <a:pt x="267" y="41"/>
                    </a:lnTo>
                    <a:lnTo>
                      <a:pt x="223" y="28"/>
                    </a:lnTo>
                    <a:lnTo>
                      <a:pt x="179" y="18"/>
                    </a:lnTo>
                    <a:lnTo>
                      <a:pt x="135" y="10"/>
                    </a:lnTo>
                    <a:lnTo>
                      <a:pt x="90" y="5"/>
                    </a:lnTo>
                    <a:lnTo>
                      <a:pt x="45" y="1"/>
                    </a:lnTo>
                    <a:lnTo>
                      <a:pt x="0" y="0"/>
                    </a:lnTo>
                    <a:lnTo>
                      <a:pt x="0" y="889"/>
                    </a:lnTo>
                    <a:lnTo>
                      <a:pt x="889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7" name="CustomShape 18"/>
              <p:cNvSpPr/>
              <p:nvPr/>
            </p:nvSpPr>
            <p:spPr>
              <a:xfrm>
                <a:off x="2167920" y="-55512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0"/>
                    </a:moveTo>
                    <a:lnTo>
                      <a:pt x="1" y="45"/>
                    </a:lnTo>
                    <a:lnTo>
                      <a:pt x="4" y="90"/>
                    </a:lnTo>
                    <a:lnTo>
                      <a:pt x="10" y="135"/>
                    </a:lnTo>
                    <a:lnTo>
                      <a:pt x="18" y="179"/>
                    </a:lnTo>
                    <a:lnTo>
                      <a:pt x="28" y="223"/>
                    </a:lnTo>
                    <a:lnTo>
                      <a:pt x="40" y="267"/>
                    </a:lnTo>
                    <a:lnTo>
                      <a:pt x="55" y="309"/>
                    </a:lnTo>
                    <a:lnTo>
                      <a:pt x="71" y="351"/>
                    </a:lnTo>
                    <a:lnTo>
                      <a:pt x="90" y="392"/>
                    </a:lnTo>
                    <a:lnTo>
                      <a:pt x="111" y="432"/>
                    </a:lnTo>
                    <a:lnTo>
                      <a:pt x="134" y="471"/>
                    </a:lnTo>
                    <a:lnTo>
                      <a:pt x="159" y="509"/>
                    </a:lnTo>
                    <a:lnTo>
                      <a:pt x="185" y="545"/>
                    </a:lnTo>
                    <a:lnTo>
                      <a:pt x="214" y="580"/>
                    </a:lnTo>
                    <a:lnTo>
                      <a:pt x="244" y="614"/>
                    </a:lnTo>
                    <a:lnTo>
                      <a:pt x="276" y="646"/>
                    </a:lnTo>
                    <a:lnTo>
                      <a:pt x="309" y="676"/>
                    </a:lnTo>
                    <a:lnTo>
                      <a:pt x="344" y="704"/>
                    </a:lnTo>
                    <a:lnTo>
                      <a:pt x="381" y="731"/>
                    </a:lnTo>
                    <a:lnTo>
                      <a:pt x="418" y="756"/>
                    </a:lnTo>
                    <a:lnTo>
                      <a:pt x="457" y="779"/>
                    </a:lnTo>
                    <a:lnTo>
                      <a:pt x="497" y="800"/>
                    </a:lnTo>
                    <a:lnTo>
                      <a:pt x="538" y="819"/>
                    </a:lnTo>
                    <a:lnTo>
                      <a:pt x="580" y="836"/>
                    </a:lnTo>
                    <a:lnTo>
                      <a:pt x="622" y="850"/>
                    </a:lnTo>
                    <a:lnTo>
                      <a:pt x="666" y="863"/>
                    </a:lnTo>
                    <a:lnTo>
                      <a:pt x="710" y="873"/>
                    </a:lnTo>
                    <a:lnTo>
                      <a:pt x="754" y="881"/>
                    </a:lnTo>
                    <a:lnTo>
                      <a:pt x="799" y="886"/>
                    </a:lnTo>
                    <a:lnTo>
                      <a:pt x="844" y="890"/>
                    </a:lnTo>
                    <a:lnTo>
                      <a:pt x="889" y="891"/>
                    </a:lnTo>
                    <a:lnTo>
                      <a:pt x="889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8" name="CustomShape 19"/>
              <p:cNvSpPr/>
              <p:nvPr/>
            </p:nvSpPr>
            <p:spPr>
              <a:xfrm>
                <a:off x="2189520" y="9360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0"/>
                    </a:moveTo>
                    <a:lnTo>
                      <a:pt x="888" y="45"/>
                    </a:lnTo>
                    <a:lnTo>
                      <a:pt x="885" y="90"/>
                    </a:lnTo>
                    <a:lnTo>
                      <a:pt x="879" y="135"/>
                    </a:lnTo>
                    <a:lnTo>
                      <a:pt x="871" y="179"/>
                    </a:lnTo>
                    <a:lnTo>
                      <a:pt x="861" y="223"/>
                    </a:lnTo>
                    <a:lnTo>
                      <a:pt x="849" y="267"/>
                    </a:lnTo>
                    <a:lnTo>
                      <a:pt x="834" y="309"/>
                    </a:lnTo>
                    <a:lnTo>
                      <a:pt x="818" y="351"/>
                    </a:lnTo>
                    <a:lnTo>
                      <a:pt x="799" y="392"/>
                    </a:lnTo>
                    <a:lnTo>
                      <a:pt x="778" y="432"/>
                    </a:lnTo>
                    <a:lnTo>
                      <a:pt x="755" y="471"/>
                    </a:lnTo>
                    <a:lnTo>
                      <a:pt x="730" y="509"/>
                    </a:lnTo>
                    <a:lnTo>
                      <a:pt x="704" y="545"/>
                    </a:lnTo>
                    <a:lnTo>
                      <a:pt x="675" y="580"/>
                    </a:lnTo>
                    <a:lnTo>
                      <a:pt x="645" y="614"/>
                    </a:lnTo>
                    <a:lnTo>
                      <a:pt x="613" y="646"/>
                    </a:lnTo>
                    <a:lnTo>
                      <a:pt x="580" y="676"/>
                    </a:lnTo>
                    <a:lnTo>
                      <a:pt x="545" y="704"/>
                    </a:lnTo>
                    <a:lnTo>
                      <a:pt x="508" y="731"/>
                    </a:lnTo>
                    <a:lnTo>
                      <a:pt x="471" y="756"/>
                    </a:lnTo>
                    <a:lnTo>
                      <a:pt x="432" y="779"/>
                    </a:lnTo>
                    <a:lnTo>
                      <a:pt x="392" y="800"/>
                    </a:lnTo>
                    <a:lnTo>
                      <a:pt x="351" y="819"/>
                    </a:lnTo>
                    <a:lnTo>
                      <a:pt x="309" y="836"/>
                    </a:lnTo>
                    <a:lnTo>
                      <a:pt x="267" y="850"/>
                    </a:lnTo>
                    <a:lnTo>
                      <a:pt x="223" y="863"/>
                    </a:lnTo>
                    <a:lnTo>
                      <a:pt x="179" y="873"/>
                    </a:lnTo>
                    <a:lnTo>
                      <a:pt x="135" y="881"/>
                    </a:lnTo>
                    <a:lnTo>
                      <a:pt x="90" y="886"/>
                    </a:lnTo>
                    <a:lnTo>
                      <a:pt x="45" y="890"/>
                    </a:lnTo>
                    <a:lnTo>
                      <a:pt x="0" y="891"/>
                    </a:lnTo>
                    <a:lnTo>
                      <a:pt x="0" y="2"/>
                    </a:lnTo>
                    <a:lnTo>
                      <a:pt x="889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9" name="TextShape 20"/>
              <p:cNvSpPr txBox="1"/>
              <p:nvPr/>
            </p:nvSpPr>
            <p:spPr>
              <a:xfrm>
                <a:off x="2239200" y="63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330" name="TextShape 21"/>
              <p:cNvSpPr txBox="1"/>
              <p:nvPr/>
            </p:nvSpPr>
            <p:spPr>
              <a:xfrm>
                <a:off x="2563560" y="99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331" name="TextShape 22"/>
              <p:cNvSpPr txBox="1"/>
              <p:nvPr/>
            </p:nvSpPr>
            <p:spPr>
              <a:xfrm>
                <a:off x="2527920" y="351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332" name="TextShape 23"/>
              <p:cNvSpPr txBox="1"/>
              <p:nvPr/>
            </p:nvSpPr>
            <p:spPr>
              <a:xfrm>
                <a:off x="2239920" y="35100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1333" name="Group 24"/>
              <p:cNvGrpSpPr/>
              <p:nvPr/>
            </p:nvGrpSpPr>
            <p:grpSpPr>
              <a:xfrm>
                <a:off x="2244240" y="46440"/>
                <a:ext cx="1075680" cy="638640"/>
                <a:chOff x="2244240" y="46440"/>
                <a:chExt cx="1075680" cy="638640"/>
              </a:xfrm>
            </p:grpSpPr>
            <p:sp>
              <p:nvSpPr>
                <p:cNvPr id="1334" name="TextShape 25"/>
                <p:cNvSpPr txBox="1"/>
                <p:nvPr/>
              </p:nvSpPr>
              <p:spPr>
                <a:xfrm>
                  <a:off x="2244240" y="15408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1335" name="TextShape 26"/>
                <p:cNvSpPr txBox="1"/>
                <p:nvPr/>
              </p:nvSpPr>
              <p:spPr>
                <a:xfrm>
                  <a:off x="2496240" y="4644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336" name="TextShape 27"/>
            <p:cNvSpPr txBox="1"/>
            <p:nvPr/>
          </p:nvSpPr>
          <p:spPr>
            <a:xfrm>
              <a:off x="-144000" y="2138400"/>
              <a:ext cx="32004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24% as a </a:t>
              </a:r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  <a:ea typeface="Times New Roman"/>
                </a:rPr>
                <a:t>γ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337" name="Group 28"/>
            <p:cNvGrpSpPr/>
            <p:nvPr/>
          </p:nvGrpSpPr>
          <p:grpSpPr>
            <a:xfrm>
              <a:off x="2263680" y="817560"/>
              <a:ext cx="651600" cy="554400"/>
              <a:chOff x="2263680" y="817560"/>
              <a:chExt cx="651600" cy="554400"/>
            </a:xfrm>
          </p:grpSpPr>
          <p:sp>
            <p:nvSpPr>
              <p:cNvPr id="1338" name="CustomShape 29"/>
              <p:cNvSpPr/>
              <p:nvPr/>
            </p:nvSpPr>
            <p:spPr>
              <a:xfrm>
                <a:off x="2458080" y="8535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24" y="1194"/>
                    </a:moveTo>
                    <a:lnTo>
                      <a:pt x="54" y="1192"/>
                    </a:lnTo>
                    <a:lnTo>
                      <a:pt x="83" y="1188"/>
                    </a:lnTo>
                    <a:lnTo>
                      <a:pt x="113" y="1183"/>
                    </a:lnTo>
                    <a:lnTo>
                      <a:pt x="142" y="1177"/>
                    </a:lnTo>
                    <a:lnTo>
                      <a:pt x="171" y="1169"/>
                    </a:lnTo>
                    <a:lnTo>
                      <a:pt x="199" y="1160"/>
                    </a:lnTo>
                    <a:lnTo>
                      <a:pt x="227" y="1149"/>
                    </a:lnTo>
                    <a:lnTo>
                      <a:pt x="254" y="1137"/>
                    </a:lnTo>
                    <a:lnTo>
                      <a:pt x="281" y="1124"/>
                    </a:lnTo>
                    <a:lnTo>
                      <a:pt x="307" y="1109"/>
                    </a:lnTo>
                    <a:lnTo>
                      <a:pt x="332" y="1093"/>
                    </a:lnTo>
                    <a:lnTo>
                      <a:pt x="357" y="1076"/>
                    </a:lnTo>
                    <a:lnTo>
                      <a:pt x="380" y="1057"/>
                    </a:lnTo>
                    <a:lnTo>
                      <a:pt x="403" y="1038"/>
                    </a:lnTo>
                    <a:lnTo>
                      <a:pt x="424" y="1017"/>
                    </a:lnTo>
                    <a:lnTo>
                      <a:pt x="445" y="995"/>
                    </a:lnTo>
                    <a:lnTo>
                      <a:pt x="464" y="972"/>
                    </a:lnTo>
                    <a:lnTo>
                      <a:pt x="482" y="949"/>
                    </a:lnTo>
                    <a:lnTo>
                      <a:pt x="499" y="924"/>
                    </a:lnTo>
                    <a:lnTo>
                      <a:pt x="515" y="899"/>
                    </a:lnTo>
                    <a:lnTo>
                      <a:pt x="529" y="873"/>
                    </a:lnTo>
                    <a:lnTo>
                      <a:pt x="543" y="846"/>
                    </a:lnTo>
                    <a:lnTo>
                      <a:pt x="554" y="818"/>
                    </a:lnTo>
                    <a:lnTo>
                      <a:pt x="565" y="790"/>
                    </a:lnTo>
                    <a:lnTo>
                      <a:pt x="574" y="762"/>
                    </a:lnTo>
                    <a:lnTo>
                      <a:pt x="581" y="733"/>
                    </a:lnTo>
                    <a:lnTo>
                      <a:pt x="587" y="704"/>
                    </a:lnTo>
                    <a:lnTo>
                      <a:pt x="592" y="674"/>
                    </a:lnTo>
                    <a:lnTo>
                      <a:pt x="595" y="645"/>
                    </a:lnTo>
                    <a:lnTo>
                      <a:pt x="597" y="615"/>
                    </a:lnTo>
                    <a:lnTo>
                      <a:pt x="597" y="585"/>
                    </a:lnTo>
                    <a:lnTo>
                      <a:pt x="596" y="555"/>
                    </a:lnTo>
                    <a:lnTo>
                      <a:pt x="593" y="525"/>
                    </a:lnTo>
                    <a:lnTo>
                      <a:pt x="588" y="496"/>
                    </a:lnTo>
                    <a:lnTo>
                      <a:pt x="583" y="467"/>
                    </a:lnTo>
                    <a:lnTo>
                      <a:pt x="575" y="438"/>
                    </a:lnTo>
                    <a:lnTo>
                      <a:pt x="567" y="409"/>
                    </a:lnTo>
                    <a:lnTo>
                      <a:pt x="557" y="381"/>
                    </a:lnTo>
                    <a:lnTo>
                      <a:pt x="545" y="353"/>
                    </a:lnTo>
                    <a:lnTo>
                      <a:pt x="532" y="326"/>
                    </a:lnTo>
                    <a:lnTo>
                      <a:pt x="518" y="300"/>
                    </a:lnTo>
                    <a:lnTo>
                      <a:pt x="503" y="275"/>
                    </a:lnTo>
                    <a:lnTo>
                      <a:pt x="486" y="250"/>
                    </a:lnTo>
                    <a:lnTo>
                      <a:pt x="468" y="226"/>
                    </a:lnTo>
                    <a:lnTo>
                      <a:pt x="449" y="203"/>
                    </a:lnTo>
                    <a:lnTo>
                      <a:pt x="428" y="181"/>
                    </a:lnTo>
                    <a:lnTo>
                      <a:pt x="407" y="160"/>
                    </a:lnTo>
                    <a:lnTo>
                      <a:pt x="385" y="141"/>
                    </a:lnTo>
                    <a:lnTo>
                      <a:pt x="361" y="122"/>
                    </a:lnTo>
                    <a:lnTo>
                      <a:pt x="337" y="104"/>
                    </a:lnTo>
                    <a:lnTo>
                      <a:pt x="312" y="88"/>
                    </a:lnTo>
                    <a:lnTo>
                      <a:pt x="286" y="73"/>
                    </a:lnTo>
                    <a:lnTo>
                      <a:pt x="260" y="59"/>
                    </a:lnTo>
                    <a:lnTo>
                      <a:pt x="233" y="47"/>
                    </a:lnTo>
                    <a:lnTo>
                      <a:pt x="205" y="36"/>
                    </a:lnTo>
                    <a:lnTo>
                      <a:pt x="177" y="27"/>
                    </a:lnTo>
                    <a:lnTo>
                      <a:pt x="148" y="19"/>
                    </a:lnTo>
                    <a:lnTo>
                      <a:pt x="119" y="12"/>
                    </a:lnTo>
                    <a:lnTo>
                      <a:pt x="89" y="7"/>
                    </a:lnTo>
                    <a:lnTo>
                      <a:pt x="60" y="3"/>
                    </a:lnTo>
                    <a:lnTo>
                      <a:pt x="30" y="1"/>
                    </a:lnTo>
                    <a:lnTo>
                      <a:pt x="0" y="0"/>
                    </a:lnTo>
                    <a:lnTo>
                      <a:pt x="0" y="597"/>
                    </a:lnTo>
                    <a:lnTo>
                      <a:pt x="24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339" name="Group 30"/>
              <p:cNvGrpSpPr/>
              <p:nvPr/>
            </p:nvGrpSpPr>
            <p:grpSpPr>
              <a:xfrm>
                <a:off x="2458080" y="817560"/>
                <a:ext cx="457200" cy="465840"/>
                <a:chOff x="2458080" y="817560"/>
                <a:chExt cx="457200" cy="465840"/>
              </a:xfrm>
            </p:grpSpPr>
            <p:sp>
              <p:nvSpPr>
                <p:cNvPr id="1340" name="TextShape 31"/>
                <p:cNvSpPr txBox="1"/>
                <p:nvPr/>
              </p:nvSpPr>
              <p:spPr>
                <a:xfrm>
                  <a:off x="2640960" y="817560"/>
                  <a:ext cx="27432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grpSp>
              <p:nvGrpSpPr>
                <p:cNvPr id="1341" name="Group 32"/>
                <p:cNvGrpSpPr/>
                <p:nvPr/>
              </p:nvGrpSpPr>
              <p:grpSpPr>
                <a:xfrm>
                  <a:off x="2458080" y="853560"/>
                  <a:ext cx="457200" cy="429840"/>
                  <a:chOff x="2458080" y="853560"/>
                  <a:chExt cx="457200" cy="429840"/>
                </a:xfrm>
              </p:grpSpPr>
              <p:sp>
                <p:nvSpPr>
                  <p:cNvPr id="1342" name="CustomShape 33"/>
                  <p:cNvSpPr/>
                  <p:nvPr/>
                </p:nvSpPr>
                <p:spPr>
                  <a:xfrm>
                    <a:off x="2458080" y="85356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597">
                        <a:moveTo>
                          <a:pt x="597" y="0"/>
                        </a:moveTo>
                        <a:lnTo>
                          <a:pt x="596" y="30"/>
                        </a:lnTo>
                        <a:lnTo>
                          <a:pt x="594" y="61"/>
                        </a:lnTo>
                        <a:lnTo>
                          <a:pt x="590" y="91"/>
                        </a:lnTo>
                        <a:lnTo>
                          <a:pt x="585" y="121"/>
                        </a:lnTo>
                        <a:lnTo>
                          <a:pt x="578" y="150"/>
                        </a:lnTo>
                        <a:lnTo>
                          <a:pt x="569" y="180"/>
                        </a:lnTo>
                        <a:lnTo>
                          <a:pt x="559" y="208"/>
                        </a:lnTo>
                        <a:lnTo>
                          <a:pt x="548" y="236"/>
                        </a:lnTo>
                        <a:lnTo>
                          <a:pt x="535" y="264"/>
                        </a:lnTo>
                        <a:lnTo>
                          <a:pt x="521" y="291"/>
                        </a:lnTo>
                        <a:lnTo>
                          <a:pt x="506" y="317"/>
                        </a:lnTo>
                        <a:lnTo>
                          <a:pt x="489" y="342"/>
                        </a:lnTo>
                        <a:lnTo>
                          <a:pt x="471" y="367"/>
                        </a:lnTo>
                        <a:lnTo>
                          <a:pt x="452" y="390"/>
                        </a:lnTo>
                        <a:lnTo>
                          <a:pt x="431" y="413"/>
                        </a:lnTo>
                        <a:lnTo>
                          <a:pt x="410" y="434"/>
                        </a:lnTo>
                        <a:lnTo>
                          <a:pt x="387" y="455"/>
                        </a:lnTo>
                        <a:lnTo>
                          <a:pt x="363" y="474"/>
                        </a:lnTo>
                        <a:lnTo>
                          <a:pt x="339" y="492"/>
                        </a:lnTo>
                        <a:lnTo>
                          <a:pt x="313" y="508"/>
                        </a:lnTo>
                        <a:lnTo>
                          <a:pt x="287" y="523"/>
                        </a:lnTo>
                        <a:lnTo>
                          <a:pt x="260" y="537"/>
                        </a:lnTo>
                        <a:lnTo>
                          <a:pt x="232" y="550"/>
                        </a:lnTo>
                        <a:lnTo>
                          <a:pt x="204" y="561"/>
                        </a:lnTo>
                        <a:lnTo>
                          <a:pt x="175" y="571"/>
                        </a:lnTo>
                        <a:lnTo>
                          <a:pt x="146" y="579"/>
                        </a:lnTo>
                        <a:lnTo>
                          <a:pt x="116" y="586"/>
                        </a:lnTo>
                        <a:lnTo>
                          <a:pt x="86" y="591"/>
                        </a:lnTo>
                        <a:lnTo>
                          <a:pt x="56" y="594"/>
                        </a:lnTo>
                        <a:lnTo>
                          <a:pt x="26" y="596"/>
                        </a:lnTo>
                        <a:lnTo>
                          <a:pt x="0" y="0"/>
                        </a:lnTo>
                        <a:lnTo>
                          <a:pt x="597" y="0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3465a4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43" name="TextShape 34"/>
                  <p:cNvSpPr txBox="1"/>
                  <p:nvPr/>
                </p:nvSpPr>
                <p:spPr>
                  <a:xfrm>
                    <a:off x="2641680" y="986400"/>
                    <a:ext cx="273600" cy="261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0000" rIns="90000" tIns="45000" bIns="45000"/>
                  <a:p>
                    <a:r>
                      <a:rPr b="0" lang="en-US" sz="1200" spc="-1" strike="noStrike">
                        <a:latin typeface="Times New Roman"/>
                        <a:ea typeface="Times New Roman"/>
                      </a:rPr>
                      <a:t>γ</a:t>
                    </a:r>
                    <a:endParaRPr b="0" lang="en-US" sz="1200" spc="-1" strike="noStrike">
                      <a:latin typeface="Arial"/>
                    </a:endParaRPr>
                  </a:p>
                </p:txBody>
              </p:sp>
            </p:grpSp>
          </p:grpSp>
          <p:sp>
            <p:nvSpPr>
              <p:cNvPr id="1344" name="TextShape 35"/>
              <p:cNvSpPr txBox="1"/>
              <p:nvPr/>
            </p:nvSpPr>
            <p:spPr>
              <a:xfrm>
                <a:off x="2263680" y="885240"/>
                <a:ext cx="547920" cy="486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`</a:t>
                </a:r>
                <a:r>
                  <a:rPr b="0" lang="en-US" sz="2000" spc="-1" strike="noStrike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Λ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1345" name="Group 36"/>
            <p:cNvGrpSpPr/>
            <p:nvPr/>
          </p:nvGrpSpPr>
          <p:grpSpPr>
            <a:xfrm>
              <a:off x="2197440" y="1479960"/>
              <a:ext cx="634320" cy="458640"/>
              <a:chOff x="2197440" y="1479960"/>
              <a:chExt cx="634320" cy="458640"/>
            </a:xfrm>
          </p:grpSpPr>
          <p:grpSp>
            <p:nvGrpSpPr>
              <p:cNvPr id="1346" name="Group 37"/>
              <p:cNvGrpSpPr/>
              <p:nvPr/>
            </p:nvGrpSpPr>
            <p:grpSpPr>
              <a:xfrm>
                <a:off x="2289600" y="1503360"/>
                <a:ext cx="430200" cy="435240"/>
                <a:chOff x="2289600" y="1503360"/>
                <a:chExt cx="430200" cy="435240"/>
              </a:xfrm>
            </p:grpSpPr>
            <p:sp>
              <p:nvSpPr>
                <p:cNvPr id="1347" name="CustomShape 38"/>
                <p:cNvSpPr/>
                <p:nvPr/>
              </p:nvSpPr>
              <p:spPr>
                <a:xfrm>
                  <a:off x="2289960" y="15033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8" name="CustomShape 39"/>
                <p:cNvSpPr/>
                <p:nvPr/>
              </p:nvSpPr>
              <p:spPr>
                <a:xfrm>
                  <a:off x="2289600" y="15087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349" name="Group 40"/>
              <p:cNvGrpSpPr/>
              <p:nvPr/>
            </p:nvGrpSpPr>
            <p:grpSpPr>
              <a:xfrm>
                <a:off x="2197440" y="1479960"/>
                <a:ext cx="634320" cy="451440"/>
                <a:chOff x="2197440" y="1479960"/>
                <a:chExt cx="634320" cy="451440"/>
              </a:xfrm>
            </p:grpSpPr>
            <p:sp>
              <p:nvSpPr>
                <p:cNvPr id="1350" name="TextShape 41"/>
                <p:cNvSpPr txBox="1"/>
                <p:nvPr/>
              </p:nvSpPr>
              <p:spPr>
                <a:xfrm>
                  <a:off x="2448000" y="1479960"/>
                  <a:ext cx="38376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1351" name="TextShape 42"/>
                <p:cNvSpPr txBox="1"/>
                <p:nvPr/>
              </p:nvSpPr>
              <p:spPr>
                <a:xfrm>
                  <a:off x="2448360" y="166032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1352" name="TextShape 43"/>
                <p:cNvSpPr txBox="1"/>
                <p:nvPr/>
              </p:nvSpPr>
              <p:spPr>
                <a:xfrm>
                  <a:off x="2197440" y="1557360"/>
                  <a:ext cx="36504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000000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</p:grpSp>
      <p:grpSp>
        <p:nvGrpSpPr>
          <p:cNvPr id="1353" name="Group 44"/>
          <p:cNvGrpSpPr/>
          <p:nvPr/>
        </p:nvGrpSpPr>
        <p:grpSpPr>
          <a:xfrm>
            <a:off x="25560" y="2592360"/>
            <a:ext cx="2942280" cy="2191320"/>
            <a:chOff x="25560" y="2592360"/>
            <a:chExt cx="2942280" cy="2191320"/>
          </a:xfrm>
        </p:grpSpPr>
        <p:grpSp>
          <p:nvGrpSpPr>
            <p:cNvPr id="1354" name="Group 45"/>
            <p:cNvGrpSpPr/>
            <p:nvPr/>
          </p:nvGrpSpPr>
          <p:grpSpPr>
            <a:xfrm>
              <a:off x="1674000" y="2649600"/>
              <a:ext cx="1069920" cy="1069920"/>
              <a:chOff x="1674000" y="2649600"/>
              <a:chExt cx="1069920" cy="1069920"/>
            </a:xfrm>
          </p:grpSpPr>
          <p:sp>
            <p:nvSpPr>
              <p:cNvPr id="1355" name="CustomShape 46"/>
              <p:cNvSpPr/>
              <p:nvPr/>
            </p:nvSpPr>
            <p:spPr>
              <a:xfrm>
                <a:off x="1674000" y="264960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56" name="TextShape 47"/>
              <p:cNvSpPr txBox="1"/>
              <p:nvPr/>
            </p:nvSpPr>
            <p:spPr>
              <a:xfrm>
                <a:off x="1674000" y="276120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1357" name="TextShape 48"/>
              <p:cNvSpPr txBox="1"/>
              <p:nvPr/>
            </p:nvSpPr>
            <p:spPr>
              <a:xfrm>
                <a:off x="2117880" y="268740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L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358" name="Group 49"/>
            <p:cNvGrpSpPr/>
            <p:nvPr/>
          </p:nvGrpSpPr>
          <p:grpSpPr>
            <a:xfrm>
              <a:off x="25560" y="3262320"/>
              <a:ext cx="1019160" cy="729000"/>
              <a:chOff x="25560" y="3262320"/>
              <a:chExt cx="1019160" cy="729000"/>
            </a:xfrm>
          </p:grpSpPr>
          <p:sp>
            <p:nvSpPr>
              <p:cNvPr id="1359" name="CustomShape 50"/>
              <p:cNvSpPr/>
              <p:nvPr/>
            </p:nvSpPr>
            <p:spPr>
              <a:xfrm>
                <a:off x="25560" y="326880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60" name="TextShape 51"/>
              <p:cNvSpPr txBox="1"/>
              <p:nvPr/>
            </p:nvSpPr>
            <p:spPr>
              <a:xfrm>
                <a:off x="180000" y="326232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361" name="TextShape 52"/>
            <p:cNvSpPr txBox="1"/>
            <p:nvPr/>
          </p:nvSpPr>
          <p:spPr>
            <a:xfrm>
              <a:off x="115560" y="3845880"/>
              <a:ext cx="285228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11% as a neutral hadron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362" name="Group 53"/>
            <p:cNvGrpSpPr/>
            <p:nvPr/>
          </p:nvGrpSpPr>
          <p:grpSpPr>
            <a:xfrm>
              <a:off x="268560" y="2592360"/>
              <a:ext cx="1005120" cy="454320"/>
              <a:chOff x="268560" y="2592360"/>
              <a:chExt cx="1005120" cy="454320"/>
            </a:xfrm>
          </p:grpSpPr>
          <p:grpSp>
            <p:nvGrpSpPr>
              <p:cNvPr id="1363" name="Group 54"/>
              <p:cNvGrpSpPr/>
              <p:nvPr/>
            </p:nvGrpSpPr>
            <p:grpSpPr>
              <a:xfrm>
                <a:off x="810720" y="2616840"/>
                <a:ext cx="462960" cy="429840"/>
                <a:chOff x="810720" y="2616840"/>
                <a:chExt cx="462960" cy="429840"/>
              </a:xfrm>
            </p:grpSpPr>
            <p:sp>
              <p:nvSpPr>
                <p:cNvPr id="1364" name="CustomShape 55"/>
                <p:cNvSpPr/>
                <p:nvPr/>
              </p:nvSpPr>
              <p:spPr>
                <a:xfrm>
                  <a:off x="810720" y="261684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365" name="Formula 56"/>
                    <p:cNvSpPr txBox="1"/>
                    <p:nvPr/>
                  </p:nvSpPr>
                  <p:spPr>
                    <a:xfrm>
                      <a:off x="846720" y="2674440"/>
                      <a:ext cx="426960" cy="2804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n</m:t>
                              </m:r>
                            </m:e>
                          </m:acc>
                          <m:acc>
                            <m:accPr>
                              <m:chr m:val="¯"/>
                            </m:accPr>
                            <m:e>
                              <m:r>
                                <m:t xml:space="preserve">Λ</m:t>
                              </m:r>
                            </m:e>
                          </m:acc>
                        </m:oMath>
                      </a14:m>
                    </a:p>
                  </p:txBody>
                </p:sp>
              </mc:Choice>
              <mc:Fallback/>
            </mc:AlternateContent>
          </p:grpSp>
          <p:grpSp>
            <p:nvGrpSpPr>
              <p:cNvPr id="1366" name="Group 57"/>
              <p:cNvGrpSpPr/>
              <p:nvPr/>
            </p:nvGrpSpPr>
            <p:grpSpPr>
              <a:xfrm>
                <a:off x="268560" y="2592360"/>
                <a:ext cx="462960" cy="429840"/>
                <a:chOff x="268560" y="2592360"/>
                <a:chExt cx="462960" cy="429840"/>
              </a:xfrm>
            </p:grpSpPr>
            <p:grpSp>
              <p:nvGrpSpPr>
                <p:cNvPr id="1367" name="Group 58"/>
                <p:cNvGrpSpPr/>
                <p:nvPr/>
              </p:nvGrpSpPr>
              <p:grpSpPr>
                <a:xfrm>
                  <a:off x="268560" y="2592360"/>
                  <a:ext cx="462960" cy="429840"/>
                  <a:chOff x="268560" y="2592360"/>
                  <a:chExt cx="462960" cy="429840"/>
                </a:xfrm>
              </p:grpSpPr>
              <p:sp>
                <p:nvSpPr>
                  <p:cNvPr id="1368" name="CustomShape 59"/>
                  <p:cNvSpPr/>
                  <p:nvPr/>
                </p:nvSpPr>
                <p:spPr>
                  <a:xfrm>
                    <a:off x="268560" y="2592360"/>
                    <a:ext cx="429840" cy="429840"/>
                  </a:xfrm>
                  <a:custGeom>
                    <a:avLst/>
                    <a:gdLst/>
                    <a:ahLst/>
                    <a:rect l="0" t="0" r="r" b="b"/>
                    <a:pathLst>
                      <a:path w="598" h="1195">
                        <a:moveTo>
                          <a:pt x="588" y="1194"/>
                        </a:moveTo>
                        <a:lnTo>
                          <a:pt x="558" y="1193"/>
                        </a:lnTo>
                        <a:lnTo>
                          <a:pt x="528" y="1190"/>
                        </a:lnTo>
                        <a:lnTo>
                          <a:pt x="498" y="1186"/>
                        </a:lnTo>
                        <a:lnTo>
                          <a:pt x="469" y="1180"/>
                        </a:lnTo>
                        <a:lnTo>
                          <a:pt x="439" y="1173"/>
                        </a:lnTo>
                        <a:lnTo>
                          <a:pt x="411" y="1164"/>
                        </a:lnTo>
                        <a:lnTo>
                          <a:pt x="382" y="1154"/>
                        </a:lnTo>
                        <a:lnTo>
                          <a:pt x="354" y="1142"/>
                        </a:lnTo>
                        <a:lnTo>
                          <a:pt x="327" y="1130"/>
                        </a:lnTo>
                        <a:lnTo>
                          <a:pt x="301" y="1115"/>
                        </a:lnTo>
                        <a:lnTo>
                          <a:pt x="275" y="1100"/>
                        </a:lnTo>
                        <a:lnTo>
                          <a:pt x="250" y="1083"/>
                        </a:lnTo>
                        <a:lnTo>
                          <a:pt x="226" y="1065"/>
                        </a:lnTo>
                        <a:lnTo>
                          <a:pt x="203" y="1045"/>
                        </a:lnTo>
                        <a:lnTo>
                          <a:pt x="181" y="1025"/>
                        </a:lnTo>
                        <a:lnTo>
                          <a:pt x="160" y="1003"/>
                        </a:lnTo>
                        <a:lnTo>
                          <a:pt x="140" y="981"/>
                        </a:lnTo>
                        <a:lnTo>
                          <a:pt x="121" y="957"/>
                        </a:lnTo>
                        <a:lnTo>
                          <a:pt x="103" y="933"/>
                        </a:lnTo>
                        <a:lnTo>
                          <a:pt x="87" y="908"/>
                        </a:lnTo>
                        <a:lnTo>
                          <a:pt x="72" y="882"/>
                        </a:lnTo>
                        <a:lnTo>
                          <a:pt x="58" y="855"/>
                        </a:lnTo>
                        <a:lnTo>
                          <a:pt x="46" y="827"/>
                        </a:lnTo>
                        <a:lnTo>
                          <a:pt x="35" y="799"/>
                        </a:lnTo>
                        <a:lnTo>
                          <a:pt x="26" y="771"/>
                        </a:lnTo>
                        <a:lnTo>
                          <a:pt x="18" y="742"/>
                        </a:lnTo>
                        <a:lnTo>
                          <a:pt x="11" y="712"/>
                        </a:lnTo>
                        <a:lnTo>
                          <a:pt x="6" y="683"/>
                        </a:lnTo>
                        <a:lnTo>
                          <a:pt x="3" y="653"/>
                        </a:lnTo>
                        <a:lnTo>
                          <a:pt x="1" y="623"/>
                        </a:lnTo>
                        <a:lnTo>
                          <a:pt x="0" y="593"/>
                        </a:lnTo>
                        <a:lnTo>
                          <a:pt x="1" y="562"/>
                        </a:lnTo>
                        <a:lnTo>
                          <a:pt x="4" y="532"/>
                        </a:lnTo>
                        <a:lnTo>
                          <a:pt x="8" y="503"/>
                        </a:lnTo>
                        <a:lnTo>
                          <a:pt x="13" y="473"/>
                        </a:lnTo>
                        <a:lnTo>
                          <a:pt x="20" y="444"/>
                        </a:lnTo>
                        <a:lnTo>
                          <a:pt x="28" y="415"/>
                        </a:lnTo>
                        <a:lnTo>
                          <a:pt x="38" y="386"/>
                        </a:lnTo>
                        <a:lnTo>
                          <a:pt x="50" y="359"/>
                        </a:lnTo>
                        <a:lnTo>
                          <a:pt x="62" y="331"/>
                        </a:lnTo>
                        <a:lnTo>
                          <a:pt x="77" y="305"/>
                        </a:lnTo>
                        <a:lnTo>
                          <a:pt x="92" y="279"/>
                        </a:lnTo>
                        <a:lnTo>
                          <a:pt x="109" y="254"/>
                        </a:lnTo>
                        <a:lnTo>
                          <a:pt x="127" y="230"/>
                        </a:lnTo>
                        <a:lnTo>
                          <a:pt x="146" y="206"/>
                        </a:lnTo>
                        <a:lnTo>
                          <a:pt x="166" y="184"/>
                        </a:lnTo>
                        <a:lnTo>
                          <a:pt x="187" y="163"/>
                        </a:lnTo>
                        <a:lnTo>
                          <a:pt x="210" y="143"/>
                        </a:lnTo>
                        <a:lnTo>
                          <a:pt x="233" y="124"/>
                        </a:lnTo>
                        <a:lnTo>
                          <a:pt x="257" y="106"/>
                        </a:lnTo>
                        <a:lnTo>
                          <a:pt x="283" y="90"/>
                        </a:lnTo>
                        <a:lnTo>
                          <a:pt x="309" y="74"/>
                        </a:lnTo>
                        <a:lnTo>
                          <a:pt x="335" y="60"/>
                        </a:lnTo>
                        <a:lnTo>
                          <a:pt x="363" y="48"/>
                        </a:lnTo>
                        <a:lnTo>
                          <a:pt x="391" y="37"/>
                        </a:lnTo>
                        <a:lnTo>
                          <a:pt x="419" y="27"/>
                        </a:lnTo>
                        <a:lnTo>
                          <a:pt x="448" y="19"/>
                        </a:lnTo>
                        <a:lnTo>
                          <a:pt x="477" y="12"/>
                        </a:lnTo>
                        <a:lnTo>
                          <a:pt x="507" y="7"/>
                        </a:lnTo>
                        <a:lnTo>
                          <a:pt x="537" y="3"/>
                        </a:lnTo>
                        <a:lnTo>
                          <a:pt x="567" y="1"/>
                        </a:lnTo>
                        <a:lnTo>
                          <a:pt x="597" y="0"/>
                        </a:lnTo>
                        <a:lnTo>
                          <a:pt x="597" y="597"/>
                        </a:lnTo>
                        <a:lnTo>
                          <a:pt x="588" y="1194"/>
                        </a:lnTo>
                      </a:path>
                    </a:pathLst>
                  </a:custGeom>
                  <a:solidFill>
                    <a:srgbClr val="c0c0c0"/>
                  </a:solidFill>
                  <a:ln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mc:AlternateContent>
                <mc:Choice xmlns:a14="http://schemas.microsoft.com/office/drawing/2010/main" Requires="a14">
                  <p:sp>
                    <p:nvSpPr>
                      <p:cNvPr id="1369" name="Formula 60"/>
                      <p:cNvSpPr txBox="1"/>
                      <p:nvPr/>
                    </p:nvSpPr>
                    <p:spPr>
                      <a:xfrm>
                        <a:off x="304560" y="2649960"/>
                        <a:ext cx="426960" cy="280440"/>
                      </a:xfrm>
                      <a:prstGeom prst="rect">
                        <a:avLst/>
                      </a:prstGeom>
                    </p:spPr>
                    <p:txBody>
                      <a:bodyPr/>
                      <a:p>
                        <a14:m>
                          <m:oMath xmlns:m="http://schemas.openxmlformats.org/officeDocument/2006/math">
                            <m:r>
                              <m:t xml:space="preserve">n</m:t>
                            </m:r>
                            <m:r>
                              <m:t xml:space="preserve">Λ</m:t>
                            </m:r>
                          </m:oMath>
                        </a14:m>
                      </a:p>
                    </p:txBody>
                  </p:sp>
                </mc:Choice>
                <mc:Fallback/>
              </mc:AlternateContent>
            </p:grpSp>
          </p:grpSp>
        </p:grpSp>
        <p:grpSp>
          <p:nvGrpSpPr>
            <p:cNvPr id="1370" name="Group 61"/>
            <p:cNvGrpSpPr/>
            <p:nvPr/>
          </p:nvGrpSpPr>
          <p:grpSpPr>
            <a:xfrm>
              <a:off x="852840" y="3188160"/>
              <a:ext cx="722520" cy="722520"/>
              <a:chOff x="852840" y="3188160"/>
              <a:chExt cx="722520" cy="722520"/>
            </a:xfrm>
          </p:grpSpPr>
          <p:grpSp>
            <p:nvGrpSpPr>
              <p:cNvPr id="1371" name="Group 62"/>
              <p:cNvGrpSpPr/>
              <p:nvPr/>
            </p:nvGrpSpPr>
            <p:grpSpPr>
              <a:xfrm>
                <a:off x="852840" y="3188160"/>
                <a:ext cx="722520" cy="722520"/>
                <a:chOff x="852840" y="3188160"/>
                <a:chExt cx="722520" cy="722520"/>
              </a:xfrm>
            </p:grpSpPr>
            <p:grpSp>
              <p:nvGrpSpPr>
                <p:cNvPr id="1372" name="Group 63"/>
                <p:cNvGrpSpPr/>
                <p:nvPr/>
              </p:nvGrpSpPr>
              <p:grpSpPr>
                <a:xfrm>
                  <a:off x="852840" y="3188160"/>
                  <a:ext cx="722520" cy="722520"/>
                  <a:chOff x="852840" y="3188160"/>
                  <a:chExt cx="722520" cy="722520"/>
                </a:xfrm>
              </p:grpSpPr>
              <p:grpSp>
                <p:nvGrpSpPr>
                  <p:cNvPr id="1373" name="Group 64"/>
                  <p:cNvGrpSpPr/>
                  <p:nvPr/>
                </p:nvGrpSpPr>
                <p:grpSpPr>
                  <a:xfrm>
                    <a:off x="852840" y="3188160"/>
                    <a:ext cx="722520" cy="722520"/>
                    <a:chOff x="852840" y="3188160"/>
                    <a:chExt cx="722520" cy="722520"/>
                  </a:xfrm>
                </p:grpSpPr>
                <p:sp>
                  <p:nvSpPr>
                    <p:cNvPr id="1374" name="CustomShape 65"/>
                    <p:cNvSpPr/>
                    <p:nvPr/>
                  </p:nvSpPr>
                  <p:spPr>
                    <a:xfrm>
                      <a:off x="852840" y="3188160"/>
                      <a:ext cx="722520" cy="722520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>
                      <a:solidFill>
                        <a:srgbClr val="000000"/>
                      </a:solidFill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mc:AlternateContent>
            <mc:Choice xmlns:a14="http://schemas.microsoft.com/office/drawing/2010/main" Requires="a14">
              <p:sp>
                <p:nvSpPr>
                  <p:cNvPr id="1375" name="Formula 66"/>
                  <p:cNvSpPr txBox="1"/>
                  <p:nvPr/>
                </p:nvSpPr>
                <p:spPr>
                  <a:xfrm>
                    <a:off x="1026000" y="3213360"/>
                    <a:ext cx="3711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376" name="Group 67"/>
          <p:cNvGrpSpPr/>
          <p:nvPr/>
        </p:nvGrpSpPr>
        <p:grpSpPr>
          <a:xfrm>
            <a:off x="4615920" y="48600"/>
            <a:ext cx="5482800" cy="3169800"/>
            <a:chOff x="4615920" y="48600"/>
            <a:chExt cx="5482800" cy="3169800"/>
          </a:xfrm>
        </p:grpSpPr>
        <p:grpSp>
          <p:nvGrpSpPr>
            <p:cNvPr id="1377" name="Group 68"/>
            <p:cNvGrpSpPr/>
            <p:nvPr/>
          </p:nvGrpSpPr>
          <p:grpSpPr>
            <a:xfrm>
              <a:off x="5668560" y="48600"/>
              <a:ext cx="2094120" cy="2094120"/>
              <a:chOff x="5668560" y="48600"/>
              <a:chExt cx="2094120" cy="2094120"/>
            </a:xfrm>
          </p:grpSpPr>
          <p:sp>
            <p:nvSpPr>
              <p:cNvPr id="1378" name="CustomShape 69"/>
              <p:cNvSpPr/>
              <p:nvPr/>
            </p:nvSpPr>
            <p:spPr>
              <a:xfrm>
                <a:off x="5668560" y="48600"/>
                <a:ext cx="2094120" cy="2094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79" name="TextShape 70"/>
              <p:cNvSpPr txBox="1"/>
              <p:nvPr/>
            </p:nvSpPr>
            <p:spPr>
              <a:xfrm>
                <a:off x="6230520" y="28656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380" name="Group 71"/>
            <p:cNvGrpSpPr/>
            <p:nvPr/>
          </p:nvGrpSpPr>
          <p:grpSpPr>
            <a:xfrm>
              <a:off x="7954560" y="48600"/>
              <a:ext cx="2094120" cy="2094120"/>
              <a:chOff x="7954560" y="48600"/>
              <a:chExt cx="2094120" cy="2094120"/>
            </a:xfrm>
          </p:grpSpPr>
          <p:sp>
            <p:nvSpPr>
              <p:cNvPr id="1381" name="CustomShape 72"/>
              <p:cNvSpPr/>
              <p:nvPr/>
            </p:nvSpPr>
            <p:spPr>
              <a:xfrm>
                <a:off x="7954560" y="48600"/>
                <a:ext cx="2094120" cy="20941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82" name="TextShape 73"/>
              <p:cNvSpPr txBox="1"/>
              <p:nvPr/>
            </p:nvSpPr>
            <p:spPr>
              <a:xfrm>
                <a:off x="8516520" y="23148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1383" name="Group 74"/>
            <p:cNvGrpSpPr/>
            <p:nvPr/>
          </p:nvGrpSpPr>
          <p:grpSpPr>
            <a:xfrm>
              <a:off x="4615920" y="1222560"/>
              <a:ext cx="1069920" cy="1069920"/>
              <a:chOff x="4615920" y="1222560"/>
              <a:chExt cx="1069920" cy="1069920"/>
            </a:xfrm>
          </p:grpSpPr>
          <p:sp>
            <p:nvSpPr>
              <p:cNvPr id="1384" name="CustomShape 75"/>
              <p:cNvSpPr/>
              <p:nvPr/>
            </p:nvSpPr>
            <p:spPr>
              <a:xfrm>
                <a:off x="4615920" y="1222560"/>
                <a:ext cx="1069920" cy="1069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85" name="TextShape 76"/>
              <p:cNvSpPr txBox="1"/>
              <p:nvPr/>
            </p:nvSpPr>
            <p:spPr>
              <a:xfrm>
                <a:off x="4806720" y="134964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386" name="Group 77"/>
            <p:cNvGrpSpPr/>
            <p:nvPr/>
          </p:nvGrpSpPr>
          <p:grpSpPr>
            <a:xfrm>
              <a:off x="7315200" y="1673280"/>
              <a:ext cx="1069920" cy="1069920"/>
              <a:chOff x="7315200" y="1673280"/>
              <a:chExt cx="1069920" cy="1069920"/>
            </a:xfrm>
          </p:grpSpPr>
          <p:sp>
            <p:nvSpPr>
              <p:cNvPr id="1387" name="CustomShape 78"/>
              <p:cNvSpPr/>
              <p:nvPr/>
            </p:nvSpPr>
            <p:spPr>
              <a:xfrm>
                <a:off x="7315200" y="1673280"/>
                <a:ext cx="1069920" cy="1069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88" name="TextShape 79"/>
              <p:cNvSpPr txBox="1"/>
              <p:nvPr/>
            </p:nvSpPr>
            <p:spPr>
              <a:xfrm>
                <a:off x="7503120" y="182088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389" name="Group 80"/>
            <p:cNvGrpSpPr/>
            <p:nvPr/>
          </p:nvGrpSpPr>
          <p:grpSpPr>
            <a:xfrm>
              <a:off x="5564520" y="1922760"/>
              <a:ext cx="1019160" cy="729000"/>
              <a:chOff x="5564520" y="1922760"/>
              <a:chExt cx="1019160" cy="729000"/>
            </a:xfrm>
          </p:grpSpPr>
          <p:sp>
            <p:nvSpPr>
              <p:cNvPr id="1390" name="CustomShape 81"/>
              <p:cNvSpPr/>
              <p:nvPr/>
            </p:nvSpPr>
            <p:spPr>
              <a:xfrm>
                <a:off x="5564520" y="1929240"/>
                <a:ext cx="722520" cy="722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91" name="TextShape 82"/>
              <p:cNvSpPr txBox="1"/>
              <p:nvPr/>
            </p:nvSpPr>
            <p:spPr>
              <a:xfrm>
                <a:off x="5718960" y="192276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392" name="TextShape 83"/>
            <p:cNvSpPr txBox="1"/>
            <p:nvPr/>
          </p:nvSpPr>
          <p:spPr>
            <a:xfrm>
              <a:off x="5621400" y="2704320"/>
              <a:ext cx="44773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58% in primary hadrons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1393" name="Group 84"/>
            <p:cNvGrpSpPr/>
            <p:nvPr/>
          </p:nvGrpSpPr>
          <p:grpSpPr>
            <a:xfrm>
              <a:off x="9310320" y="2011680"/>
              <a:ext cx="722520" cy="735840"/>
              <a:chOff x="9310320" y="2011680"/>
              <a:chExt cx="722520" cy="735840"/>
            </a:xfrm>
          </p:grpSpPr>
          <p:grpSp>
            <p:nvGrpSpPr>
              <p:cNvPr id="1394" name="Group 85"/>
              <p:cNvGrpSpPr/>
              <p:nvPr/>
            </p:nvGrpSpPr>
            <p:grpSpPr>
              <a:xfrm>
                <a:off x="9310320" y="2025000"/>
                <a:ext cx="722520" cy="722520"/>
                <a:chOff x="9310320" y="2025000"/>
                <a:chExt cx="722520" cy="722520"/>
              </a:xfrm>
            </p:grpSpPr>
            <p:grpSp>
              <p:nvGrpSpPr>
                <p:cNvPr id="1395" name="Group 86"/>
                <p:cNvGrpSpPr/>
                <p:nvPr/>
              </p:nvGrpSpPr>
              <p:grpSpPr>
                <a:xfrm>
                  <a:off x="9310320" y="2025000"/>
                  <a:ext cx="722520" cy="722520"/>
                  <a:chOff x="9310320" y="2025000"/>
                  <a:chExt cx="722520" cy="722520"/>
                </a:xfrm>
              </p:grpSpPr>
              <p:sp>
                <p:nvSpPr>
                  <p:cNvPr id="1396" name="CustomShape 87"/>
                  <p:cNvSpPr/>
                  <p:nvPr/>
                </p:nvSpPr>
                <p:spPr>
                  <a:xfrm>
                    <a:off x="9310320" y="2025000"/>
                    <a:ext cx="722520" cy="722520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mc:AlternateContent>
            <mc:Choice xmlns:a14="http://schemas.microsoft.com/office/drawing/2010/main" Requires="a14">
              <p:sp>
                <p:nvSpPr>
                  <p:cNvPr id="1397" name="Formula 88"/>
                  <p:cNvSpPr txBox="1"/>
                  <p:nvPr/>
                </p:nvSpPr>
                <p:spPr>
                  <a:xfrm>
                    <a:off x="9454320" y="2011680"/>
                    <a:ext cx="4305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398" name="Group 89"/>
          <p:cNvGrpSpPr/>
          <p:nvPr/>
        </p:nvGrpSpPr>
        <p:grpSpPr>
          <a:xfrm>
            <a:off x="5024520" y="3595680"/>
            <a:ext cx="4851000" cy="1356120"/>
            <a:chOff x="5024520" y="3595680"/>
            <a:chExt cx="4851000" cy="1356120"/>
          </a:xfrm>
        </p:grpSpPr>
        <p:grpSp>
          <p:nvGrpSpPr>
            <p:cNvPr id="1399" name="Group 90"/>
            <p:cNvGrpSpPr/>
            <p:nvPr/>
          </p:nvGrpSpPr>
          <p:grpSpPr>
            <a:xfrm>
              <a:off x="5067360" y="3595680"/>
              <a:ext cx="1220760" cy="930600"/>
              <a:chOff x="5067360" y="3595680"/>
              <a:chExt cx="1220760" cy="930600"/>
            </a:xfrm>
          </p:grpSpPr>
          <p:sp>
            <p:nvSpPr>
              <p:cNvPr id="1400" name="CustomShape 91"/>
              <p:cNvSpPr/>
              <p:nvPr/>
            </p:nvSpPr>
            <p:spPr>
              <a:xfrm>
                <a:off x="5067360" y="3595680"/>
                <a:ext cx="877680" cy="877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01" name="CustomShape 92"/>
              <p:cNvSpPr/>
              <p:nvPr/>
            </p:nvSpPr>
            <p:spPr>
              <a:xfrm>
                <a:off x="5067360" y="359568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1239" y="2464"/>
                    </a:moveTo>
                    <a:lnTo>
                      <a:pt x="1177" y="2463"/>
                    </a:lnTo>
                    <a:lnTo>
                      <a:pt x="1116" y="2459"/>
                    </a:lnTo>
                    <a:lnTo>
                      <a:pt x="1055" y="2451"/>
                    </a:lnTo>
                    <a:lnTo>
                      <a:pt x="994" y="2441"/>
                    </a:lnTo>
                    <a:lnTo>
                      <a:pt x="934" y="2427"/>
                    </a:lnTo>
                    <a:lnTo>
                      <a:pt x="875" y="2411"/>
                    </a:lnTo>
                    <a:lnTo>
                      <a:pt x="816" y="2392"/>
                    </a:lnTo>
                    <a:lnTo>
                      <a:pt x="759" y="2370"/>
                    </a:lnTo>
                    <a:lnTo>
                      <a:pt x="703" y="2345"/>
                    </a:lnTo>
                    <a:lnTo>
                      <a:pt x="648" y="2317"/>
                    </a:lnTo>
                    <a:lnTo>
                      <a:pt x="595" y="2286"/>
                    </a:lnTo>
                    <a:lnTo>
                      <a:pt x="543" y="2253"/>
                    </a:lnTo>
                    <a:lnTo>
                      <a:pt x="493" y="2217"/>
                    </a:lnTo>
                    <a:lnTo>
                      <a:pt x="444" y="2179"/>
                    </a:lnTo>
                    <a:lnTo>
                      <a:pt x="398" y="2139"/>
                    </a:lnTo>
                    <a:lnTo>
                      <a:pt x="354" y="2096"/>
                    </a:lnTo>
                    <a:lnTo>
                      <a:pt x="312" y="2051"/>
                    </a:lnTo>
                    <a:lnTo>
                      <a:pt x="272" y="2004"/>
                    </a:lnTo>
                    <a:lnTo>
                      <a:pt x="235" y="1955"/>
                    </a:lnTo>
                    <a:lnTo>
                      <a:pt x="200" y="1904"/>
                    </a:lnTo>
                    <a:lnTo>
                      <a:pt x="167" y="1852"/>
                    </a:lnTo>
                    <a:lnTo>
                      <a:pt x="138" y="1798"/>
                    </a:lnTo>
                    <a:lnTo>
                      <a:pt x="111" y="1743"/>
                    </a:lnTo>
                    <a:lnTo>
                      <a:pt x="87" y="1686"/>
                    </a:lnTo>
                    <a:lnTo>
                      <a:pt x="66" y="1628"/>
                    </a:lnTo>
                    <a:lnTo>
                      <a:pt x="47" y="1570"/>
                    </a:lnTo>
                    <a:lnTo>
                      <a:pt x="32" y="1510"/>
                    </a:lnTo>
                    <a:lnTo>
                      <a:pt x="19" y="1450"/>
                    </a:lnTo>
                    <a:lnTo>
                      <a:pt x="10" y="1389"/>
                    </a:lnTo>
                    <a:lnTo>
                      <a:pt x="4" y="1328"/>
                    </a:lnTo>
                    <a:lnTo>
                      <a:pt x="0" y="1266"/>
                    </a:lnTo>
                    <a:lnTo>
                      <a:pt x="0" y="1205"/>
                    </a:lnTo>
                    <a:lnTo>
                      <a:pt x="3" y="1143"/>
                    </a:lnTo>
                    <a:lnTo>
                      <a:pt x="9" y="1082"/>
                    </a:lnTo>
                    <a:lnTo>
                      <a:pt x="18" y="1021"/>
                    </a:lnTo>
                    <a:lnTo>
                      <a:pt x="30" y="961"/>
                    </a:lnTo>
                    <a:lnTo>
                      <a:pt x="45" y="901"/>
                    </a:lnTo>
                    <a:lnTo>
                      <a:pt x="63" y="842"/>
                    </a:lnTo>
                    <a:lnTo>
                      <a:pt x="84" y="784"/>
                    </a:lnTo>
                    <a:lnTo>
                      <a:pt x="108" y="728"/>
                    </a:lnTo>
                    <a:lnTo>
                      <a:pt x="135" y="672"/>
                    </a:lnTo>
                    <a:lnTo>
                      <a:pt x="164" y="618"/>
                    </a:lnTo>
                    <a:lnTo>
                      <a:pt x="196" y="565"/>
                    </a:lnTo>
                    <a:lnTo>
                      <a:pt x="230" y="515"/>
                    </a:lnTo>
                    <a:lnTo>
                      <a:pt x="268" y="465"/>
                    </a:lnTo>
                    <a:lnTo>
                      <a:pt x="307" y="418"/>
                    </a:lnTo>
                    <a:lnTo>
                      <a:pt x="349" y="373"/>
                    </a:lnTo>
                    <a:lnTo>
                      <a:pt x="393" y="330"/>
                    </a:lnTo>
                    <a:lnTo>
                      <a:pt x="439" y="289"/>
                    </a:lnTo>
                    <a:lnTo>
                      <a:pt x="487" y="251"/>
                    </a:lnTo>
                    <a:lnTo>
                      <a:pt x="537" y="215"/>
                    </a:lnTo>
                    <a:lnTo>
                      <a:pt x="589" y="181"/>
                    </a:lnTo>
                    <a:lnTo>
                      <a:pt x="642" y="151"/>
                    </a:lnTo>
                    <a:lnTo>
                      <a:pt x="697" y="122"/>
                    </a:lnTo>
                    <a:lnTo>
                      <a:pt x="753" y="97"/>
                    </a:lnTo>
                    <a:lnTo>
                      <a:pt x="810" y="75"/>
                    </a:lnTo>
                    <a:lnTo>
                      <a:pt x="868" y="55"/>
                    </a:lnTo>
                    <a:lnTo>
                      <a:pt x="927" y="38"/>
                    </a:lnTo>
                    <a:lnTo>
                      <a:pt x="987" y="25"/>
                    </a:lnTo>
                    <a:lnTo>
                      <a:pt x="1048" y="14"/>
                    </a:lnTo>
                    <a:lnTo>
                      <a:pt x="1109" y="6"/>
                    </a:lnTo>
                    <a:lnTo>
                      <a:pt x="1170" y="2"/>
                    </a:lnTo>
                    <a:lnTo>
                      <a:pt x="1232" y="0"/>
                    </a:lnTo>
                    <a:lnTo>
                      <a:pt x="1232" y="1232"/>
                    </a:lnTo>
                    <a:lnTo>
                      <a:pt x="1239" y="2464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02" name="TextShape 93"/>
              <p:cNvSpPr txBox="1"/>
              <p:nvPr/>
            </p:nvSpPr>
            <p:spPr>
              <a:xfrm>
                <a:off x="5079960" y="369504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403" name="CustomShape 94"/>
              <p:cNvSpPr/>
              <p:nvPr/>
            </p:nvSpPr>
            <p:spPr>
              <a:xfrm>
                <a:off x="5067720" y="359604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0" y="2464"/>
                    </a:moveTo>
                    <a:lnTo>
                      <a:pt x="62" y="2463"/>
                    </a:lnTo>
                    <a:lnTo>
                      <a:pt x="123" y="2459"/>
                    </a:lnTo>
                    <a:lnTo>
                      <a:pt x="184" y="2451"/>
                    </a:lnTo>
                    <a:lnTo>
                      <a:pt x="245" y="2441"/>
                    </a:lnTo>
                    <a:lnTo>
                      <a:pt x="305" y="2427"/>
                    </a:lnTo>
                    <a:lnTo>
                      <a:pt x="364" y="2411"/>
                    </a:lnTo>
                    <a:lnTo>
                      <a:pt x="423" y="2392"/>
                    </a:lnTo>
                    <a:lnTo>
                      <a:pt x="480" y="2370"/>
                    </a:lnTo>
                    <a:lnTo>
                      <a:pt x="536" y="2345"/>
                    </a:lnTo>
                    <a:lnTo>
                      <a:pt x="591" y="2317"/>
                    </a:lnTo>
                    <a:lnTo>
                      <a:pt x="644" y="2286"/>
                    </a:lnTo>
                    <a:lnTo>
                      <a:pt x="696" y="2253"/>
                    </a:lnTo>
                    <a:lnTo>
                      <a:pt x="746" y="2217"/>
                    </a:lnTo>
                    <a:lnTo>
                      <a:pt x="795" y="2179"/>
                    </a:lnTo>
                    <a:lnTo>
                      <a:pt x="841" y="2139"/>
                    </a:lnTo>
                    <a:lnTo>
                      <a:pt x="885" y="2096"/>
                    </a:lnTo>
                    <a:lnTo>
                      <a:pt x="927" y="2051"/>
                    </a:lnTo>
                    <a:lnTo>
                      <a:pt x="967" y="2004"/>
                    </a:lnTo>
                    <a:lnTo>
                      <a:pt x="1004" y="1955"/>
                    </a:lnTo>
                    <a:lnTo>
                      <a:pt x="1039" y="1904"/>
                    </a:lnTo>
                    <a:lnTo>
                      <a:pt x="1072" y="1852"/>
                    </a:lnTo>
                    <a:lnTo>
                      <a:pt x="1101" y="1798"/>
                    </a:lnTo>
                    <a:lnTo>
                      <a:pt x="1128" y="1743"/>
                    </a:lnTo>
                    <a:lnTo>
                      <a:pt x="1152" y="1686"/>
                    </a:lnTo>
                    <a:lnTo>
                      <a:pt x="1173" y="1628"/>
                    </a:lnTo>
                    <a:lnTo>
                      <a:pt x="1192" y="1570"/>
                    </a:lnTo>
                    <a:lnTo>
                      <a:pt x="1207" y="1510"/>
                    </a:lnTo>
                    <a:lnTo>
                      <a:pt x="1220" y="1450"/>
                    </a:lnTo>
                    <a:lnTo>
                      <a:pt x="1229" y="1389"/>
                    </a:lnTo>
                    <a:lnTo>
                      <a:pt x="1235" y="1328"/>
                    </a:lnTo>
                    <a:lnTo>
                      <a:pt x="1239" y="1266"/>
                    </a:lnTo>
                    <a:lnTo>
                      <a:pt x="1239" y="1205"/>
                    </a:lnTo>
                    <a:lnTo>
                      <a:pt x="1236" y="1143"/>
                    </a:lnTo>
                    <a:lnTo>
                      <a:pt x="1230" y="1082"/>
                    </a:lnTo>
                    <a:lnTo>
                      <a:pt x="1221" y="1021"/>
                    </a:lnTo>
                    <a:lnTo>
                      <a:pt x="1209" y="961"/>
                    </a:lnTo>
                    <a:lnTo>
                      <a:pt x="1194" y="901"/>
                    </a:lnTo>
                    <a:lnTo>
                      <a:pt x="1176" y="842"/>
                    </a:lnTo>
                    <a:lnTo>
                      <a:pt x="1155" y="784"/>
                    </a:lnTo>
                    <a:lnTo>
                      <a:pt x="1131" y="728"/>
                    </a:lnTo>
                    <a:lnTo>
                      <a:pt x="1104" y="672"/>
                    </a:lnTo>
                    <a:lnTo>
                      <a:pt x="1075" y="618"/>
                    </a:lnTo>
                    <a:lnTo>
                      <a:pt x="1043" y="565"/>
                    </a:lnTo>
                    <a:lnTo>
                      <a:pt x="1009" y="515"/>
                    </a:lnTo>
                    <a:lnTo>
                      <a:pt x="971" y="465"/>
                    </a:lnTo>
                    <a:lnTo>
                      <a:pt x="932" y="418"/>
                    </a:lnTo>
                    <a:lnTo>
                      <a:pt x="890" y="373"/>
                    </a:lnTo>
                    <a:lnTo>
                      <a:pt x="846" y="330"/>
                    </a:lnTo>
                    <a:lnTo>
                      <a:pt x="800" y="289"/>
                    </a:lnTo>
                    <a:lnTo>
                      <a:pt x="752" y="251"/>
                    </a:lnTo>
                    <a:lnTo>
                      <a:pt x="702" y="215"/>
                    </a:lnTo>
                    <a:lnTo>
                      <a:pt x="650" y="181"/>
                    </a:lnTo>
                    <a:lnTo>
                      <a:pt x="597" y="151"/>
                    </a:lnTo>
                    <a:lnTo>
                      <a:pt x="542" y="122"/>
                    </a:lnTo>
                    <a:lnTo>
                      <a:pt x="486" y="97"/>
                    </a:lnTo>
                    <a:lnTo>
                      <a:pt x="429" y="75"/>
                    </a:lnTo>
                    <a:lnTo>
                      <a:pt x="371" y="55"/>
                    </a:lnTo>
                    <a:lnTo>
                      <a:pt x="312" y="38"/>
                    </a:lnTo>
                    <a:lnTo>
                      <a:pt x="252" y="25"/>
                    </a:lnTo>
                    <a:lnTo>
                      <a:pt x="191" y="14"/>
                    </a:lnTo>
                    <a:lnTo>
                      <a:pt x="130" y="6"/>
                    </a:lnTo>
                    <a:lnTo>
                      <a:pt x="69" y="2"/>
                    </a:lnTo>
                    <a:lnTo>
                      <a:pt x="7" y="0"/>
                    </a:lnTo>
                    <a:lnTo>
                      <a:pt x="7" y="1232"/>
                    </a:lnTo>
                    <a:lnTo>
                      <a:pt x="0" y="2464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04" name="TextShape 95"/>
              <p:cNvSpPr txBox="1"/>
              <p:nvPr/>
            </p:nvSpPr>
            <p:spPr>
              <a:xfrm>
                <a:off x="5475960" y="365904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3000" spc="-1" strike="noStrike">
                  <a:latin typeface="Arial"/>
                </a:endParaRPr>
              </a:p>
            </p:txBody>
          </p:sp>
          <p:grpSp>
            <p:nvGrpSpPr>
              <p:cNvPr id="1405" name="Group 96"/>
              <p:cNvGrpSpPr/>
              <p:nvPr/>
            </p:nvGrpSpPr>
            <p:grpSpPr>
              <a:xfrm>
                <a:off x="5212440" y="3887640"/>
                <a:ext cx="1075680" cy="638640"/>
                <a:chOff x="5212440" y="3887640"/>
                <a:chExt cx="1075680" cy="638640"/>
              </a:xfrm>
            </p:grpSpPr>
            <p:sp>
              <p:nvSpPr>
                <p:cNvPr id="1406" name="TextShape 97"/>
                <p:cNvSpPr txBox="1"/>
                <p:nvPr/>
              </p:nvSpPr>
              <p:spPr>
                <a:xfrm>
                  <a:off x="5212440" y="3995280"/>
                  <a:ext cx="823680" cy="5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K</a:t>
                  </a:r>
                  <a:r>
                    <a:rPr b="0" lang="en-US" sz="3000" spc="-1" strike="noStrike" baseline="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0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  <p:sp>
              <p:nvSpPr>
                <p:cNvPr id="1407" name="TextShape 98"/>
                <p:cNvSpPr txBox="1"/>
                <p:nvPr/>
              </p:nvSpPr>
              <p:spPr>
                <a:xfrm>
                  <a:off x="5464440" y="3887640"/>
                  <a:ext cx="823680" cy="638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 baseline="-101000">
                      <a:solidFill>
                        <a:srgbClr val="ffffff"/>
                      </a:solidFill>
                      <a:latin typeface="Times New Roman"/>
                      <a:ea typeface="Arial"/>
                    </a:rPr>
                    <a:t>S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408" name="Group 99"/>
            <p:cNvGrpSpPr/>
            <p:nvPr/>
          </p:nvGrpSpPr>
          <p:grpSpPr>
            <a:xfrm>
              <a:off x="6453000" y="3697200"/>
              <a:ext cx="1757160" cy="660960"/>
              <a:chOff x="6453000" y="3697200"/>
              <a:chExt cx="1757160" cy="660960"/>
            </a:xfrm>
          </p:grpSpPr>
          <p:grpSp>
            <p:nvGrpSpPr>
              <p:cNvPr id="1409" name="Group 100"/>
              <p:cNvGrpSpPr/>
              <p:nvPr/>
            </p:nvGrpSpPr>
            <p:grpSpPr>
              <a:xfrm>
                <a:off x="6453000" y="3711960"/>
                <a:ext cx="721800" cy="603360"/>
                <a:chOff x="6453000" y="3711960"/>
                <a:chExt cx="721800" cy="603360"/>
              </a:xfrm>
            </p:grpSpPr>
            <p:sp>
              <p:nvSpPr>
                <p:cNvPr id="1410" name="CustomShape 101"/>
                <p:cNvSpPr/>
                <p:nvPr/>
              </p:nvSpPr>
              <p:spPr>
                <a:xfrm>
                  <a:off x="6466320" y="374328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1" name="CustomShape 102"/>
                <p:cNvSpPr/>
                <p:nvPr/>
              </p:nvSpPr>
              <p:spPr>
                <a:xfrm>
                  <a:off x="6466320" y="374364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2" name="CustomShape 103"/>
                <p:cNvSpPr/>
                <p:nvPr/>
              </p:nvSpPr>
              <p:spPr>
                <a:xfrm>
                  <a:off x="6489000" y="374364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3" name="TextShape 104"/>
                <p:cNvSpPr txBox="1"/>
                <p:nvPr/>
              </p:nvSpPr>
              <p:spPr>
                <a:xfrm>
                  <a:off x="6453000" y="3737520"/>
                  <a:ext cx="43452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414" name="TextShape 105"/>
                <p:cNvSpPr txBox="1"/>
                <p:nvPr/>
              </p:nvSpPr>
              <p:spPr>
                <a:xfrm>
                  <a:off x="6729120" y="371196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-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415" name="TextShape 106"/>
                <p:cNvSpPr txBox="1"/>
                <p:nvPr/>
              </p:nvSpPr>
              <p:spPr>
                <a:xfrm>
                  <a:off x="6594840" y="3941280"/>
                  <a:ext cx="547920" cy="374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1416" name="Group 107"/>
              <p:cNvGrpSpPr/>
              <p:nvPr/>
            </p:nvGrpSpPr>
            <p:grpSpPr>
              <a:xfrm>
                <a:off x="7416360" y="3697200"/>
                <a:ext cx="793800" cy="660960"/>
                <a:chOff x="7416360" y="3697200"/>
                <a:chExt cx="793800" cy="660960"/>
              </a:xfrm>
            </p:grpSpPr>
            <p:sp>
              <p:nvSpPr>
                <p:cNvPr id="1417" name="CustomShape 108"/>
                <p:cNvSpPr/>
                <p:nvPr/>
              </p:nvSpPr>
              <p:spPr>
                <a:xfrm>
                  <a:off x="7501680" y="3728520"/>
                  <a:ext cx="576000" cy="549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8" name="CustomShape 109"/>
                <p:cNvSpPr/>
                <p:nvPr/>
              </p:nvSpPr>
              <p:spPr>
                <a:xfrm>
                  <a:off x="7501680" y="372888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812" y="1526"/>
                      </a:moveTo>
                      <a:lnTo>
                        <a:pt x="772" y="1526"/>
                      </a:lnTo>
                      <a:lnTo>
                        <a:pt x="732" y="1523"/>
                      </a:lnTo>
                      <a:lnTo>
                        <a:pt x="692" y="1519"/>
                      </a:lnTo>
                      <a:lnTo>
                        <a:pt x="653" y="1513"/>
                      </a:lnTo>
                      <a:lnTo>
                        <a:pt x="613" y="1505"/>
                      </a:lnTo>
                      <a:lnTo>
                        <a:pt x="575" y="1495"/>
                      </a:lnTo>
                      <a:lnTo>
                        <a:pt x="536" y="1483"/>
                      </a:lnTo>
                      <a:lnTo>
                        <a:pt x="499" y="1470"/>
                      </a:lnTo>
                      <a:lnTo>
                        <a:pt x="462" y="1455"/>
                      </a:lnTo>
                      <a:lnTo>
                        <a:pt x="426" y="1438"/>
                      </a:lnTo>
                      <a:lnTo>
                        <a:pt x="391" y="1419"/>
                      </a:lnTo>
                      <a:lnTo>
                        <a:pt x="357" y="1399"/>
                      </a:lnTo>
                      <a:lnTo>
                        <a:pt x="325" y="1377"/>
                      </a:lnTo>
                      <a:lnTo>
                        <a:pt x="293" y="1353"/>
                      </a:lnTo>
                      <a:lnTo>
                        <a:pt x="263" y="1328"/>
                      </a:lnTo>
                      <a:lnTo>
                        <a:pt x="234" y="1302"/>
                      </a:lnTo>
                      <a:lnTo>
                        <a:pt x="206" y="1274"/>
                      </a:lnTo>
                      <a:lnTo>
                        <a:pt x="180" y="1245"/>
                      </a:lnTo>
                      <a:lnTo>
                        <a:pt x="155" y="1215"/>
                      </a:lnTo>
                      <a:lnTo>
                        <a:pt x="132" y="1184"/>
                      </a:lnTo>
                      <a:lnTo>
                        <a:pt x="111" y="1151"/>
                      </a:lnTo>
                      <a:lnTo>
                        <a:pt x="92" y="1118"/>
                      </a:lnTo>
                      <a:lnTo>
                        <a:pt x="74" y="1083"/>
                      </a:lnTo>
                      <a:lnTo>
                        <a:pt x="58" y="1048"/>
                      </a:lnTo>
                      <a:lnTo>
                        <a:pt x="44" y="1013"/>
                      </a:lnTo>
                      <a:lnTo>
                        <a:pt x="32" y="976"/>
                      </a:lnTo>
                      <a:lnTo>
                        <a:pt x="22" y="939"/>
                      </a:lnTo>
                      <a:lnTo>
                        <a:pt x="13" y="902"/>
                      </a:lnTo>
                      <a:lnTo>
                        <a:pt x="7" y="864"/>
                      </a:lnTo>
                      <a:lnTo>
                        <a:pt x="3" y="826"/>
                      </a:lnTo>
                      <a:lnTo>
                        <a:pt x="0" y="788"/>
                      </a:lnTo>
                      <a:lnTo>
                        <a:pt x="0" y="750"/>
                      </a:lnTo>
                      <a:lnTo>
                        <a:pt x="2" y="711"/>
                      </a:lnTo>
                      <a:lnTo>
                        <a:pt x="6" y="673"/>
                      </a:lnTo>
                      <a:lnTo>
                        <a:pt x="11" y="636"/>
                      </a:lnTo>
                      <a:lnTo>
                        <a:pt x="19" y="598"/>
                      </a:lnTo>
                      <a:lnTo>
                        <a:pt x="29" y="561"/>
                      </a:lnTo>
                      <a:lnTo>
                        <a:pt x="40" y="524"/>
                      </a:lnTo>
                      <a:lnTo>
                        <a:pt x="54" y="488"/>
                      </a:lnTo>
                      <a:lnTo>
                        <a:pt x="69" y="453"/>
                      </a:lnTo>
                      <a:lnTo>
                        <a:pt x="86" y="418"/>
                      </a:lnTo>
                      <a:lnTo>
                        <a:pt x="105" y="385"/>
                      </a:lnTo>
                      <a:lnTo>
                        <a:pt x="126" y="352"/>
                      </a:lnTo>
                      <a:lnTo>
                        <a:pt x="148" y="320"/>
                      </a:lnTo>
                      <a:lnTo>
                        <a:pt x="172" y="290"/>
                      </a:lnTo>
                      <a:lnTo>
                        <a:pt x="198" y="260"/>
                      </a:lnTo>
                      <a:lnTo>
                        <a:pt x="225" y="232"/>
                      </a:lnTo>
                      <a:lnTo>
                        <a:pt x="254" y="206"/>
                      </a:lnTo>
                      <a:lnTo>
                        <a:pt x="284" y="180"/>
                      </a:lnTo>
                      <a:lnTo>
                        <a:pt x="315" y="156"/>
                      </a:lnTo>
                      <a:lnTo>
                        <a:pt x="347" y="134"/>
                      </a:lnTo>
                      <a:lnTo>
                        <a:pt x="381" y="113"/>
                      </a:lnTo>
                      <a:lnTo>
                        <a:pt x="416" y="94"/>
                      </a:lnTo>
                      <a:lnTo>
                        <a:pt x="451" y="76"/>
                      </a:lnTo>
                      <a:lnTo>
                        <a:pt x="488" y="60"/>
                      </a:lnTo>
                      <a:lnTo>
                        <a:pt x="525" y="46"/>
                      </a:lnTo>
                      <a:lnTo>
                        <a:pt x="563" y="34"/>
                      </a:lnTo>
                      <a:lnTo>
                        <a:pt x="602" y="24"/>
                      </a:lnTo>
                      <a:lnTo>
                        <a:pt x="641" y="15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763"/>
                      </a:lnTo>
                      <a:lnTo>
                        <a:pt x="812" y="1526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19" name="CustomShape 110"/>
                <p:cNvSpPr/>
                <p:nvPr/>
              </p:nvSpPr>
              <p:spPr>
                <a:xfrm>
                  <a:off x="7524360" y="3728880"/>
                  <a:ext cx="576000" cy="549000"/>
                </a:xfrm>
                <a:custGeom>
                  <a:avLst/>
                  <a:gdLst/>
                  <a:ahLst/>
                  <a:rect l="0" t="0" r="r" b="b"/>
                  <a:pathLst>
                    <a:path w="813" h="1527">
                      <a:moveTo>
                        <a:pt x="0" y="1526"/>
                      </a:moveTo>
                      <a:lnTo>
                        <a:pt x="40" y="1526"/>
                      </a:lnTo>
                      <a:lnTo>
                        <a:pt x="80" y="1523"/>
                      </a:lnTo>
                      <a:lnTo>
                        <a:pt x="120" y="1519"/>
                      </a:lnTo>
                      <a:lnTo>
                        <a:pt x="159" y="1513"/>
                      </a:lnTo>
                      <a:lnTo>
                        <a:pt x="199" y="1505"/>
                      </a:lnTo>
                      <a:lnTo>
                        <a:pt x="237" y="1495"/>
                      </a:lnTo>
                      <a:lnTo>
                        <a:pt x="276" y="1483"/>
                      </a:lnTo>
                      <a:lnTo>
                        <a:pt x="313" y="1470"/>
                      </a:lnTo>
                      <a:lnTo>
                        <a:pt x="350" y="1455"/>
                      </a:lnTo>
                      <a:lnTo>
                        <a:pt x="386" y="1438"/>
                      </a:lnTo>
                      <a:lnTo>
                        <a:pt x="421" y="1419"/>
                      </a:lnTo>
                      <a:lnTo>
                        <a:pt x="455" y="1399"/>
                      </a:lnTo>
                      <a:lnTo>
                        <a:pt x="487" y="1377"/>
                      </a:lnTo>
                      <a:lnTo>
                        <a:pt x="519" y="1353"/>
                      </a:lnTo>
                      <a:lnTo>
                        <a:pt x="549" y="1328"/>
                      </a:lnTo>
                      <a:lnTo>
                        <a:pt x="578" y="1302"/>
                      </a:lnTo>
                      <a:lnTo>
                        <a:pt x="606" y="1274"/>
                      </a:lnTo>
                      <a:lnTo>
                        <a:pt x="632" y="1245"/>
                      </a:lnTo>
                      <a:lnTo>
                        <a:pt x="657" y="1215"/>
                      </a:lnTo>
                      <a:lnTo>
                        <a:pt x="680" y="1184"/>
                      </a:lnTo>
                      <a:lnTo>
                        <a:pt x="701" y="1151"/>
                      </a:lnTo>
                      <a:lnTo>
                        <a:pt x="720" y="1118"/>
                      </a:lnTo>
                      <a:lnTo>
                        <a:pt x="738" y="1083"/>
                      </a:lnTo>
                      <a:lnTo>
                        <a:pt x="754" y="1048"/>
                      </a:lnTo>
                      <a:lnTo>
                        <a:pt x="768" y="1013"/>
                      </a:lnTo>
                      <a:lnTo>
                        <a:pt x="780" y="976"/>
                      </a:lnTo>
                      <a:lnTo>
                        <a:pt x="790" y="939"/>
                      </a:lnTo>
                      <a:lnTo>
                        <a:pt x="799" y="902"/>
                      </a:lnTo>
                      <a:lnTo>
                        <a:pt x="805" y="864"/>
                      </a:lnTo>
                      <a:lnTo>
                        <a:pt x="809" y="826"/>
                      </a:lnTo>
                      <a:lnTo>
                        <a:pt x="812" y="788"/>
                      </a:lnTo>
                      <a:lnTo>
                        <a:pt x="812" y="750"/>
                      </a:lnTo>
                      <a:lnTo>
                        <a:pt x="810" y="711"/>
                      </a:lnTo>
                      <a:lnTo>
                        <a:pt x="806" y="673"/>
                      </a:lnTo>
                      <a:lnTo>
                        <a:pt x="801" y="636"/>
                      </a:lnTo>
                      <a:lnTo>
                        <a:pt x="793" y="598"/>
                      </a:lnTo>
                      <a:lnTo>
                        <a:pt x="783" y="561"/>
                      </a:lnTo>
                      <a:lnTo>
                        <a:pt x="772" y="524"/>
                      </a:lnTo>
                      <a:lnTo>
                        <a:pt x="758" y="488"/>
                      </a:lnTo>
                      <a:lnTo>
                        <a:pt x="743" y="453"/>
                      </a:lnTo>
                      <a:lnTo>
                        <a:pt x="726" y="418"/>
                      </a:lnTo>
                      <a:lnTo>
                        <a:pt x="707" y="385"/>
                      </a:lnTo>
                      <a:lnTo>
                        <a:pt x="686" y="352"/>
                      </a:lnTo>
                      <a:lnTo>
                        <a:pt x="664" y="320"/>
                      </a:lnTo>
                      <a:lnTo>
                        <a:pt x="640" y="290"/>
                      </a:lnTo>
                      <a:lnTo>
                        <a:pt x="614" y="260"/>
                      </a:lnTo>
                      <a:lnTo>
                        <a:pt x="587" y="232"/>
                      </a:lnTo>
                      <a:lnTo>
                        <a:pt x="558" y="206"/>
                      </a:lnTo>
                      <a:lnTo>
                        <a:pt x="528" y="180"/>
                      </a:lnTo>
                      <a:lnTo>
                        <a:pt x="497" y="156"/>
                      </a:lnTo>
                      <a:lnTo>
                        <a:pt x="465" y="134"/>
                      </a:lnTo>
                      <a:lnTo>
                        <a:pt x="431" y="113"/>
                      </a:lnTo>
                      <a:lnTo>
                        <a:pt x="396" y="94"/>
                      </a:lnTo>
                      <a:lnTo>
                        <a:pt x="361" y="76"/>
                      </a:lnTo>
                      <a:lnTo>
                        <a:pt x="324" y="60"/>
                      </a:lnTo>
                      <a:lnTo>
                        <a:pt x="287" y="46"/>
                      </a:lnTo>
                      <a:lnTo>
                        <a:pt x="249" y="34"/>
                      </a:lnTo>
                      <a:lnTo>
                        <a:pt x="210" y="24"/>
                      </a:lnTo>
                      <a:lnTo>
                        <a:pt x="171" y="15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763"/>
                      </a:lnTo>
                      <a:lnTo>
                        <a:pt x="0" y="1526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420" name="TextShape 111"/>
                <p:cNvSpPr txBox="1"/>
                <p:nvPr/>
              </p:nvSpPr>
              <p:spPr>
                <a:xfrm>
                  <a:off x="7416360" y="3723120"/>
                  <a:ext cx="434520" cy="3891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Symbol"/>
                      <a:ea typeface="Symbol"/>
                    </a:rPr>
                    <a:t>`</a:t>
                  </a:r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421" name="TextShape 112"/>
                <p:cNvSpPr txBox="1"/>
                <p:nvPr/>
              </p:nvSpPr>
              <p:spPr>
                <a:xfrm>
                  <a:off x="7764480" y="369720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+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1422" name="TextShape 113"/>
                <p:cNvSpPr txBox="1"/>
                <p:nvPr/>
              </p:nvSpPr>
              <p:spPr>
                <a:xfrm>
                  <a:off x="7496280" y="3935520"/>
                  <a:ext cx="509760" cy="42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solidFill>
                        <a:srgbClr val="ffffff"/>
                      </a:solidFill>
                      <a:latin typeface="Symbol"/>
                      <a:ea typeface="Symbol"/>
                    </a:rPr>
                    <a:t>`</a:t>
                  </a:r>
                  <a:r>
                    <a:rPr b="0" lang="en-US" sz="2000" spc="-1" strike="noStrike">
                      <a:solidFill>
                        <a:srgbClr val="ffffff"/>
                      </a:solidFill>
                      <a:latin typeface="Times New Roman"/>
                      <a:ea typeface="Times New Roman"/>
                    </a:rPr>
                    <a:t>Λ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423" name="TextShape 114"/>
            <p:cNvSpPr txBox="1"/>
            <p:nvPr/>
          </p:nvSpPr>
          <p:spPr>
            <a:xfrm>
              <a:off x="5024520" y="4437720"/>
              <a:ext cx="48510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Times New Roman"/>
                </a:rPr>
                <a:t>7% in secondary hadrons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1424" name="TextShape 115"/>
          <p:cNvSpPr txBox="1"/>
          <p:nvPr/>
        </p:nvSpPr>
        <p:spPr>
          <a:xfrm>
            <a:off x="-102240" y="4663440"/>
            <a:ext cx="4023360" cy="114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Don’t measure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425" name="TextShape 116"/>
          <p:cNvSpPr txBox="1"/>
          <p:nvPr/>
        </p:nvSpPr>
        <p:spPr>
          <a:xfrm>
            <a:off x="5416560" y="3143160"/>
            <a:ext cx="4663440" cy="51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Measure in tracking detector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426" name="TextShape 117"/>
          <p:cNvSpPr txBox="1"/>
          <p:nvPr/>
        </p:nvSpPr>
        <p:spPr>
          <a:xfrm>
            <a:off x="3154320" y="2432520"/>
            <a:ext cx="2509200" cy="1081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 strike="noStrike">
                <a:solidFill>
                  <a:srgbClr val="ff0000"/>
                </a:solidFill>
                <a:latin typeface="Times New Roman"/>
              </a:rPr>
              <a:t>Measure ~56%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427" name="TextShape 118"/>
          <p:cNvSpPr txBox="1"/>
          <p:nvPr/>
        </p:nvSpPr>
        <p:spPr>
          <a:xfrm>
            <a:off x="4497120" y="4884480"/>
            <a:ext cx="566928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Cut out using tight DCA cut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TextShape 1"/>
          <p:cNvSpPr txBox="1"/>
          <p:nvPr/>
        </p:nvSpPr>
        <p:spPr>
          <a:xfrm>
            <a:off x="504000" y="-22680"/>
            <a:ext cx="9071640" cy="937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ALICE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429" name="Formula 2"/>
              <p:cNvSpPr txBox="1"/>
              <p:nvPr/>
            </p:nvSpPr>
            <p:spPr>
              <a:xfrm>
                <a:off x="731520" y="1867320"/>
                <a:ext cx="8166960" cy="1089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sSub>
                          <m:e>
                            <m:r>
                              <m:t xml:space="preserve">f</m:t>
                            </m:r>
                          </m:e>
                          <m:sub>
                            <m:sSub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</m:sSub>
                            <m:r>
                              <m:t xml:space="preserve">cut</m:t>
                            </m:r>
                          </m:sub>
                        </m:sSub>
                      </m:den>
                    </m:f>
                    <m:f>
                      <m:num>
                        <m:r>
                          <m:t xml:space="preserve">1</m:t>
                        </m:r>
                      </m:num>
                      <m:den>
                        <m:sSub>
                          <m:e>
                            <m:r>
                              <m:t xml:space="preserve">f</m:t>
                            </m:r>
                          </m:e>
                          <m:sub>
                            <m:r>
                              <m:t xml:space="preserve">total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</m:naryPr>
                      <m:sub>
                        <m:r>
                          <m:t xml:space="preserve">i</m:t>
                        </m:r>
                        <m:r>
                          <m:t xml:space="preserve">=</m:t>
                        </m:r>
                        <m:r>
                          <m:t xml:space="preserve">0</m:t>
                        </m:r>
                      </m:sub>
                      <m:sup>
                        <m:r>
                          <m:t xml:space="preserve">n</m:t>
                        </m:r>
                      </m:sup>
                      <m:e>
                        <m:sSubSup>
                          <m:e>
                            <m:r>
                              <m:t xml:space="preserve">f</m:t>
                            </m:r>
                          </m:e>
                          <m:sub>
                            <m:r>
                              <m:t xml:space="preserve">bg</m:t>
                            </m:r>
                          </m:sub>
                          <m:sup>
                            <m:r>
                              <m:t xml:space="preserve">i</m:t>
                            </m:r>
                          </m:sup>
                        </m:sSubSup>
                      </m:e>
                    </m:nary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e>
                    </m:d>
                    <m:f>
                      <m:num>
                        <m:r>
                          <m:t xml:space="preserve">1</m:t>
                        </m:r>
                      </m:num>
                      <m:den>
                        <m:sSub>
                          <m:e>
                            <m:r>
                              <m:t xml:space="preserve">f</m:t>
                            </m:r>
                          </m:e>
                          <m:sub>
                            <m:r>
                              <m:t xml:space="preserve">notID</m:t>
                            </m:r>
                          </m:sub>
                        </m:sSub>
                      </m:den>
                    </m:f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eff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i</m:t>
                                </m:r>
                              </m:sup>
                            </m:sSubSup>
                          </m:e>
                        </m:d>
                      </m:den>
                    </m:f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sin</m:t>
                    </m:r>
                    <m:d>
                      <m:dPr>
                        <m:begChr m:val="("/>
                        <m:endChr m:val=")"/>
                      </m:dPr>
                      <m:e>
                        <m:sSup>
                          <m:e>
                            <m:r>
                              <m:t xml:space="preserve">θ</m:t>
                            </m:r>
                          </m:e>
                          <m:sup>
                            <m:r>
                              <m:t xml:space="preserve">i</m:t>
                            </m:r>
                          </m:sup>
                        </m:sSup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1430" name="Line 3"/>
          <p:cNvSpPr/>
          <p:nvPr/>
        </p:nvSpPr>
        <p:spPr>
          <a:xfrm>
            <a:off x="4552560" y="1200240"/>
            <a:ext cx="0" cy="75096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1" name="TextShape 4"/>
          <p:cNvSpPr txBox="1"/>
          <p:nvPr/>
        </p:nvSpPr>
        <p:spPr>
          <a:xfrm>
            <a:off x="4336560" y="781920"/>
            <a:ext cx="604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2%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2" name="TextShape 5"/>
          <p:cNvSpPr txBox="1"/>
          <p:nvPr/>
        </p:nvSpPr>
        <p:spPr>
          <a:xfrm>
            <a:off x="5669280" y="726480"/>
            <a:ext cx="604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3%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3" name="Line 6"/>
          <p:cNvSpPr/>
          <p:nvPr/>
        </p:nvSpPr>
        <p:spPr>
          <a:xfrm>
            <a:off x="5852160" y="1128240"/>
            <a:ext cx="0" cy="75096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4" name="Line 7"/>
          <p:cNvSpPr/>
          <p:nvPr/>
        </p:nvSpPr>
        <p:spPr>
          <a:xfrm>
            <a:off x="7004160" y="1109880"/>
            <a:ext cx="0" cy="75096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5" name="TextShape 8"/>
          <p:cNvSpPr txBox="1"/>
          <p:nvPr/>
        </p:nvSpPr>
        <p:spPr>
          <a:xfrm>
            <a:off x="6749280" y="726480"/>
            <a:ext cx="8236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40%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6" name="Line 9"/>
          <p:cNvSpPr/>
          <p:nvPr/>
        </p:nvSpPr>
        <p:spPr>
          <a:xfrm>
            <a:off x="2032560" y="1200240"/>
            <a:ext cx="0" cy="75096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7" name="TextShape 10"/>
          <p:cNvSpPr txBox="1"/>
          <p:nvPr/>
        </p:nvSpPr>
        <p:spPr>
          <a:xfrm>
            <a:off x="1816560" y="781920"/>
            <a:ext cx="604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3%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8" name="TextShape 11"/>
          <p:cNvSpPr txBox="1"/>
          <p:nvPr/>
        </p:nvSpPr>
        <p:spPr>
          <a:xfrm>
            <a:off x="7498080" y="726480"/>
            <a:ext cx="20116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But known well!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39" name="Line 12"/>
          <p:cNvSpPr/>
          <p:nvPr/>
        </p:nvSpPr>
        <p:spPr>
          <a:xfrm flipV="1">
            <a:off x="3076560" y="3231360"/>
            <a:ext cx="32400" cy="59688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0" name="TextShape 13"/>
          <p:cNvSpPr txBox="1"/>
          <p:nvPr/>
        </p:nvSpPr>
        <p:spPr>
          <a:xfrm>
            <a:off x="2860560" y="3985920"/>
            <a:ext cx="7970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45%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41" name="Line 14"/>
          <p:cNvSpPr/>
          <p:nvPr/>
        </p:nvSpPr>
        <p:spPr>
          <a:xfrm flipV="1">
            <a:off x="8115120" y="2853720"/>
            <a:ext cx="32400" cy="596880"/>
          </a:xfrm>
          <a:prstGeom prst="line">
            <a:avLst/>
          </a:prstGeom>
          <a:ln w="7308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TextShape 15"/>
          <p:cNvSpPr txBox="1"/>
          <p:nvPr/>
        </p:nvSpPr>
        <p:spPr>
          <a:xfrm>
            <a:off x="7223760" y="3688560"/>
            <a:ext cx="17920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What we measure directly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443" name="CustomShape 16"/>
          <p:cNvSpPr/>
          <p:nvPr/>
        </p:nvSpPr>
        <p:spPr>
          <a:xfrm rot="5400000">
            <a:off x="4267440" y="1621080"/>
            <a:ext cx="511920" cy="5766480"/>
          </a:xfrm>
          <a:custGeom>
            <a:avLst/>
            <a:gdLst/>
            <a:ahLst/>
            <a:rect l="0" t="0" r="r" b="b"/>
            <a:pathLst>
              <a:path w="1424" h="16019">
                <a:moveTo>
                  <a:pt x="0" y="0"/>
                </a:moveTo>
                <a:cubicBezTo>
                  <a:pt x="355" y="0"/>
                  <a:pt x="711" y="667"/>
                  <a:pt x="711" y="1334"/>
                </a:cubicBezTo>
                <a:lnTo>
                  <a:pt x="711" y="6651"/>
                </a:lnTo>
                <a:cubicBezTo>
                  <a:pt x="711" y="7318"/>
                  <a:pt x="1067" y="7986"/>
                  <a:pt x="1423" y="7986"/>
                </a:cubicBezTo>
                <a:cubicBezTo>
                  <a:pt x="1067" y="7986"/>
                  <a:pt x="711" y="8653"/>
                  <a:pt x="711" y="9320"/>
                </a:cubicBezTo>
                <a:lnTo>
                  <a:pt x="711" y="14684"/>
                </a:lnTo>
                <a:cubicBezTo>
                  <a:pt x="711" y="15351"/>
                  <a:pt x="355" y="16018"/>
                  <a:pt x="0" y="16018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TextShape 17"/>
          <p:cNvSpPr txBox="1"/>
          <p:nvPr/>
        </p:nvSpPr>
        <p:spPr>
          <a:xfrm>
            <a:off x="3197520" y="4866480"/>
            <a:ext cx="30175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Corrections</a:t>
            </a:r>
            <a:endParaRPr b="0" lang="en-US" sz="3500" spc="-1" strike="noStrike"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TextShape 1"/>
          <p:cNvSpPr txBox="1"/>
          <p:nvPr/>
        </p:nvSpPr>
        <p:spPr>
          <a:xfrm>
            <a:off x="504000" y="85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ALICE:  f</a:t>
            </a:r>
            <a:r>
              <a:rPr b="0" lang="en-US" sz="4400" spc="-1" strike="noStrike" baseline="-101000">
                <a:latin typeface="Arial"/>
              </a:rPr>
              <a:t>total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1446" name="Group 2"/>
          <p:cNvGrpSpPr/>
          <p:nvPr/>
        </p:nvGrpSpPr>
        <p:grpSpPr>
          <a:xfrm>
            <a:off x="-7560" y="3085560"/>
            <a:ext cx="2094120" cy="2094120"/>
            <a:chOff x="-7560" y="3085560"/>
            <a:chExt cx="2094120" cy="2094120"/>
          </a:xfrm>
        </p:grpSpPr>
        <p:sp>
          <p:nvSpPr>
            <p:cNvPr id="1447" name="CustomShape 3"/>
            <p:cNvSpPr/>
            <p:nvPr/>
          </p:nvSpPr>
          <p:spPr>
            <a:xfrm>
              <a:off x="-7560" y="3085560"/>
              <a:ext cx="2094120" cy="20941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8" name="TextShape 4"/>
            <p:cNvSpPr txBox="1"/>
            <p:nvPr/>
          </p:nvSpPr>
          <p:spPr>
            <a:xfrm>
              <a:off x="449640" y="335700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0</a:t>
              </a:r>
              <a:endParaRPr b="0" lang="en-US" sz="10000" spc="-1" strike="noStrike">
                <a:latin typeface="Arial"/>
              </a:endParaRPr>
            </a:p>
          </p:txBody>
        </p:sp>
      </p:grpSp>
      <p:sp>
        <p:nvSpPr>
          <p:cNvPr id="1449" name="TextShape 5"/>
          <p:cNvSpPr txBox="1"/>
          <p:nvPr/>
        </p:nvSpPr>
        <p:spPr>
          <a:xfrm>
            <a:off x="0" y="568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450" name="Group 6"/>
          <p:cNvGrpSpPr/>
          <p:nvPr/>
        </p:nvGrpSpPr>
        <p:grpSpPr>
          <a:xfrm>
            <a:off x="811440" y="829800"/>
            <a:ext cx="2094120" cy="2094120"/>
            <a:chOff x="811440" y="829800"/>
            <a:chExt cx="2094120" cy="2094120"/>
          </a:xfrm>
        </p:grpSpPr>
        <p:sp>
          <p:nvSpPr>
            <p:cNvPr id="1451" name="CustomShape 7"/>
            <p:cNvSpPr/>
            <p:nvPr/>
          </p:nvSpPr>
          <p:spPr>
            <a:xfrm>
              <a:off x="811440" y="829800"/>
              <a:ext cx="2094120" cy="2094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2" name="TextShape 8"/>
            <p:cNvSpPr txBox="1"/>
            <p:nvPr/>
          </p:nvSpPr>
          <p:spPr>
            <a:xfrm>
              <a:off x="1373400" y="106776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+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453" name="Group 9"/>
          <p:cNvGrpSpPr/>
          <p:nvPr/>
        </p:nvGrpSpPr>
        <p:grpSpPr>
          <a:xfrm>
            <a:off x="3034440" y="829800"/>
            <a:ext cx="2094120" cy="2094120"/>
            <a:chOff x="3034440" y="829800"/>
            <a:chExt cx="2094120" cy="2094120"/>
          </a:xfrm>
        </p:grpSpPr>
        <p:sp>
          <p:nvSpPr>
            <p:cNvPr id="1454" name="CustomShape 10"/>
            <p:cNvSpPr/>
            <p:nvPr/>
          </p:nvSpPr>
          <p:spPr>
            <a:xfrm>
              <a:off x="3034440" y="829800"/>
              <a:ext cx="2094120" cy="20941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5" name="TextShape 11"/>
            <p:cNvSpPr txBox="1"/>
            <p:nvPr/>
          </p:nvSpPr>
          <p:spPr>
            <a:xfrm>
              <a:off x="3596400" y="101268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-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456" name="Group 12"/>
          <p:cNvGrpSpPr/>
          <p:nvPr/>
        </p:nvGrpSpPr>
        <p:grpSpPr>
          <a:xfrm>
            <a:off x="6270480" y="3082680"/>
            <a:ext cx="1069920" cy="1069920"/>
            <a:chOff x="6270480" y="3082680"/>
            <a:chExt cx="1069920" cy="1069920"/>
          </a:xfrm>
        </p:grpSpPr>
        <p:sp>
          <p:nvSpPr>
            <p:cNvPr id="1457" name="CustomShape 13"/>
            <p:cNvSpPr/>
            <p:nvPr/>
          </p:nvSpPr>
          <p:spPr>
            <a:xfrm>
              <a:off x="6270480" y="3082680"/>
              <a:ext cx="1069920" cy="106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8" name="TextShape 14"/>
            <p:cNvSpPr txBox="1"/>
            <p:nvPr/>
          </p:nvSpPr>
          <p:spPr>
            <a:xfrm>
              <a:off x="6461280" y="320976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+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459" name="Group 15"/>
          <p:cNvGrpSpPr/>
          <p:nvPr/>
        </p:nvGrpSpPr>
        <p:grpSpPr>
          <a:xfrm>
            <a:off x="7331760" y="3047040"/>
            <a:ext cx="1069920" cy="1069920"/>
            <a:chOff x="7331760" y="3047040"/>
            <a:chExt cx="1069920" cy="1069920"/>
          </a:xfrm>
        </p:grpSpPr>
        <p:sp>
          <p:nvSpPr>
            <p:cNvPr id="1460" name="CustomShape 16"/>
            <p:cNvSpPr/>
            <p:nvPr/>
          </p:nvSpPr>
          <p:spPr>
            <a:xfrm>
              <a:off x="7331760" y="3047040"/>
              <a:ext cx="1069920" cy="10699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1" name="TextShape 17"/>
            <p:cNvSpPr txBox="1"/>
            <p:nvPr/>
          </p:nvSpPr>
          <p:spPr>
            <a:xfrm>
              <a:off x="7519680" y="319464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-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462" name="Group 18"/>
          <p:cNvGrpSpPr/>
          <p:nvPr/>
        </p:nvGrpSpPr>
        <p:grpSpPr>
          <a:xfrm>
            <a:off x="6270480" y="4127760"/>
            <a:ext cx="1069920" cy="1069920"/>
            <a:chOff x="6270480" y="4127760"/>
            <a:chExt cx="1069920" cy="1069920"/>
          </a:xfrm>
        </p:grpSpPr>
        <p:sp>
          <p:nvSpPr>
            <p:cNvPr id="1463" name="CustomShape 19"/>
            <p:cNvSpPr/>
            <p:nvPr/>
          </p:nvSpPr>
          <p:spPr>
            <a:xfrm>
              <a:off x="6270480" y="4127760"/>
              <a:ext cx="1069920" cy="1069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4" name="TextShape 20"/>
            <p:cNvSpPr txBox="1"/>
            <p:nvPr/>
          </p:nvSpPr>
          <p:spPr>
            <a:xfrm>
              <a:off x="6270480" y="4239360"/>
              <a:ext cx="105264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465" name="TextShape 21"/>
            <p:cNvSpPr txBox="1"/>
            <p:nvPr/>
          </p:nvSpPr>
          <p:spPr>
            <a:xfrm>
              <a:off x="6714360" y="4165560"/>
              <a:ext cx="384840" cy="100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 baseline="-101000">
                  <a:latin typeface="Times New Roman"/>
                  <a:ea typeface="Arial"/>
                </a:rPr>
                <a:t>S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466" name="Group 22"/>
          <p:cNvGrpSpPr/>
          <p:nvPr/>
        </p:nvGrpSpPr>
        <p:grpSpPr>
          <a:xfrm>
            <a:off x="7367760" y="4127760"/>
            <a:ext cx="1069920" cy="1069920"/>
            <a:chOff x="7367760" y="4127760"/>
            <a:chExt cx="1069920" cy="1069920"/>
          </a:xfrm>
        </p:grpSpPr>
        <p:sp>
          <p:nvSpPr>
            <p:cNvPr id="1467" name="CustomShape 23"/>
            <p:cNvSpPr/>
            <p:nvPr/>
          </p:nvSpPr>
          <p:spPr>
            <a:xfrm>
              <a:off x="7367760" y="4127760"/>
              <a:ext cx="1069920" cy="1069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8" name="TextShape 24"/>
            <p:cNvSpPr txBox="1"/>
            <p:nvPr/>
          </p:nvSpPr>
          <p:spPr>
            <a:xfrm>
              <a:off x="7367760" y="4239360"/>
              <a:ext cx="105264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469" name="TextShape 25"/>
            <p:cNvSpPr txBox="1"/>
            <p:nvPr/>
          </p:nvSpPr>
          <p:spPr>
            <a:xfrm>
              <a:off x="7811640" y="4165560"/>
              <a:ext cx="384840" cy="100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 baseline="-101000">
                  <a:latin typeface="Times New Roman"/>
                  <a:ea typeface="Arial"/>
                </a:rPr>
                <a:t>L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470" name="Group 26"/>
          <p:cNvGrpSpPr/>
          <p:nvPr/>
        </p:nvGrpSpPr>
        <p:grpSpPr>
          <a:xfrm>
            <a:off x="8441280" y="3695040"/>
            <a:ext cx="1019160" cy="729000"/>
            <a:chOff x="8441280" y="3695040"/>
            <a:chExt cx="1019160" cy="729000"/>
          </a:xfrm>
        </p:grpSpPr>
        <p:sp>
          <p:nvSpPr>
            <p:cNvPr id="1471" name="CustomShape 27"/>
            <p:cNvSpPr/>
            <p:nvPr/>
          </p:nvSpPr>
          <p:spPr>
            <a:xfrm>
              <a:off x="8441280" y="3701520"/>
              <a:ext cx="722520" cy="7225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2" name="TextShape 28"/>
            <p:cNvSpPr txBox="1"/>
            <p:nvPr/>
          </p:nvSpPr>
          <p:spPr>
            <a:xfrm>
              <a:off x="8595720" y="369504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73" name="Group 29"/>
          <p:cNvGrpSpPr/>
          <p:nvPr/>
        </p:nvGrpSpPr>
        <p:grpSpPr>
          <a:xfrm>
            <a:off x="8354880" y="2982240"/>
            <a:ext cx="864720" cy="771120"/>
            <a:chOff x="8354880" y="2982240"/>
            <a:chExt cx="864720" cy="771120"/>
          </a:xfrm>
        </p:grpSpPr>
        <p:sp>
          <p:nvSpPr>
            <p:cNvPr id="1474" name="CustomShape 30"/>
            <p:cNvSpPr/>
            <p:nvPr/>
          </p:nvSpPr>
          <p:spPr>
            <a:xfrm>
              <a:off x="8444520" y="2982240"/>
              <a:ext cx="722520" cy="7225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5" name="TextShape 31"/>
            <p:cNvSpPr txBox="1"/>
            <p:nvPr/>
          </p:nvSpPr>
          <p:spPr>
            <a:xfrm>
              <a:off x="8354880" y="2999880"/>
              <a:ext cx="864720" cy="75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Symbol"/>
                  <a:ea typeface="Symbol"/>
                </a:rPr>
                <a:t>`</a:t>
              </a:r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76" name="Group 32"/>
          <p:cNvGrpSpPr/>
          <p:nvPr/>
        </p:nvGrpSpPr>
        <p:grpSpPr>
          <a:xfrm>
            <a:off x="9235440" y="4595040"/>
            <a:ext cx="1019160" cy="729000"/>
            <a:chOff x="9235440" y="4595040"/>
            <a:chExt cx="1019160" cy="729000"/>
          </a:xfrm>
        </p:grpSpPr>
        <p:sp>
          <p:nvSpPr>
            <p:cNvPr id="1477" name="CustomShape 33"/>
            <p:cNvSpPr/>
            <p:nvPr/>
          </p:nvSpPr>
          <p:spPr>
            <a:xfrm>
              <a:off x="9235440" y="460152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78" name="TextShape 34"/>
            <p:cNvSpPr txBox="1"/>
            <p:nvPr/>
          </p:nvSpPr>
          <p:spPr>
            <a:xfrm>
              <a:off x="9389880" y="459504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n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79" name="Group 35"/>
          <p:cNvGrpSpPr/>
          <p:nvPr/>
        </p:nvGrpSpPr>
        <p:grpSpPr>
          <a:xfrm>
            <a:off x="8370720" y="4456080"/>
            <a:ext cx="864720" cy="771120"/>
            <a:chOff x="8370720" y="4456080"/>
            <a:chExt cx="864720" cy="771120"/>
          </a:xfrm>
        </p:grpSpPr>
        <p:sp>
          <p:nvSpPr>
            <p:cNvPr id="1480" name="CustomShape 36"/>
            <p:cNvSpPr/>
            <p:nvPr/>
          </p:nvSpPr>
          <p:spPr>
            <a:xfrm>
              <a:off x="8460360" y="445608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1" name="TextShape 37"/>
            <p:cNvSpPr txBox="1"/>
            <p:nvPr/>
          </p:nvSpPr>
          <p:spPr>
            <a:xfrm>
              <a:off x="8370720" y="4473720"/>
              <a:ext cx="864720" cy="75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Symbol"/>
                  <a:ea typeface="Symbol"/>
                </a:rPr>
                <a:t>`</a:t>
              </a:r>
              <a:r>
                <a:rPr b="0" lang="en-US" sz="4000" spc="-1" strike="noStrike">
                  <a:latin typeface="Times New Roman"/>
                  <a:ea typeface="Arial"/>
                </a:rPr>
                <a:t>n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82" name="Group 38"/>
          <p:cNvGrpSpPr/>
          <p:nvPr/>
        </p:nvGrpSpPr>
        <p:grpSpPr>
          <a:xfrm>
            <a:off x="9235440" y="3057120"/>
            <a:ext cx="947160" cy="722520"/>
            <a:chOff x="9235440" y="3057120"/>
            <a:chExt cx="947160" cy="722520"/>
          </a:xfrm>
        </p:grpSpPr>
        <p:sp>
          <p:nvSpPr>
            <p:cNvPr id="1483" name="CustomShape 39"/>
            <p:cNvSpPr/>
            <p:nvPr/>
          </p:nvSpPr>
          <p:spPr>
            <a:xfrm>
              <a:off x="9235440" y="305712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4" name="TextShape 40"/>
            <p:cNvSpPr txBox="1"/>
            <p:nvPr/>
          </p:nvSpPr>
          <p:spPr>
            <a:xfrm>
              <a:off x="9317880" y="308664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Times New Roman"/>
                </a:rPr>
                <a:t>Λ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85" name="Group 41"/>
          <p:cNvGrpSpPr/>
          <p:nvPr/>
        </p:nvGrpSpPr>
        <p:grpSpPr>
          <a:xfrm>
            <a:off x="9082800" y="3823920"/>
            <a:ext cx="884160" cy="771120"/>
            <a:chOff x="9082800" y="3823920"/>
            <a:chExt cx="884160" cy="771120"/>
          </a:xfrm>
        </p:grpSpPr>
        <p:sp>
          <p:nvSpPr>
            <p:cNvPr id="1486" name="CustomShape 42"/>
            <p:cNvSpPr/>
            <p:nvPr/>
          </p:nvSpPr>
          <p:spPr>
            <a:xfrm>
              <a:off x="9244440" y="382392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87" name="TextShape 43"/>
            <p:cNvSpPr txBox="1"/>
            <p:nvPr/>
          </p:nvSpPr>
          <p:spPr>
            <a:xfrm>
              <a:off x="9082800" y="3841560"/>
              <a:ext cx="864720" cy="75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Symbol"/>
                  <a:ea typeface="Symbol"/>
                </a:rPr>
                <a:t>`</a:t>
              </a:r>
              <a:r>
                <a:rPr b="0" lang="en-US" sz="4000" spc="-1" strike="noStrike">
                  <a:latin typeface="Times New Roman"/>
                  <a:ea typeface="Times New Roman"/>
                </a:rPr>
                <a:t>Λ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88" name="Group 44"/>
          <p:cNvGrpSpPr/>
          <p:nvPr/>
        </p:nvGrpSpPr>
        <p:grpSpPr>
          <a:xfrm>
            <a:off x="4196160" y="3199320"/>
            <a:ext cx="2094120" cy="2094120"/>
            <a:chOff x="4196160" y="3199320"/>
            <a:chExt cx="2094120" cy="2094120"/>
          </a:xfrm>
        </p:grpSpPr>
        <p:sp>
          <p:nvSpPr>
            <p:cNvPr id="1489" name="CustomShape 45"/>
            <p:cNvSpPr/>
            <p:nvPr/>
          </p:nvSpPr>
          <p:spPr>
            <a:xfrm>
              <a:off x="4196160" y="3199320"/>
              <a:ext cx="2094120" cy="20941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0" name="TextShape 46"/>
            <p:cNvSpPr txBox="1"/>
            <p:nvPr/>
          </p:nvSpPr>
          <p:spPr>
            <a:xfrm>
              <a:off x="4758120" y="338220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-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491" name="Group 47"/>
          <p:cNvGrpSpPr/>
          <p:nvPr/>
        </p:nvGrpSpPr>
        <p:grpSpPr>
          <a:xfrm>
            <a:off x="2107440" y="3241800"/>
            <a:ext cx="2094120" cy="2094120"/>
            <a:chOff x="2107440" y="3241800"/>
            <a:chExt cx="2094120" cy="2094120"/>
          </a:xfrm>
        </p:grpSpPr>
        <p:sp>
          <p:nvSpPr>
            <p:cNvPr id="1492" name="CustomShape 48"/>
            <p:cNvSpPr/>
            <p:nvPr/>
          </p:nvSpPr>
          <p:spPr>
            <a:xfrm>
              <a:off x="2107440" y="3241800"/>
              <a:ext cx="2094120" cy="2094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3" name="TextShape 49"/>
            <p:cNvSpPr txBox="1"/>
            <p:nvPr/>
          </p:nvSpPr>
          <p:spPr>
            <a:xfrm>
              <a:off x="2669400" y="347976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+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494" name="Group 50"/>
          <p:cNvGrpSpPr/>
          <p:nvPr/>
        </p:nvGrpSpPr>
        <p:grpSpPr>
          <a:xfrm>
            <a:off x="6270840" y="1607040"/>
            <a:ext cx="1069920" cy="1069920"/>
            <a:chOff x="6270840" y="1607040"/>
            <a:chExt cx="1069920" cy="1069920"/>
          </a:xfrm>
        </p:grpSpPr>
        <p:sp>
          <p:nvSpPr>
            <p:cNvPr id="1495" name="CustomShape 51"/>
            <p:cNvSpPr/>
            <p:nvPr/>
          </p:nvSpPr>
          <p:spPr>
            <a:xfrm>
              <a:off x="6270840" y="1607040"/>
              <a:ext cx="1069920" cy="106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6" name="TextShape 52"/>
            <p:cNvSpPr txBox="1"/>
            <p:nvPr/>
          </p:nvSpPr>
          <p:spPr>
            <a:xfrm>
              <a:off x="6461640" y="173412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+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497" name="Group 53"/>
          <p:cNvGrpSpPr/>
          <p:nvPr/>
        </p:nvGrpSpPr>
        <p:grpSpPr>
          <a:xfrm>
            <a:off x="7332120" y="1571400"/>
            <a:ext cx="1069920" cy="1069920"/>
            <a:chOff x="7332120" y="1571400"/>
            <a:chExt cx="1069920" cy="1069920"/>
          </a:xfrm>
        </p:grpSpPr>
        <p:sp>
          <p:nvSpPr>
            <p:cNvPr id="1498" name="CustomShape 54"/>
            <p:cNvSpPr/>
            <p:nvPr/>
          </p:nvSpPr>
          <p:spPr>
            <a:xfrm>
              <a:off x="7332120" y="1571400"/>
              <a:ext cx="1069920" cy="10699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99" name="TextShape 55"/>
            <p:cNvSpPr txBox="1"/>
            <p:nvPr/>
          </p:nvSpPr>
          <p:spPr>
            <a:xfrm>
              <a:off x="7520040" y="171900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-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500" name="Group 56"/>
          <p:cNvGrpSpPr/>
          <p:nvPr/>
        </p:nvGrpSpPr>
        <p:grpSpPr>
          <a:xfrm>
            <a:off x="8441640" y="2183040"/>
            <a:ext cx="1019160" cy="729000"/>
            <a:chOff x="8441640" y="2183040"/>
            <a:chExt cx="1019160" cy="729000"/>
          </a:xfrm>
        </p:grpSpPr>
        <p:sp>
          <p:nvSpPr>
            <p:cNvPr id="1501" name="CustomShape 57"/>
            <p:cNvSpPr/>
            <p:nvPr/>
          </p:nvSpPr>
          <p:spPr>
            <a:xfrm>
              <a:off x="8441640" y="2189520"/>
              <a:ext cx="722520" cy="7225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2" name="TextShape 58"/>
            <p:cNvSpPr txBox="1"/>
            <p:nvPr/>
          </p:nvSpPr>
          <p:spPr>
            <a:xfrm>
              <a:off x="8596080" y="218304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503" name="Group 59"/>
          <p:cNvGrpSpPr/>
          <p:nvPr/>
        </p:nvGrpSpPr>
        <p:grpSpPr>
          <a:xfrm>
            <a:off x="8355240" y="1470240"/>
            <a:ext cx="864720" cy="771120"/>
            <a:chOff x="8355240" y="1470240"/>
            <a:chExt cx="864720" cy="771120"/>
          </a:xfrm>
        </p:grpSpPr>
        <p:sp>
          <p:nvSpPr>
            <p:cNvPr id="1504" name="CustomShape 60"/>
            <p:cNvSpPr/>
            <p:nvPr/>
          </p:nvSpPr>
          <p:spPr>
            <a:xfrm>
              <a:off x="8444880" y="1470240"/>
              <a:ext cx="722520" cy="7225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05" name="TextShape 61"/>
            <p:cNvSpPr txBox="1"/>
            <p:nvPr/>
          </p:nvSpPr>
          <p:spPr>
            <a:xfrm>
              <a:off x="8355240" y="1487880"/>
              <a:ext cx="864720" cy="75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Symbol"/>
                  <a:ea typeface="Symbol"/>
                </a:rPr>
                <a:t>`</a:t>
              </a:r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sp>
        <p:nvSpPr>
          <p:cNvPr id="1506" name="Line 62"/>
          <p:cNvSpPr/>
          <p:nvPr/>
        </p:nvSpPr>
        <p:spPr>
          <a:xfrm>
            <a:off x="182880" y="2937600"/>
            <a:ext cx="9692640" cy="0"/>
          </a:xfrm>
          <a:prstGeom prst="line">
            <a:avLst/>
          </a:prstGeom>
          <a:ln w="73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7" name="TextShape 63"/>
          <p:cNvSpPr txBox="1"/>
          <p:nvPr/>
        </p:nvSpPr>
        <p:spPr>
          <a:xfrm>
            <a:off x="6462000" y="274320"/>
            <a:ext cx="292608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= 0.567 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  <a:ea typeface="Arial"/>
              </a:rPr>
              <a:t>±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 0.009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ALICE E</a:t>
            </a:r>
            <a:r>
              <a:rPr b="0" lang="en-US" sz="4400" spc="-1" strike="noStrike" baseline="-33000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509" name="" descr=""/>
          <p:cNvPicPr/>
          <p:nvPr/>
        </p:nvPicPr>
        <p:blipFill>
          <a:blip r:embed="rId1"/>
          <a:stretch/>
        </p:blipFill>
        <p:spPr>
          <a:xfrm>
            <a:off x="2067480" y="1360800"/>
            <a:ext cx="5663520" cy="35114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504000" y="13176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Where is the energy?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-36000" y="4835520"/>
            <a:ext cx="64368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Numbers from 2.76 TeV Phys. Rev. C 94 (2016) 034903</a:t>
            </a:r>
            <a:br/>
            <a:endParaRPr b="0" lang="en-US" sz="1800" spc="-1" strike="noStrike">
              <a:latin typeface="Arial"/>
            </a:endParaRPr>
          </a:p>
        </p:txBody>
      </p:sp>
      <p:grpSp>
        <p:nvGrpSpPr>
          <p:cNvPr id="62" name="Group 3"/>
          <p:cNvGrpSpPr/>
          <p:nvPr/>
        </p:nvGrpSpPr>
        <p:grpSpPr>
          <a:xfrm>
            <a:off x="4032360" y="757080"/>
            <a:ext cx="6047640" cy="4354560"/>
            <a:chOff x="4032360" y="757080"/>
            <a:chExt cx="6047640" cy="4354560"/>
          </a:xfrm>
        </p:grpSpPr>
        <p:grpSp>
          <p:nvGrpSpPr>
            <p:cNvPr id="63" name="Group 4"/>
            <p:cNvGrpSpPr/>
            <p:nvPr/>
          </p:nvGrpSpPr>
          <p:grpSpPr>
            <a:xfrm>
              <a:off x="4032360" y="3017520"/>
              <a:ext cx="2094120" cy="2094120"/>
              <a:chOff x="4032360" y="3017520"/>
              <a:chExt cx="2094120" cy="2094120"/>
            </a:xfrm>
          </p:grpSpPr>
          <p:sp>
            <p:nvSpPr>
              <p:cNvPr id="64" name="CustomShape 5"/>
              <p:cNvSpPr/>
              <p:nvPr/>
            </p:nvSpPr>
            <p:spPr>
              <a:xfrm>
                <a:off x="4032360" y="3017520"/>
                <a:ext cx="2094120" cy="20941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5" name="TextShape 6"/>
              <p:cNvSpPr txBox="1"/>
              <p:nvPr/>
            </p:nvSpPr>
            <p:spPr>
              <a:xfrm>
                <a:off x="4489560" y="328896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66" name="Group 7"/>
            <p:cNvGrpSpPr/>
            <p:nvPr/>
          </p:nvGrpSpPr>
          <p:grpSpPr>
            <a:xfrm>
              <a:off x="5952600" y="1929240"/>
              <a:ext cx="2094120" cy="2094120"/>
              <a:chOff x="5952600" y="1929240"/>
              <a:chExt cx="2094120" cy="2094120"/>
            </a:xfrm>
          </p:grpSpPr>
          <p:sp>
            <p:nvSpPr>
              <p:cNvPr id="67" name="CustomShape 8"/>
              <p:cNvSpPr/>
              <p:nvPr/>
            </p:nvSpPr>
            <p:spPr>
              <a:xfrm>
                <a:off x="5952600" y="1929240"/>
                <a:ext cx="2094120" cy="20941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" name="TextShape 9"/>
              <p:cNvSpPr txBox="1"/>
              <p:nvPr/>
            </p:nvSpPr>
            <p:spPr>
              <a:xfrm>
                <a:off x="6514560" y="216720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69" name="Group 10"/>
            <p:cNvGrpSpPr/>
            <p:nvPr/>
          </p:nvGrpSpPr>
          <p:grpSpPr>
            <a:xfrm>
              <a:off x="4032360" y="831960"/>
              <a:ext cx="2094120" cy="2094120"/>
              <a:chOff x="4032360" y="831960"/>
              <a:chExt cx="2094120" cy="2094120"/>
            </a:xfrm>
          </p:grpSpPr>
          <p:sp>
            <p:nvSpPr>
              <p:cNvPr id="70" name="CustomShape 11"/>
              <p:cNvSpPr/>
              <p:nvPr/>
            </p:nvSpPr>
            <p:spPr>
              <a:xfrm>
                <a:off x="4032360" y="831960"/>
                <a:ext cx="2094120" cy="20941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" name="TextShape 12"/>
              <p:cNvSpPr txBox="1"/>
              <p:nvPr/>
            </p:nvSpPr>
            <p:spPr>
              <a:xfrm>
                <a:off x="4594320" y="1014840"/>
                <a:ext cx="1532160" cy="1555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0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10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10000" spc="-1" strike="noStrike">
                  <a:latin typeface="Arial"/>
                </a:endParaRPr>
              </a:p>
            </p:txBody>
          </p:sp>
        </p:grpSp>
        <p:grpSp>
          <p:nvGrpSpPr>
            <p:cNvPr id="72" name="Group 13"/>
            <p:cNvGrpSpPr/>
            <p:nvPr/>
          </p:nvGrpSpPr>
          <p:grpSpPr>
            <a:xfrm>
              <a:off x="8046720" y="757080"/>
              <a:ext cx="1069920" cy="1069920"/>
              <a:chOff x="8046720" y="757080"/>
              <a:chExt cx="1069920" cy="1069920"/>
            </a:xfrm>
          </p:grpSpPr>
          <p:sp>
            <p:nvSpPr>
              <p:cNvPr id="73" name="CustomShape 14"/>
              <p:cNvSpPr/>
              <p:nvPr/>
            </p:nvSpPr>
            <p:spPr>
              <a:xfrm>
                <a:off x="8046720" y="757080"/>
                <a:ext cx="1069920" cy="1069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" name="TextShape 15"/>
              <p:cNvSpPr txBox="1"/>
              <p:nvPr/>
            </p:nvSpPr>
            <p:spPr>
              <a:xfrm>
                <a:off x="8237520" y="88416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75" name="Group 16"/>
            <p:cNvGrpSpPr/>
            <p:nvPr/>
          </p:nvGrpSpPr>
          <p:grpSpPr>
            <a:xfrm>
              <a:off x="6858000" y="859320"/>
              <a:ext cx="1069920" cy="1069920"/>
              <a:chOff x="6858000" y="859320"/>
              <a:chExt cx="1069920" cy="1069920"/>
            </a:xfrm>
          </p:grpSpPr>
          <p:sp>
            <p:nvSpPr>
              <p:cNvPr id="76" name="CustomShape 17"/>
              <p:cNvSpPr/>
              <p:nvPr/>
            </p:nvSpPr>
            <p:spPr>
              <a:xfrm>
                <a:off x="6858000" y="859320"/>
                <a:ext cx="1069920" cy="1069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7" name="TextShape 18"/>
              <p:cNvSpPr txBox="1"/>
              <p:nvPr/>
            </p:nvSpPr>
            <p:spPr>
              <a:xfrm>
                <a:off x="7045920" y="1006920"/>
                <a:ext cx="86472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78" name="Group 19"/>
            <p:cNvGrpSpPr/>
            <p:nvPr/>
          </p:nvGrpSpPr>
          <p:grpSpPr>
            <a:xfrm>
              <a:off x="9010080" y="1307520"/>
              <a:ext cx="1069920" cy="1069920"/>
              <a:chOff x="9010080" y="1307520"/>
              <a:chExt cx="1069920" cy="1069920"/>
            </a:xfrm>
          </p:grpSpPr>
          <p:sp>
            <p:nvSpPr>
              <p:cNvPr id="79" name="CustomShape 20"/>
              <p:cNvSpPr/>
              <p:nvPr/>
            </p:nvSpPr>
            <p:spPr>
              <a:xfrm>
                <a:off x="9010080" y="130752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" name="TextShape 21"/>
              <p:cNvSpPr txBox="1"/>
              <p:nvPr/>
            </p:nvSpPr>
            <p:spPr>
              <a:xfrm>
                <a:off x="9010080" y="141912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81" name="TextShape 22"/>
              <p:cNvSpPr txBox="1"/>
              <p:nvPr/>
            </p:nvSpPr>
            <p:spPr>
              <a:xfrm>
                <a:off x="9453960" y="134532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S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82" name="Group 23"/>
            <p:cNvGrpSpPr/>
            <p:nvPr/>
          </p:nvGrpSpPr>
          <p:grpSpPr>
            <a:xfrm>
              <a:off x="8046720" y="1920240"/>
              <a:ext cx="1069920" cy="1069920"/>
              <a:chOff x="8046720" y="1920240"/>
              <a:chExt cx="1069920" cy="1069920"/>
            </a:xfrm>
          </p:grpSpPr>
          <p:sp>
            <p:nvSpPr>
              <p:cNvPr id="83" name="CustomShape 24"/>
              <p:cNvSpPr/>
              <p:nvPr/>
            </p:nvSpPr>
            <p:spPr>
              <a:xfrm>
                <a:off x="8046720" y="192024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4" name="TextShape 25"/>
              <p:cNvSpPr txBox="1"/>
              <p:nvPr/>
            </p:nvSpPr>
            <p:spPr>
              <a:xfrm>
                <a:off x="8046720" y="203184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85" name="TextShape 26"/>
              <p:cNvSpPr txBox="1"/>
              <p:nvPr/>
            </p:nvSpPr>
            <p:spPr>
              <a:xfrm>
                <a:off x="8490600" y="195804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L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86" name="Group 27"/>
            <p:cNvGrpSpPr/>
            <p:nvPr/>
          </p:nvGrpSpPr>
          <p:grpSpPr>
            <a:xfrm>
              <a:off x="7913520" y="3931920"/>
              <a:ext cx="1019160" cy="729000"/>
              <a:chOff x="7913520" y="3931920"/>
              <a:chExt cx="1019160" cy="729000"/>
            </a:xfrm>
          </p:grpSpPr>
          <p:sp>
            <p:nvSpPr>
              <p:cNvPr id="87" name="CustomShape 28"/>
              <p:cNvSpPr/>
              <p:nvPr/>
            </p:nvSpPr>
            <p:spPr>
              <a:xfrm>
                <a:off x="7913520" y="3938400"/>
                <a:ext cx="722520" cy="7225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" name="TextShape 29"/>
              <p:cNvSpPr txBox="1"/>
              <p:nvPr/>
            </p:nvSpPr>
            <p:spPr>
              <a:xfrm>
                <a:off x="8067960" y="393192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89" name="Group 30"/>
            <p:cNvGrpSpPr/>
            <p:nvPr/>
          </p:nvGrpSpPr>
          <p:grpSpPr>
            <a:xfrm>
              <a:off x="8695800" y="3683520"/>
              <a:ext cx="722520" cy="739080"/>
              <a:chOff x="8695800" y="3683520"/>
              <a:chExt cx="722520" cy="739080"/>
            </a:xfrm>
          </p:grpSpPr>
          <p:sp>
            <p:nvSpPr>
              <p:cNvPr id="90" name="CustomShape 31"/>
              <p:cNvSpPr/>
              <p:nvPr/>
            </p:nvSpPr>
            <p:spPr>
              <a:xfrm>
                <a:off x="8695800" y="3700080"/>
                <a:ext cx="722520" cy="7225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1" name="Formula 32"/>
                  <p:cNvSpPr txBox="1"/>
                  <p:nvPr/>
                </p:nvSpPr>
                <p:spPr>
                  <a:xfrm>
                    <a:off x="8817480" y="3683520"/>
                    <a:ext cx="4305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2" name="Group 33"/>
            <p:cNvGrpSpPr/>
            <p:nvPr/>
          </p:nvGrpSpPr>
          <p:grpSpPr>
            <a:xfrm>
              <a:off x="7132320" y="4117320"/>
              <a:ext cx="1019160" cy="729000"/>
              <a:chOff x="7132320" y="4117320"/>
              <a:chExt cx="1019160" cy="729000"/>
            </a:xfrm>
          </p:grpSpPr>
          <p:sp>
            <p:nvSpPr>
              <p:cNvPr id="93" name="CustomShape 34"/>
              <p:cNvSpPr/>
              <p:nvPr/>
            </p:nvSpPr>
            <p:spPr>
              <a:xfrm>
                <a:off x="7132320" y="412380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4" name="TextShape 35"/>
              <p:cNvSpPr txBox="1"/>
              <p:nvPr/>
            </p:nvSpPr>
            <p:spPr>
              <a:xfrm>
                <a:off x="7286760" y="411732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Arial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95" name="Group 36"/>
            <p:cNvGrpSpPr/>
            <p:nvPr/>
          </p:nvGrpSpPr>
          <p:grpSpPr>
            <a:xfrm>
              <a:off x="6309360" y="4123800"/>
              <a:ext cx="722520" cy="722520"/>
              <a:chOff x="6309360" y="4123800"/>
              <a:chExt cx="722520" cy="722520"/>
            </a:xfrm>
          </p:grpSpPr>
          <p:sp>
            <p:nvSpPr>
              <p:cNvPr id="96" name="CustomShape 37"/>
              <p:cNvSpPr/>
              <p:nvPr/>
            </p:nvSpPr>
            <p:spPr>
              <a:xfrm>
                <a:off x="6309360" y="412380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97" name="Formula 38"/>
                  <p:cNvSpPr txBox="1"/>
                  <p:nvPr/>
                </p:nvSpPr>
                <p:spPr>
                  <a:xfrm>
                    <a:off x="6462000" y="4149360"/>
                    <a:ext cx="371160" cy="631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98" name="Group 39"/>
            <p:cNvGrpSpPr/>
            <p:nvPr/>
          </p:nvGrpSpPr>
          <p:grpSpPr>
            <a:xfrm>
              <a:off x="8046720" y="3117960"/>
              <a:ext cx="947160" cy="722520"/>
              <a:chOff x="8046720" y="3117960"/>
              <a:chExt cx="947160" cy="722520"/>
            </a:xfrm>
          </p:grpSpPr>
          <p:sp>
            <p:nvSpPr>
              <p:cNvPr id="99" name="CustomShape 40"/>
              <p:cNvSpPr/>
              <p:nvPr/>
            </p:nvSpPr>
            <p:spPr>
              <a:xfrm>
                <a:off x="8046720" y="311796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" name="TextShape 41"/>
              <p:cNvSpPr txBox="1"/>
              <p:nvPr/>
            </p:nvSpPr>
            <p:spPr>
              <a:xfrm>
                <a:off x="8129160" y="314748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Times New Roman"/>
                  </a:rPr>
                  <a:t>Λ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101" name="Group 42"/>
            <p:cNvGrpSpPr/>
            <p:nvPr/>
          </p:nvGrpSpPr>
          <p:grpSpPr>
            <a:xfrm>
              <a:off x="8878680" y="2834640"/>
              <a:ext cx="722520" cy="722520"/>
              <a:chOff x="8878680" y="2834640"/>
              <a:chExt cx="722520" cy="722520"/>
            </a:xfrm>
          </p:grpSpPr>
          <p:sp>
            <p:nvSpPr>
              <p:cNvPr id="102" name="CustomShape 43"/>
              <p:cNvSpPr/>
              <p:nvPr/>
            </p:nvSpPr>
            <p:spPr>
              <a:xfrm>
                <a:off x="8878680" y="283464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103" name="Formula 44"/>
                  <p:cNvSpPr txBox="1"/>
                  <p:nvPr/>
                </p:nvSpPr>
                <p:spPr>
                  <a:xfrm>
                    <a:off x="8958240" y="2916000"/>
                    <a:ext cx="506880" cy="518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104" name="Group 45"/>
          <p:cNvGrpSpPr/>
          <p:nvPr/>
        </p:nvGrpSpPr>
        <p:grpSpPr>
          <a:xfrm>
            <a:off x="91440" y="984240"/>
            <a:ext cx="3749040" cy="3130560"/>
            <a:chOff x="91440" y="984240"/>
            <a:chExt cx="3749040" cy="3130560"/>
          </a:xfrm>
        </p:grpSpPr>
        <p:pic>
          <p:nvPicPr>
            <p:cNvPr id="105" name="" descr=""/>
            <p:cNvPicPr/>
            <p:nvPr/>
          </p:nvPicPr>
          <p:blipFill>
            <a:blip r:embed="rId1"/>
            <a:stretch/>
          </p:blipFill>
          <p:spPr>
            <a:xfrm>
              <a:off x="91440" y="984240"/>
              <a:ext cx="3749040" cy="30423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6" name="Group 46"/>
            <p:cNvGrpSpPr/>
            <p:nvPr/>
          </p:nvGrpSpPr>
          <p:grpSpPr>
            <a:xfrm>
              <a:off x="3216600" y="3879720"/>
              <a:ext cx="245880" cy="234720"/>
              <a:chOff x="3216600" y="3879720"/>
              <a:chExt cx="245880" cy="234720"/>
            </a:xfrm>
          </p:grpSpPr>
          <p:sp>
            <p:nvSpPr>
              <p:cNvPr id="107" name="CustomShape 47"/>
              <p:cNvSpPr/>
              <p:nvPr/>
            </p:nvSpPr>
            <p:spPr>
              <a:xfrm>
                <a:off x="3244680" y="3879720"/>
                <a:ext cx="217800" cy="23436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" name="CustomShape 48"/>
              <p:cNvSpPr/>
              <p:nvPr/>
            </p:nvSpPr>
            <p:spPr>
              <a:xfrm>
                <a:off x="3216600" y="3880080"/>
                <a:ext cx="217440" cy="23436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" name="Group 49"/>
            <p:cNvGrpSpPr/>
            <p:nvPr/>
          </p:nvGrpSpPr>
          <p:grpSpPr>
            <a:xfrm>
              <a:off x="502560" y="3880080"/>
              <a:ext cx="360360" cy="234720"/>
              <a:chOff x="502560" y="3880080"/>
              <a:chExt cx="360360" cy="234720"/>
            </a:xfrm>
          </p:grpSpPr>
          <p:sp>
            <p:nvSpPr>
              <p:cNvPr id="110" name="CustomShape 50"/>
              <p:cNvSpPr/>
              <p:nvPr/>
            </p:nvSpPr>
            <p:spPr>
              <a:xfrm>
                <a:off x="645120" y="3880080"/>
                <a:ext cx="217800" cy="23436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" name="CustomShape 51"/>
              <p:cNvSpPr/>
              <p:nvPr/>
            </p:nvSpPr>
            <p:spPr>
              <a:xfrm>
                <a:off x="502560" y="3880440"/>
                <a:ext cx="217800" cy="23436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2" name="Group 52"/>
            <p:cNvGrpSpPr/>
            <p:nvPr/>
          </p:nvGrpSpPr>
          <p:grpSpPr>
            <a:xfrm>
              <a:off x="1874160" y="3880080"/>
              <a:ext cx="303120" cy="234720"/>
              <a:chOff x="1874160" y="3880080"/>
              <a:chExt cx="303120" cy="234720"/>
            </a:xfrm>
          </p:grpSpPr>
          <p:sp>
            <p:nvSpPr>
              <p:cNvPr id="113" name="CustomShape 53"/>
              <p:cNvSpPr/>
              <p:nvPr/>
            </p:nvSpPr>
            <p:spPr>
              <a:xfrm>
                <a:off x="1959480" y="3880080"/>
                <a:ext cx="217800" cy="23436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" name="CustomShape 54"/>
              <p:cNvSpPr/>
              <p:nvPr/>
            </p:nvSpPr>
            <p:spPr>
              <a:xfrm>
                <a:off x="1874160" y="3880440"/>
                <a:ext cx="217440" cy="23436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504000" y="8604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How does it hit your detector?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116" name="Group 2"/>
          <p:cNvGrpSpPr/>
          <p:nvPr/>
        </p:nvGrpSpPr>
        <p:grpSpPr>
          <a:xfrm>
            <a:off x="-13680" y="645840"/>
            <a:ext cx="2094120" cy="2094120"/>
            <a:chOff x="-13680" y="645840"/>
            <a:chExt cx="2094120" cy="2094120"/>
          </a:xfrm>
        </p:grpSpPr>
        <p:sp>
          <p:nvSpPr>
            <p:cNvPr id="117" name="CustomShape 3"/>
            <p:cNvSpPr/>
            <p:nvPr/>
          </p:nvSpPr>
          <p:spPr>
            <a:xfrm>
              <a:off x="-13680" y="645840"/>
              <a:ext cx="2094120" cy="20941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TextShape 4"/>
            <p:cNvSpPr txBox="1"/>
            <p:nvPr/>
          </p:nvSpPr>
          <p:spPr>
            <a:xfrm>
              <a:off x="443520" y="91728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0</a:t>
              </a:r>
              <a:endParaRPr b="0" lang="en-US" sz="10000" spc="-1" strike="noStrike">
                <a:latin typeface="Arial"/>
              </a:endParaRPr>
            </a:p>
          </p:txBody>
        </p:sp>
      </p:grpSp>
      <p:sp>
        <p:nvSpPr>
          <p:cNvPr id="119" name="TextShape 5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20" name="Group 6"/>
          <p:cNvGrpSpPr/>
          <p:nvPr/>
        </p:nvGrpSpPr>
        <p:grpSpPr>
          <a:xfrm>
            <a:off x="5547960" y="640080"/>
            <a:ext cx="2094120" cy="2094120"/>
            <a:chOff x="5547960" y="640080"/>
            <a:chExt cx="2094120" cy="2094120"/>
          </a:xfrm>
        </p:grpSpPr>
        <p:sp>
          <p:nvSpPr>
            <p:cNvPr id="121" name="CustomShape 7"/>
            <p:cNvSpPr/>
            <p:nvPr/>
          </p:nvSpPr>
          <p:spPr>
            <a:xfrm>
              <a:off x="5547960" y="640080"/>
              <a:ext cx="2094120" cy="2094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TextShape 8"/>
            <p:cNvSpPr txBox="1"/>
            <p:nvPr/>
          </p:nvSpPr>
          <p:spPr>
            <a:xfrm>
              <a:off x="6109920" y="87804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+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23" name="Group 9"/>
          <p:cNvGrpSpPr/>
          <p:nvPr/>
        </p:nvGrpSpPr>
        <p:grpSpPr>
          <a:xfrm>
            <a:off x="7772400" y="640080"/>
            <a:ext cx="2094120" cy="2094120"/>
            <a:chOff x="7772400" y="640080"/>
            <a:chExt cx="2094120" cy="2094120"/>
          </a:xfrm>
        </p:grpSpPr>
        <p:sp>
          <p:nvSpPr>
            <p:cNvPr id="124" name="CustomShape 10"/>
            <p:cNvSpPr/>
            <p:nvPr/>
          </p:nvSpPr>
          <p:spPr>
            <a:xfrm>
              <a:off x="7772400" y="640080"/>
              <a:ext cx="2094120" cy="20941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" name="TextShape 11"/>
            <p:cNvSpPr txBox="1"/>
            <p:nvPr/>
          </p:nvSpPr>
          <p:spPr>
            <a:xfrm>
              <a:off x="8334360" y="82296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-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26" name="Group 12"/>
          <p:cNvGrpSpPr/>
          <p:nvPr/>
        </p:nvGrpSpPr>
        <p:grpSpPr>
          <a:xfrm>
            <a:off x="7184880" y="4159080"/>
            <a:ext cx="1069920" cy="1069920"/>
            <a:chOff x="7184880" y="4159080"/>
            <a:chExt cx="1069920" cy="1069920"/>
          </a:xfrm>
        </p:grpSpPr>
        <p:sp>
          <p:nvSpPr>
            <p:cNvPr id="127" name="CustomShape 13"/>
            <p:cNvSpPr/>
            <p:nvPr/>
          </p:nvSpPr>
          <p:spPr>
            <a:xfrm>
              <a:off x="7184880" y="4159080"/>
              <a:ext cx="1069920" cy="106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" name="TextShape 14"/>
            <p:cNvSpPr txBox="1"/>
            <p:nvPr/>
          </p:nvSpPr>
          <p:spPr>
            <a:xfrm>
              <a:off x="7375680" y="428616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+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29" name="Group 15"/>
          <p:cNvGrpSpPr/>
          <p:nvPr/>
        </p:nvGrpSpPr>
        <p:grpSpPr>
          <a:xfrm>
            <a:off x="8653680" y="4195440"/>
            <a:ext cx="1069920" cy="1069920"/>
            <a:chOff x="8653680" y="4195440"/>
            <a:chExt cx="1069920" cy="1069920"/>
          </a:xfrm>
        </p:grpSpPr>
        <p:sp>
          <p:nvSpPr>
            <p:cNvPr id="130" name="CustomShape 16"/>
            <p:cNvSpPr/>
            <p:nvPr/>
          </p:nvSpPr>
          <p:spPr>
            <a:xfrm>
              <a:off x="8653680" y="4195440"/>
              <a:ext cx="1069920" cy="10699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" name="TextShape 17"/>
            <p:cNvSpPr txBox="1"/>
            <p:nvPr/>
          </p:nvSpPr>
          <p:spPr>
            <a:xfrm>
              <a:off x="8841600" y="434304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-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32" name="Group 18"/>
          <p:cNvGrpSpPr/>
          <p:nvPr/>
        </p:nvGrpSpPr>
        <p:grpSpPr>
          <a:xfrm>
            <a:off x="5605200" y="4081680"/>
            <a:ext cx="1069920" cy="1069920"/>
            <a:chOff x="5605200" y="4081680"/>
            <a:chExt cx="1069920" cy="1069920"/>
          </a:xfrm>
        </p:grpSpPr>
        <p:sp>
          <p:nvSpPr>
            <p:cNvPr id="133" name="CustomShape 19"/>
            <p:cNvSpPr/>
            <p:nvPr/>
          </p:nvSpPr>
          <p:spPr>
            <a:xfrm>
              <a:off x="5605200" y="4081680"/>
              <a:ext cx="1069920" cy="1069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TextShape 20"/>
            <p:cNvSpPr txBox="1"/>
            <p:nvPr/>
          </p:nvSpPr>
          <p:spPr>
            <a:xfrm>
              <a:off x="5605200" y="4193280"/>
              <a:ext cx="105264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135" name="TextShape 21"/>
            <p:cNvSpPr txBox="1"/>
            <p:nvPr/>
          </p:nvSpPr>
          <p:spPr>
            <a:xfrm>
              <a:off x="6049080" y="4119480"/>
              <a:ext cx="384840" cy="100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 baseline="-101000">
                  <a:latin typeface="Times New Roman"/>
                  <a:ea typeface="Arial"/>
                </a:rPr>
                <a:t>L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136" name="Group 22"/>
          <p:cNvGrpSpPr/>
          <p:nvPr/>
        </p:nvGrpSpPr>
        <p:grpSpPr>
          <a:xfrm>
            <a:off x="4012560" y="4509360"/>
            <a:ext cx="1019160" cy="729000"/>
            <a:chOff x="4012560" y="4509360"/>
            <a:chExt cx="1019160" cy="729000"/>
          </a:xfrm>
        </p:grpSpPr>
        <p:sp>
          <p:nvSpPr>
            <p:cNvPr id="137" name="CustomShape 23"/>
            <p:cNvSpPr/>
            <p:nvPr/>
          </p:nvSpPr>
          <p:spPr>
            <a:xfrm>
              <a:off x="4012560" y="4515840"/>
              <a:ext cx="722520" cy="7225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" name="TextShape 24"/>
            <p:cNvSpPr txBox="1"/>
            <p:nvPr/>
          </p:nvSpPr>
          <p:spPr>
            <a:xfrm>
              <a:off x="4167000" y="450936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39" name="Group 25"/>
          <p:cNvGrpSpPr/>
          <p:nvPr/>
        </p:nvGrpSpPr>
        <p:grpSpPr>
          <a:xfrm>
            <a:off x="2589480" y="4475880"/>
            <a:ext cx="722520" cy="735840"/>
            <a:chOff x="2589480" y="4475880"/>
            <a:chExt cx="722520" cy="735840"/>
          </a:xfrm>
        </p:grpSpPr>
        <p:sp>
          <p:nvSpPr>
            <p:cNvPr id="140" name="CustomShape 26"/>
            <p:cNvSpPr/>
            <p:nvPr/>
          </p:nvSpPr>
          <p:spPr>
            <a:xfrm>
              <a:off x="2589480" y="4489200"/>
              <a:ext cx="722520" cy="7225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41" name="Formula 27"/>
                <p:cNvSpPr txBox="1"/>
                <p:nvPr/>
              </p:nvSpPr>
              <p:spPr>
                <a:xfrm>
                  <a:off x="2733480" y="4475880"/>
                  <a:ext cx="4305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p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42" name="Group 28"/>
          <p:cNvGrpSpPr/>
          <p:nvPr/>
        </p:nvGrpSpPr>
        <p:grpSpPr>
          <a:xfrm>
            <a:off x="1407240" y="4499280"/>
            <a:ext cx="1019160" cy="729000"/>
            <a:chOff x="1407240" y="4499280"/>
            <a:chExt cx="1019160" cy="729000"/>
          </a:xfrm>
        </p:grpSpPr>
        <p:sp>
          <p:nvSpPr>
            <p:cNvPr id="143" name="CustomShape 29"/>
            <p:cNvSpPr/>
            <p:nvPr/>
          </p:nvSpPr>
          <p:spPr>
            <a:xfrm>
              <a:off x="1407240" y="450576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TextShape 30"/>
            <p:cNvSpPr txBox="1"/>
            <p:nvPr/>
          </p:nvSpPr>
          <p:spPr>
            <a:xfrm>
              <a:off x="1561680" y="449928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n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45" name="Group 31"/>
          <p:cNvGrpSpPr/>
          <p:nvPr/>
        </p:nvGrpSpPr>
        <p:grpSpPr>
          <a:xfrm>
            <a:off x="189720" y="4500720"/>
            <a:ext cx="722520" cy="722520"/>
            <a:chOff x="189720" y="4500720"/>
            <a:chExt cx="722520" cy="722520"/>
          </a:xfrm>
        </p:grpSpPr>
        <p:sp>
          <p:nvSpPr>
            <p:cNvPr id="146" name="CustomShape 32"/>
            <p:cNvSpPr/>
            <p:nvPr/>
          </p:nvSpPr>
          <p:spPr>
            <a:xfrm>
              <a:off x="189720" y="450072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47" name="Formula 33"/>
                <p:cNvSpPr txBox="1"/>
                <p:nvPr/>
              </p:nvSpPr>
              <p:spPr>
                <a:xfrm>
                  <a:off x="342360" y="4509720"/>
                  <a:ext cx="3711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n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48" name="Line 34"/>
          <p:cNvSpPr/>
          <p:nvPr/>
        </p:nvSpPr>
        <p:spPr>
          <a:xfrm>
            <a:off x="2092320" y="1651680"/>
            <a:ext cx="1188720" cy="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9" name="Group 35"/>
          <p:cNvGrpSpPr/>
          <p:nvPr/>
        </p:nvGrpSpPr>
        <p:grpSpPr>
          <a:xfrm>
            <a:off x="3255840" y="637920"/>
            <a:ext cx="2094120" cy="2107800"/>
            <a:chOff x="3255840" y="637920"/>
            <a:chExt cx="2094120" cy="2107800"/>
          </a:xfrm>
        </p:grpSpPr>
        <p:sp>
          <p:nvSpPr>
            <p:cNvPr id="150" name="CustomShape 36"/>
            <p:cNvSpPr/>
            <p:nvPr/>
          </p:nvSpPr>
          <p:spPr>
            <a:xfrm>
              <a:off x="3255840" y="651600"/>
              <a:ext cx="2094120" cy="20941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CustomShape 37"/>
            <p:cNvSpPr/>
            <p:nvPr/>
          </p:nvSpPr>
          <p:spPr>
            <a:xfrm>
              <a:off x="3255840" y="651600"/>
              <a:ext cx="2094120" cy="2094120"/>
            </a:xfrm>
            <a:custGeom>
              <a:avLst/>
              <a:gdLst/>
              <a:ahLst/>
              <a:rect l="0" t="0" r="r" b="b"/>
              <a:pathLst>
                <a:path w="2925" h="5819">
                  <a:moveTo>
                    <a:pt x="2924" y="5818"/>
                  </a:moveTo>
                  <a:lnTo>
                    <a:pt x="2779" y="5815"/>
                  </a:lnTo>
                  <a:lnTo>
                    <a:pt x="2634" y="5805"/>
                  </a:lnTo>
                  <a:lnTo>
                    <a:pt x="2490" y="5788"/>
                  </a:lnTo>
                  <a:lnTo>
                    <a:pt x="2346" y="5763"/>
                  </a:lnTo>
                  <a:lnTo>
                    <a:pt x="2204" y="5732"/>
                  </a:lnTo>
                  <a:lnTo>
                    <a:pt x="2064" y="5693"/>
                  </a:lnTo>
                  <a:lnTo>
                    <a:pt x="1926" y="5647"/>
                  </a:lnTo>
                  <a:lnTo>
                    <a:pt x="1791" y="5595"/>
                  </a:lnTo>
                  <a:lnTo>
                    <a:pt x="1658" y="5536"/>
                  </a:lnTo>
                  <a:lnTo>
                    <a:pt x="1529" y="5470"/>
                  </a:lnTo>
                  <a:lnTo>
                    <a:pt x="1402" y="5398"/>
                  </a:lnTo>
                  <a:lnTo>
                    <a:pt x="1280" y="5320"/>
                  </a:lnTo>
                  <a:lnTo>
                    <a:pt x="1162" y="5236"/>
                  </a:lnTo>
                  <a:lnTo>
                    <a:pt x="1048" y="5145"/>
                  </a:lnTo>
                  <a:lnTo>
                    <a:pt x="938" y="5050"/>
                  </a:lnTo>
                  <a:lnTo>
                    <a:pt x="834" y="4949"/>
                  </a:lnTo>
                  <a:lnTo>
                    <a:pt x="735" y="4843"/>
                  </a:lnTo>
                  <a:lnTo>
                    <a:pt x="641" y="4732"/>
                  </a:lnTo>
                  <a:lnTo>
                    <a:pt x="553" y="4616"/>
                  </a:lnTo>
                  <a:lnTo>
                    <a:pt x="470" y="4496"/>
                  </a:lnTo>
                  <a:lnTo>
                    <a:pt x="394" y="4373"/>
                  </a:lnTo>
                  <a:lnTo>
                    <a:pt x="324" y="4245"/>
                  </a:lnTo>
                  <a:lnTo>
                    <a:pt x="261" y="4115"/>
                  </a:lnTo>
                  <a:lnTo>
                    <a:pt x="204" y="3981"/>
                  </a:lnTo>
                  <a:lnTo>
                    <a:pt x="154" y="3845"/>
                  </a:lnTo>
                  <a:lnTo>
                    <a:pt x="110" y="3706"/>
                  </a:lnTo>
                  <a:lnTo>
                    <a:pt x="74" y="3565"/>
                  </a:lnTo>
                  <a:lnTo>
                    <a:pt x="45" y="3423"/>
                  </a:lnTo>
                  <a:lnTo>
                    <a:pt x="23" y="3279"/>
                  </a:lnTo>
                  <a:lnTo>
                    <a:pt x="8" y="3135"/>
                  </a:lnTo>
                  <a:lnTo>
                    <a:pt x="0" y="2990"/>
                  </a:lnTo>
                  <a:lnTo>
                    <a:pt x="0" y="2844"/>
                  </a:lnTo>
                  <a:lnTo>
                    <a:pt x="7" y="2699"/>
                  </a:lnTo>
                  <a:lnTo>
                    <a:pt x="21" y="2555"/>
                  </a:lnTo>
                  <a:lnTo>
                    <a:pt x="42" y="2411"/>
                  </a:lnTo>
                  <a:lnTo>
                    <a:pt x="70" y="2268"/>
                  </a:lnTo>
                  <a:lnTo>
                    <a:pt x="106" y="2127"/>
                  </a:lnTo>
                  <a:lnTo>
                    <a:pt x="148" y="1989"/>
                  </a:lnTo>
                  <a:lnTo>
                    <a:pt x="198" y="1852"/>
                  </a:lnTo>
                  <a:lnTo>
                    <a:pt x="254" y="1718"/>
                  </a:lnTo>
                  <a:lnTo>
                    <a:pt x="317" y="1587"/>
                  </a:lnTo>
                  <a:lnTo>
                    <a:pt x="386" y="1459"/>
                  </a:lnTo>
                  <a:lnTo>
                    <a:pt x="462" y="1335"/>
                  </a:lnTo>
                  <a:lnTo>
                    <a:pt x="543" y="1215"/>
                  </a:lnTo>
                  <a:lnTo>
                    <a:pt x="631" y="1099"/>
                  </a:lnTo>
                  <a:lnTo>
                    <a:pt x="724" y="987"/>
                  </a:lnTo>
                  <a:lnTo>
                    <a:pt x="823" y="881"/>
                  </a:lnTo>
                  <a:lnTo>
                    <a:pt x="927" y="779"/>
                  </a:lnTo>
                  <a:lnTo>
                    <a:pt x="1035" y="683"/>
                  </a:lnTo>
                  <a:lnTo>
                    <a:pt x="1149" y="592"/>
                  </a:lnTo>
                  <a:lnTo>
                    <a:pt x="1267" y="507"/>
                  </a:lnTo>
                  <a:lnTo>
                    <a:pt x="1389" y="428"/>
                  </a:lnTo>
                  <a:lnTo>
                    <a:pt x="1515" y="355"/>
                  </a:lnTo>
                  <a:lnTo>
                    <a:pt x="1644" y="289"/>
                  </a:lnTo>
                  <a:lnTo>
                    <a:pt x="1776" y="229"/>
                  </a:lnTo>
                  <a:lnTo>
                    <a:pt x="1911" y="176"/>
                  </a:lnTo>
                  <a:lnTo>
                    <a:pt x="2049" y="130"/>
                  </a:lnTo>
                  <a:lnTo>
                    <a:pt x="2189" y="90"/>
                  </a:lnTo>
                  <a:lnTo>
                    <a:pt x="2331" y="58"/>
                  </a:lnTo>
                  <a:lnTo>
                    <a:pt x="2474" y="33"/>
                  </a:lnTo>
                  <a:lnTo>
                    <a:pt x="2618" y="15"/>
                  </a:lnTo>
                  <a:lnTo>
                    <a:pt x="2763" y="4"/>
                  </a:lnTo>
                  <a:lnTo>
                    <a:pt x="2908" y="0"/>
                  </a:lnTo>
                  <a:lnTo>
                    <a:pt x="2908" y="2909"/>
                  </a:lnTo>
                  <a:lnTo>
                    <a:pt x="2924" y="5818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TextShape 38"/>
            <p:cNvSpPr txBox="1"/>
            <p:nvPr/>
          </p:nvSpPr>
          <p:spPr>
            <a:xfrm>
              <a:off x="3497040" y="637920"/>
              <a:ext cx="805680" cy="1498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Times New Roman"/>
                </a:rPr>
                <a:t>γ</a:t>
              </a:r>
              <a:endParaRPr b="0" lang="en-US" sz="10000" spc="-1" strike="noStrike">
                <a:latin typeface="Arial"/>
              </a:endParaRPr>
            </a:p>
          </p:txBody>
        </p:sp>
        <p:sp>
          <p:nvSpPr>
            <p:cNvPr id="153" name="TextShape 39"/>
            <p:cNvSpPr txBox="1"/>
            <p:nvPr/>
          </p:nvSpPr>
          <p:spPr>
            <a:xfrm>
              <a:off x="4325040" y="638280"/>
              <a:ext cx="805680" cy="1498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Times New Roman"/>
                </a:rPr>
                <a:t>γ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154" name="Group 40"/>
          <p:cNvGrpSpPr/>
          <p:nvPr/>
        </p:nvGrpSpPr>
        <p:grpSpPr>
          <a:xfrm>
            <a:off x="49680" y="2241360"/>
            <a:ext cx="4963680" cy="2053800"/>
            <a:chOff x="49680" y="2241360"/>
            <a:chExt cx="4963680" cy="2053800"/>
          </a:xfrm>
        </p:grpSpPr>
        <p:grpSp>
          <p:nvGrpSpPr>
            <p:cNvPr id="155" name="Group 41"/>
            <p:cNvGrpSpPr/>
            <p:nvPr/>
          </p:nvGrpSpPr>
          <p:grpSpPr>
            <a:xfrm>
              <a:off x="49680" y="2732400"/>
              <a:ext cx="1069920" cy="1069920"/>
              <a:chOff x="49680" y="2732400"/>
              <a:chExt cx="1069920" cy="1069920"/>
            </a:xfrm>
          </p:grpSpPr>
          <p:sp>
            <p:nvSpPr>
              <p:cNvPr id="156" name="CustomShape 42"/>
              <p:cNvSpPr/>
              <p:nvPr/>
            </p:nvSpPr>
            <p:spPr>
              <a:xfrm>
                <a:off x="49680" y="2732400"/>
                <a:ext cx="1069920" cy="1069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7" name="TextShape 43"/>
              <p:cNvSpPr txBox="1"/>
              <p:nvPr/>
            </p:nvSpPr>
            <p:spPr>
              <a:xfrm>
                <a:off x="49680" y="2844000"/>
                <a:ext cx="1052640" cy="82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>
                    <a:latin typeface="Times New Roman"/>
                    <a:ea typeface="Arial"/>
                  </a:rPr>
                  <a:t>K</a:t>
                </a:r>
                <a:r>
                  <a:rPr b="0" lang="en-US" sz="5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158" name="TextShape 44"/>
              <p:cNvSpPr txBox="1"/>
              <p:nvPr/>
            </p:nvSpPr>
            <p:spPr>
              <a:xfrm>
                <a:off x="493560" y="2770200"/>
                <a:ext cx="384840" cy="1004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5000" spc="-1" strike="noStrike" baseline="-101000">
                    <a:latin typeface="Times New Roman"/>
                    <a:ea typeface="Arial"/>
                  </a:rPr>
                  <a:t>S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  <p:grpSp>
          <p:nvGrpSpPr>
            <p:cNvPr id="159" name="Group 45"/>
            <p:cNvGrpSpPr/>
            <p:nvPr/>
          </p:nvGrpSpPr>
          <p:grpSpPr>
            <a:xfrm>
              <a:off x="2678040" y="2241360"/>
              <a:ext cx="910440" cy="887400"/>
              <a:chOff x="2678040" y="2241360"/>
              <a:chExt cx="910440" cy="887400"/>
            </a:xfrm>
          </p:grpSpPr>
          <p:sp>
            <p:nvSpPr>
              <p:cNvPr id="160" name="CustomShape 46"/>
              <p:cNvSpPr/>
              <p:nvPr/>
            </p:nvSpPr>
            <p:spPr>
              <a:xfrm>
                <a:off x="2678040" y="2241360"/>
                <a:ext cx="877680" cy="877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1" name="CustomShape 47"/>
              <p:cNvSpPr/>
              <p:nvPr/>
            </p:nvSpPr>
            <p:spPr>
              <a:xfrm>
                <a:off x="2678040" y="224136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1239" y="2464"/>
                    </a:moveTo>
                    <a:lnTo>
                      <a:pt x="1177" y="2463"/>
                    </a:lnTo>
                    <a:lnTo>
                      <a:pt x="1116" y="2459"/>
                    </a:lnTo>
                    <a:lnTo>
                      <a:pt x="1055" y="2451"/>
                    </a:lnTo>
                    <a:lnTo>
                      <a:pt x="994" y="2441"/>
                    </a:lnTo>
                    <a:lnTo>
                      <a:pt x="934" y="2427"/>
                    </a:lnTo>
                    <a:lnTo>
                      <a:pt x="875" y="2411"/>
                    </a:lnTo>
                    <a:lnTo>
                      <a:pt x="816" y="2392"/>
                    </a:lnTo>
                    <a:lnTo>
                      <a:pt x="759" y="2370"/>
                    </a:lnTo>
                    <a:lnTo>
                      <a:pt x="703" y="2345"/>
                    </a:lnTo>
                    <a:lnTo>
                      <a:pt x="648" y="2317"/>
                    </a:lnTo>
                    <a:lnTo>
                      <a:pt x="595" y="2286"/>
                    </a:lnTo>
                    <a:lnTo>
                      <a:pt x="543" y="2253"/>
                    </a:lnTo>
                    <a:lnTo>
                      <a:pt x="493" y="2217"/>
                    </a:lnTo>
                    <a:lnTo>
                      <a:pt x="444" y="2179"/>
                    </a:lnTo>
                    <a:lnTo>
                      <a:pt x="398" y="2139"/>
                    </a:lnTo>
                    <a:lnTo>
                      <a:pt x="354" y="2096"/>
                    </a:lnTo>
                    <a:lnTo>
                      <a:pt x="312" y="2051"/>
                    </a:lnTo>
                    <a:lnTo>
                      <a:pt x="272" y="2004"/>
                    </a:lnTo>
                    <a:lnTo>
                      <a:pt x="235" y="1955"/>
                    </a:lnTo>
                    <a:lnTo>
                      <a:pt x="200" y="1904"/>
                    </a:lnTo>
                    <a:lnTo>
                      <a:pt x="167" y="1852"/>
                    </a:lnTo>
                    <a:lnTo>
                      <a:pt x="138" y="1798"/>
                    </a:lnTo>
                    <a:lnTo>
                      <a:pt x="111" y="1743"/>
                    </a:lnTo>
                    <a:lnTo>
                      <a:pt x="87" y="1686"/>
                    </a:lnTo>
                    <a:lnTo>
                      <a:pt x="66" y="1628"/>
                    </a:lnTo>
                    <a:lnTo>
                      <a:pt x="47" y="1570"/>
                    </a:lnTo>
                    <a:lnTo>
                      <a:pt x="32" y="1510"/>
                    </a:lnTo>
                    <a:lnTo>
                      <a:pt x="19" y="1450"/>
                    </a:lnTo>
                    <a:lnTo>
                      <a:pt x="10" y="1389"/>
                    </a:lnTo>
                    <a:lnTo>
                      <a:pt x="4" y="1328"/>
                    </a:lnTo>
                    <a:lnTo>
                      <a:pt x="0" y="1266"/>
                    </a:lnTo>
                    <a:lnTo>
                      <a:pt x="0" y="1205"/>
                    </a:lnTo>
                    <a:lnTo>
                      <a:pt x="3" y="1143"/>
                    </a:lnTo>
                    <a:lnTo>
                      <a:pt x="9" y="1082"/>
                    </a:lnTo>
                    <a:lnTo>
                      <a:pt x="18" y="1021"/>
                    </a:lnTo>
                    <a:lnTo>
                      <a:pt x="30" y="961"/>
                    </a:lnTo>
                    <a:lnTo>
                      <a:pt x="45" y="901"/>
                    </a:lnTo>
                    <a:lnTo>
                      <a:pt x="63" y="842"/>
                    </a:lnTo>
                    <a:lnTo>
                      <a:pt x="84" y="784"/>
                    </a:lnTo>
                    <a:lnTo>
                      <a:pt x="108" y="728"/>
                    </a:lnTo>
                    <a:lnTo>
                      <a:pt x="135" y="672"/>
                    </a:lnTo>
                    <a:lnTo>
                      <a:pt x="164" y="618"/>
                    </a:lnTo>
                    <a:lnTo>
                      <a:pt x="196" y="565"/>
                    </a:lnTo>
                    <a:lnTo>
                      <a:pt x="230" y="515"/>
                    </a:lnTo>
                    <a:lnTo>
                      <a:pt x="268" y="465"/>
                    </a:lnTo>
                    <a:lnTo>
                      <a:pt x="307" y="418"/>
                    </a:lnTo>
                    <a:lnTo>
                      <a:pt x="349" y="373"/>
                    </a:lnTo>
                    <a:lnTo>
                      <a:pt x="393" y="330"/>
                    </a:lnTo>
                    <a:lnTo>
                      <a:pt x="439" y="289"/>
                    </a:lnTo>
                    <a:lnTo>
                      <a:pt x="487" y="251"/>
                    </a:lnTo>
                    <a:lnTo>
                      <a:pt x="537" y="215"/>
                    </a:lnTo>
                    <a:lnTo>
                      <a:pt x="589" y="181"/>
                    </a:lnTo>
                    <a:lnTo>
                      <a:pt x="642" y="151"/>
                    </a:lnTo>
                    <a:lnTo>
                      <a:pt x="697" y="122"/>
                    </a:lnTo>
                    <a:lnTo>
                      <a:pt x="753" y="97"/>
                    </a:lnTo>
                    <a:lnTo>
                      <a:pt x="810" y="75"/>
                    </a:lnTo>
                    <a:lnTo>
                      <a:pt x="868" y="55"/>
                    </a:lnTo>
                    <a:lnTo>
                      <a:pt x="927" y="38"/>
                    </a:lnTo>
                    <a:lnTo>
                      <a:pt x="987" y="25"/>
                    </a:lnTo>
                    <a:lnTo>
                      <a:pt x="1048" y="14"/>
                    </a:lnTo>
                    <a:lnTo>
                      <a:pt x="1109" y="6"/>
                    </a:lnTo>
                    <a:lnTo>
                      <a:pt x="1170" y="2"/>
                    </a:lnTo>
                    <a:lnTo>
                      <a:pt x="1232" y="0"/>
                    </a:lnTo>
                    <a:lnTo>
                      <a:pt x="1232" y="1232"/>
                    </a:lnTo>
                    <a:lnTo>
                      <a:pt x="1239" y="2464"/>
                    </a:lnTo>
                  </a:path>
                </a:pathLst>
              </a:custGeom>
              <a:solidFill>
                <a:srgbClr val="ff000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2" name="TextShape 48"/>
              <p:cNvSpPr txBox="1"/>
              <p:nvPr/>
            </p:nvSpPr>
            <p:spPr>
              <a:xfrm>
                <a:off x="2690640" y="234072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+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63" name="CustomShape 49"/>
              <p:cNvSpPr/>
              <p:nvPr/>
            </p:nvSpPr>
            <p:spPr>
              <a:xfrm>
                <a:off x="2678400" y="2241720"/>
                <a:ext cx="887040" cy="887040"/>
              </a:xfrm>
              <a:custGeom>
                <a:avLst/>
                <a:gdLst/>
                <a:ahLst/>
                <a:rect l="0" t="0" r="r" b="b"/>
                <a:pathLst>
                  <a:path w="1240" h="2465">
                    <a:moveTo>
                      <a:pt x="0" y="2464"/>
                    </a:moveTo>
                    <a:lnTo>
                      <a:pt x="62" y="2463"/>
                    </a:lnTo>
                    <a:lnTo>
                      <a:pt x="123" y="2459"/>
                    </a:lnTo>
                    <a:lnTo>
                      <a:pt x="184" y="2451"/>
                    </a:lnTo>
                    <a:lnTo>
                      <a:pt x="245" y="2441"/>
                    </a:lnTo>
                    <a:lnTo>
                      <a:pt x="305" y="2427"/>
                    </a:lnTo>
                    <a:lnTo>
                      <a:pt x="364" y="2411"/>
                    </a:lnTo>
                    <a:lnTo>
                      <a:pt x="423" y="2392"/>
                    </a:lnTo>
                    <a:lnTo>
                      <a:pt x="480" y="2370"/>
                    </a:lnTo>
                    <a:lnTo>
                      <a:pt x="536" y="2345"/>
                    </a:lnTo>
                    <a:lnTo>
                      <a:pt x="591" y="2317"/>
                    </a:lnTo>
                    <a:lnTo>
                      <a:pt x="644" y="2286"/>
                    </a:lnTo>
                    <a:lnTo>
                      <a:pt x="696" y="2253"/>
                    </a:lnTo>
                    <a:lnTo>
                      <a:pt x="746" y="2217"/>
                    </a:lnTo>
                    <a:lnTo>
                      <a:pt x="795" y="2179"/>
                    </a:lnTo>
                    <a:lnTo>
                      <a:pt x="841" y="2139"/>
                    </a:lnTo>
                    <a:lnTo>
                      <a:pt x="885" y="2096"/>
                    </a:lnTo>
                    <a:lnTo>
                      <a:pt x="927" y="2051"/>
                    </a:lnTo>
                    <a:lnTo>
                      <a:pt x="967" y="2004"/>
                    </a:lnTo>
                    <a:lnTo>
                      <a:pt x="1004" y="1955"/>
                    </a:lnTo>
                    <a:lnTo>
                      <a:pt x="1039" y="1904"/>
                    </a:lnTo>
                    <a:lnTo>
                      <a:pt x="1072" y="1852"/>
                    </a:lnTo>
                    <a:lnTo>
                      <a:pt x="1101" y="1798"/>
                    </a:lnTo>
                    <a:lnTo>
                      <a:pt x="1128" y="1743"/>
                    </a:lnTo>
                    <a:lnTo>
                      <a:pt x="1152" y="1686"/>
                    </a:lnTo>
                    <a:lnTo>
                      <a:pt x="1173" y="1628"/>
                    </a:lnTo>
                    <a:lnTo>
                      <a:pt x="1192" y="1570"/>
                    </a:lnTo>
                    <a:lnTo>
                      <a:pt x="1207" y="1510"/>
                    </a:lnTo>
                    <a:lnTo>
                      <a:pt x="1220" y="1450"/>
                    </a:lnTo>
                    <a:lnTo>
                      <a:pt x="1229" y="1389"/>
                    </a:lnTo>
                    <a:lnTo>
                      <a:pt x="1235" y="1328"/>
                    </a:lnTo>
                    <a:lnTo>
                      <a:pt x="1239" y="1266"/>
                    </a:lnTo>
                    <a:lnTo>
                      <a:pt x="1239" y="1205"/>
                    </a:lnTo>
                    <a:lnTo>
                      <a:pt x="1236" y="1143"/>
                    </a:lnTo>
                    <a:lnTo>
                      <a:pt x="1230" y="1082"/>
                    </a:lnTo>
                    <a:lnTo>
                      <a:pt x="1221" y="1021"/>
                    </a:lnTo>
                    <a:lnTo>
                      <a:pt x="1209" y="961"/>
                    </a:lnTo>
                    <a:lnTo>
                      <a:pt x="1194" y="901"/>
                    </a:lnTo>
                    <a:lnTo>
                      <a:pt x="1176" y="842"/>
                    </a:lnTo>
                    <a:lnTo>
                      <a:pt x="1155" y="784"/>
                    </a:lnTo>
                    <a:lnTo>
                      <a:pt x="1131" y="728"/>
                    </a:lnTo>
                    <a:lnTo>
                      <a:pt x="1104" y="672"/>
                    </a:lnTo>
                    <a:lnTo>
                      <a:pt x="1075" y="618"/>
                    </a:lnTo>
                    <a:lnTo>
                      <a:pt x="1043" y="565"/>
                    </a:lnTo>
                    <a:lnTo>
                      <a:pt x="1009" y="515"/>
                    </a:lnTo>
                    <a:lnTo>
                      <a:pt x="971" y="465"/>
                    </a:lnTo>
                    <a:lnTo>
                      <a:pt x="932" y="418"/>
                    </a:lnTo>
                    <a:lnTo>
                      <a:pt x="890" y="373"/>
                    </a:lnTo>
                    <a:lnTo>
                      <a:pt x="846" y="330"/>
                    </a:lnTo>
                    <a:lnTo>
                      <a:pt x="800" y="289"/>
                    </a:lnTo>
                    <a:lnTo>
                      <a:pt x="752" y="251"/>
                    </a:lnTo>
                    <a:lnTo>
                      <a:pt x="702" y="215"/>
                    </a:lnTo>
                    <a:lnTo>
                      <a:pt x="650" y="181"/>
                    </a:lnTo>
                    <a:lnTo>
                      <a:pt x="597" y="151"/>
                    </a:lnTo>
                    <a:lnTo>
                      <a:pt x="542" y="122"/>
                    </a:lnTo>
                    <a:lnTo>
                      <a:pt x="486" y="97"/>
                    </a:lnTo>
                    <a:lnTo>
                      <a:pt x="429" y="75"/>
                    </a:lnTo>
                    <a:lnTo>
                      <a:pt x="371" y="55"/>
                    </a:lnTo>
                    <a:lnTo>
                      <a:pt x="312" y="38"/>
                    </a:lnTo>
                    <a:lnTo>
                      <a:pt x="252" y="25"/>
                    </a:lnTo>
                    <a:lnTo>
                      <a:pt x="191" y="14"/>
                    </a:lnTo>
                    <a:lnTo>
                      <a:pt x="130" y="6"/>
                    </a:lnTo>
                    <a:lnTo>
                      <a:pt x="69" y="2"/>
                    </a:lnTo>
                    <a:lnTo>
                      <a:pt x="7" y="0"/>
                    </a:lnTo>
                    <a:lnTo>
                      <a:pt x="7" y="1232"/>
                    </a:lnTo>
                    <a:lnTo>
                      <a:pt x="0" y="2464"/>
                    </a:lnTo>
                  </a:path>
                </a:pathLst>
              </a:custGeom>
              <a:solidFill>
                <a:srgbClr val="0000ff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4" name="TextShape 50"/>
              <p:cNvSpPr txBox="1"/>
              <p:nvPr/>
            </p:nvSpPr>
            <p:spPr>
              <a:xfrm>
                <a:off x="3086640" y="2340720"/>
                <a:ext cx="501840" cy="577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3000" spc="-1" strike="noStrike" baseline="101000">
                    <a:latin typeface="Times New Roman"/>
                    <a:ea typeface="Arial"/>
                  </a:rPr>
                  <a:t>-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165" name="Group 51"/>
            <p:cNvGrpSpPr/>
            <p:nvPr/>
          </p:nvGrpSpPr>
          <p:grpSpPr>
            <a:xfrm>
              <a:off x="2469600" y="3643920"/>
              <a:ext cx="671760" cy="613080"/>
              <a:chOff x="2469600" y="3643920"/>
              <a:chExt cx="671760" cy="613080"/>
            </a:xfrm>
          </p:grpSpPr>
          <p:sp>
            <p:nvSpPr>
              <p:cNvPr id="166" name="CustomShape 52"/>
              <p:cNvSpPr/>
              <p:nvPr/>
            </p:nvSpPr>
            <p:spPr>
              <a:xfrm>
                <a:off x="2474640" y="3643920"/>
                <a:ext cx="612720" cy="6127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7" name="CustomShape 53"/>
              <p:cNvSpPr/>
              <p:nvPr/>
            </p:nvSpPr>
            <p:spPr>
              <a:xfrm>
                <a:off x="2474640" y="364392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839" y="1702"/>
                    </a:moveTo>
                    <a:lnTo>
                      <a:pt x="796" y="1700"/>
                    </a:lnTo>
                    <a:lnTo>
                      <a:pt x="753" y="1696"/>
                    </a:lnTo>
                    <a:lnTo>
                      <a:pt x="711" y="1690"/>
                    </a:lnTo>
                    <a:lnTo>
                      <a:pt x="669" y="1682"/>
                    </a:lnTo>
                    <a:lnTo>
                      <a:pt x="627" y="1672"/>
                    </a:lnTo>
                    <a:lnTo>
                      <a:pt x="586" y="1660"/>
                    </a:lnTo>
                    <a:lnTo>
                      <a:pt x="545" y="1645"/>
                    </a:lnTo>
                    <a:lnTo>
                      <a:pt x="506" y="1629"/>
                    </a:lnTo>
                    <a:lnTo>
                      <a:pt x="467" y="1610"/>
                    </a:lnTo>
                    <a:lnTo>
                      <a:pt x="429" y="1590"/>
                    </a:lnTo>
                    <a:lnTo>
                      <a:pt x="393" y="1568"/>
                    </a:lnTo>
                    <a:lnTo>
                      <a:pt x="357" y="1544"/>
                    </a:lnTo>
                    <a:lnTo>
                      <a:pt x="323" y="1518"/>
                    </a:lnTo>
                    <a:lnTo>
                      <a:pt x="290" y="1491"/>
                    </a:lnTo>
                    <a:lnTo>
                      <a:pt x="258" y="1461"/>
                    </a:lnTo>
                    <a:lnTo>
                      <a:pt x="228" y="1431"/>
                    </a:lnTo>
                    <a:lnTo>
                      <a:pt x="200" y="1399"/>
                    </a:lnTo>
                    <a:lnTo>
                      <a:pt x="173" y="1365"/>
                    </a:lnTo>
                    <a:lnTo>
                      <a:pt x="148" y="1330"/>
                    </a:lnTo>
                    <a:lnTo>
                      <a:pt x="125" y="1294"/>
                    </a:lnTo>
                    <a:lnTo>
                      <a:pt x="103" y="1257"/>
                    </a:lnTo>
                    <a:lnTo>
                      <a:pt x="84" y="1219"/>
                    </a:lnTo>
                    <a:lnTo>
                      <a:pt x="66" y="1180"/>
                    </a:lnTo>
                    <a:lnTo>
                      <a:pt x="50" y="1140"/>
                    </a:lnTo>
                    <a:lnTo>
                      <a:pt x="37" y="1099"/>
                    </a:lnTo>
                    <a:lnTo>
                      <a:pt x="25" y="1058"/>
                    </a:lnTo>
                    <a:lnTo>
                      <a:pt x="16" y="1016"/>
                    </a:lnTo>
                    <a:lnTo>
                      <a:pt x="9" y="973"/>
                    </a:lnTo>
                    <a:lnTo>
                      <a:pt x="4" y="931"/>
                    </a:lnTo>
                    <a:lnTo>
                      <a:pt x="1" y="888"/>
                    </a:lnTo>
                    <a:lnTo>
                      <a:pt x="0" y="845"/>
                    </a:lnTo>
                    <a:lnTo>
                      <a:pt x="1" y="802"/>
                    </a:lnTo>
                    <a:lnTo>
                      <a:pt x="5" y="759"/>
                    </a:lnTo>
                    <a:lnTo>
                      <a:pt x="11" y="717"/>
                    </a:lnTo>
                    <a:lnTo>
                      <a:pt x="18" y="675"/>
                    </a:lnTo>
                    <a:lnTo>
                      <a:pt x="28" y="633"/>
                    </a:lnTo>
                    <a:lnTo>
                      <a:pt x="40" y="592"/>
                    </a:lnTo>
                    <a:lnTo>
                      <a:pt x="55" y="551"/>
                    </a:lnTo>
                    <a:lnTo>
                      <a:pt x="71" y="511"/>
                    </a:lnTo>
                    <a:lnTo>
                      <a:pt x="89" y="472"/>
                    </a:lnTo>
                    <a:lnTo>
                      <a:pt x="109" y="434"/>
                    </a:lnTo>
                    <a:lnTo>
                      <a:pt x="131" y="398"/>
                    </a:lnTo>
                    <a:lnTo>
                      <a:pt x="155" y="362"/>
                    </a:lnTo>
                    <a:lnTo>
                      <a:pt x="180" y="327"/>
                    </a:lnTo>
                    <a:lnTo>
                      <a:pt x="207" y="294"/>
                    </a:lnTo>
                    <a:lnTo>
                      <a:pt x="236" y="262"/>
                    </a:lnTo>
                    <a:lnTo>
                      <a:pt x="267" y="232"/>
                    </a:lnTo>
                    <a:lnTo>
                      <a:pt x="299" y="204"/>
                    </a:lnTo>
                    <a:lnTo>
                      <a:pt x="332" y="177"/>
                    </a:lnTo>
                    <a:lnTo>
                      <a:pt x="367" y="151"/>
                    </a:lnTo>
                    <a:lnTo>
                      <a:pt x="403" y="128"/>
                    </a:lnTo>
                    <a:lnTo>
                      <a:pt x="440" y="106"/>
                    </a:lnTo>
                    <a:lnTo>
                      <a:pt x="478" y="86"/>
                    </a:lnTo>
                    <a:lnTo>
                      <a:pt x="517" y="68"/>
                    </a:lnTo>
                    <a:lnTo>
                      <a:pt x="557" y="53"/>
                    </a:lnTo>
                    <a:lnTo>
                      <a:pt x="597" y="39"/>
                    </a:lnTo>
                    <a:lnTo>
                      <a:pt x="639" y="27"/>
                    </a:lnTo>
                    <a:lnTo>
                      <a:pt x="680" y="17"/>
                    </a:lnTo>
                    <a:lnTo>
                      <a:pt x="723" y="10"/>
                    </a:lnTo>
                    <a:lnTo>
                      <a:pt x="765" y="4"/>
                    </a:lnTo>
                    <a:lnTo>
                      <a:pt x="808" y="1"/>
                    </a:lnTo>
                    <a:lnTo>
                      <a:pt x="851" y="0"/>
                    </a:lnTo>
                    <a:lnTo>
                      <a:pt x="851" y="851"/>
                    </a:lnTo>
                    <a:lnTo>
                      <a:pt x="839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8" name="CustomShape 54"/>
              <p:cNvSpPr/>
              <p:nvPr/>
            </p:nvSpPr>
            <p:spPr>
              <a:xfrm>
                <a:off x="2475000" y="364428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12" y="1702"/>
                    </a:moveTo>
                    <a:lnTo>
                      <a:pt x="55" y="1700"/>
                    </a:lnTo>
                    <a:lnTo>
                      <a:pt x="98" y="1696"/>
                    </a:lnTo>
                    <a:lnTo>
                      <a:pt x="140" y="1690"/>
                    </a:lnTo>
                    <a:lnTo>
                      <a:pt x="182" y="1682"/>
                    </a:lnTo>
                    <a:lnTo>
                      <a:pt x="224" y="1672"/>
                    </a:lnTo>
                    <a:lnTo>
                      <a:pt x="265" y="1660"/>
                    </a:lnTo>
                    <a:lnTo>
                      <a:pt x="306" y="1645"/>
                    </a:lnTo>
                    <a:lnTo>
                      <a:pt x="345" y="1629"/>
                    </a:lnTo>
                    <a:lnTo>
                      <a:pt x="384" y="1610"/>
                    </a:lnTo>
                    <a:lnTo>
                      <a:pt x="422" y="1590"/>
                    </a:lnTo>
                    <a:lnTo>
                      <a:pt x="458" y="1568"/>
                    </a:lnTo>
                    <a:lnTo>
                      <a:pt x="494" y="1544"/>
                    </a:lnTo>
                    <a:lnTo>
                      <a:pt x="528" y="1518"/>
                    </a:lnTo>
                    <a:lnTo>
                      <a:pt x="561" y="1491"/>
                    </a:lnTo>
                    <a:lnTo>
                      <a:pt x="593" y="1461"/>
                    </a:lnTo>
                    <a:lnTo>
                      <a:pt x="623" y="1431"/>
                    </a:lnTo>
                    <a:lnTo>
                      <a:pt x="651" y="1399"/>
                    </a:lnTo>
                    <a:lnTo>
                      <a:pt x="678" y="1365"/>
                    </a:lnTo>
                    <a:lnTo>
                      <a:pt x="703" y="1330"/>
                    </a:lnTo>
                    <a:lnTo>
                      <a:pt x="726" y="1294"/>
                    </a:lnTo>
                    <a:lnTo>
                      <a:pt x="748" y="1257"/>
                    </a:lnTo>
                    <a:lnTo>
                      <a:pt x="767" y="1219"/>
                    </a:lnTo>
                    <a:lnTo>
                      <a:pt x="785" y="1180"/>
                    </a:lnTo>
                    <a:lnTo>
                      <a:pt x="801" y="1140"/>
                    </a:lnTo>
                    <a:lnTo>
                      <a:pt x="814" y="1099"/>
                    </a:lnTo>
                    <a:lnTo>
                      <a:pt x="826" y="1058"/>
                    </a:lnTo>
                    <a:lnTo>
                      <a:pt x="835" y="1016"/>
                    </a:lnTo>
                    <a:lnTo>
                      <a:pt x="842" y="973"/>
                    </a:lnTo>
                    <a:lnTo>
                      <a:pt x="847" y="931"/>
                    </a:lnTo>
                    <a:lnTo>
                      <a:pt x="850" y="888"/>
                    </a:lnTo>
                    <a:lnTo>
                      <a:pt x="851" y="845"/>
                    </a:lnTo>
                    <a:lnTo>
                      <a:pt x="850" y="802"/>
                    </a:lnTo>
                    <a:lnTo>
                      <a:pt x="846" y="759"/>
                    </a:lnTo>
                    <a:lnTo>
                      <a:pt x="840" y="717"/>
                    </a:lnTo>
                    <a:lnTo>
                      <a:pt x="833" y="675"/>
                    </a:lnTo>
                    <a:lnTo>
                      <a:pt x="823" y="633"/>
                    </a:lnTo>
                    <a:lnTo>
                      <a:pt x="811" y="592"/>
                    </a:lnTo>
                    <a:lnTo>
                      <a:pt x="796" y="551"/>
                    </a:lnTo>
                    <a:lnTo>
                      <a:pt x="780" y="511"/>
                    </a:lnTo>
                    <a:lnTo>
                      <a:pt x="762" y="472"/>
                    </a:lnTo>
                    <a:lnTo>
                      <a:pt x="742" y="434"/>
                    </a:lnTo>
                    <a:lnTo>
                      <a:pt x="720" y="398"/>
                    </a:lnTo>
                    <a:lnTo>
                      <a:pt x="696" y="362"/>
                    </a:lnTo>
                    <a:lnTo>
                      <a:pt x="671" y="327"/>
                    </a:lnTo>
                    <a:lnTo>
                      <a:pt x="644" y="294"/>
                    </a:lnTo>
                    <a:lnTo>
                      <a:pt x="615" y="262"/>
                    </a:lnTo>
                    <a:lnTo>
                      <a:pt x="584" y="232"/>
                    </a:lnTo>
                    <a:lnTo>
                      <a:pt x="552" y="204"/>
                    </a:lnTo>
                    <a:lnTo>
                      <a:pt x="519" y="177"/>
                    </a:lnTo>
                    <a:lnTo>
                      <a:pt x="484" y="151"/>
                    </a:lnTo>
                    <a:lnTo>
                      <a:pt x="448" y="128"/>
                    </a:lnTo>
                    <a:lnTo>
                      <a:pt x="411" y="106"/>
                    </a:lnTo>
                    <a:lnTo>
                      <a:pt x="373" y="86"/>
                    </a:lnTo>
                    <a:lnTo>
                      <a:pt x="334" y="68"/>
                    </a:lnTo>
                    <a:lnTo>
                      <a:pt x="294" y="53"/>
                    </a:lnTo>
                    <a:lnTo>
                      <a:pt x="254" y="39"/>
                    </a:lnTo>
                    <a:lnTo>
                      <a:pt x="212" y="27"/>
                    </a:lnTo>
                    <a:lnTo>
                      <a:pt x="171" y="17"/>
                    </a:lnTo>
                    <a:lnTo>
                      <a:pt x="128" y="10"/>
                    </a:lnTo>
                    <a:lnTo>
                      <a:pt x="86" y="4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851"/>
                    </a:lnTo>
                    <a:lnTo>
                      <a:pt x="12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9" name="TextShape 55"/>
              <p:cNvSpPr txBox="1"/>
              <p:nvPr/>
            </p:nvSpPr>
            <p:spPr>
              <a:xfrm>
                <a:off x="2469600" y="375408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70" name="TextShape 56"/>
              <p:cNvSpPr txBox="1"/>
              <p:nvPr/>
            </p:nvSpPr>
            <p:spPr>
              <a:xfrm>
                <a:off x="2757960" y="375408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171" name="Line 57"/>
            <p:cNvSpPr/>
            <p:nvPr/>
          </p:nvSpPr>
          <p:spPr>
            <a:xfrm>
              <a:off x="3095280" y="3980880"/>
              <a:ext cx="1175040" cy="0"/>
            </a:xfrm>
            <a:prstGeom prst="line">
              <a:avLst/>
            </a:prstGeom>
            <a:ln w="54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72" name="Group 58"/>
            <p:cNvGrpSpPr/>
            <p:nvPr/>
          </p:nvGrpSpPr>
          <p:grpSpPr>
            <a:xfrm>
              <a:off x="4254480" y="3624480"/>
              <a:ext cx="758880" cy="670680"/>
              <a:chOff x="4254480" y="3624480"/>
              <a:chExt cx="758880" cy="670680"/>
            </a:xfrm>
          </p:grpSpPr>
          <p:sp>
            <p:nvSpPr>
              <p:cNvPr id="173" name="CustomShape 59"/>
              <p:cNvSpPr/>
              <p:nvPr/>
            </p:nvSpPr>
            <p:spPr>
              <a:xfrm>
                <a:off x="4274640" y="3644280"/>
                <a:ext cx="612720" cy="6127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4" name="CustomShape 60"/>
              <p:cNvSpPr/>
              <p:nvPr/>
            </p:nvSpPr>
            <p:spPr>
              <a:xfrm>
                <a:off x="4274640" y="364428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839" y="1702"/>
                    </a:moveTo>
                    <a:lnTo>
                      <a:pt x="796" y="1700"/>
                    </a:lnTo>
                    <a:lnTo>
                      <a:pt x="753" y="1696"/>
                    </a:lnTo>
                    <a:lnTo>
                      <a:pt x="711" y="1690"/>
                    </a:lnTo>
                    <a:lnTo>
                      <a:pt x="669" y="1682"/>
                    </a:lnTo>
                    <a:lnTo>
                      <a:pt x="627" y="1672"/>
                    </a:lnTo>
                    <a:lnTo>
                      <a:pt x="586" y="1660"/>
                    </a:lnTo>
                    <a:lnTo>
                      <a:pt x="545" y="1645"/>
                    </a:lnTo>
                    <a:lnTo>
                      <a:pt x="506" y="1629"/>
                    </a:lnTo>
                    <a:lnTo>
                      <a:pt x="467" y="1610"/>
                    </a:lnTo>
                    <a:lnTo>
                      <a:pt x="429" y="1590"/>
                    </a:lnTo>
                    <a:lnTo>
                      <a:pt x="393" y="1568"/>
                    </a:lnTo>
                    <a:lnTo>
                      <a:pt x="357" y="1544"/>
                    </a:lnTo>
                    <a:lnTo>
                      <a:pt x="323" y="1518"/>
                    </a:lnTo>
                    <a:lnTo>
                      <a:pt x="290" y="1491"/>
                    </a:lnTo>
                    <a:lnTo>
                      <a:pt x="258" y="1461"/>
                    </a:lnTo>
                    <a:lnTo>
                      <a:pt x="228" y="1431"/>
                    </a:lnTo>
                    <a:lnTo>
                      <a:pt x="200" y="1399"/>
                    </a:lnTo>
                    <a:lnTo>
                      <a:pt x="173" y="1365"/>
                    </a:lnTo>
                    <a:lnTo>
                      <a:pt x="148" y="1330"/>
                    </a:lnTo>
                    <a:lnTo>
                      <a:pt x="125" y="1294"/>
                    </a:lnTo>
                    <a:lnTo>
                      <a:pt x="103" y="1257"/>
                    </a:lnTo>
                    <a:lnTo>
                      <a:pt x="84" y="1219"/>
                    </a:lnTo>
                    <a:lnTo>
                      <a:pt x="66" y="1180"/>
                    </a:lnTo>
                    <a:lnTo>
                      <a:pt x="50" y="1140"/>
                    </a:lnTo>
                    <a:lnTo>
                      <a:pt x="37" y="1099"/>
                    </a:lnTo>
                    <a:lnTo>
                      <a:pt x="25" y="1058"/>
                    </a:lnTo>
                    <a:lnTo>
                      <a:pt x="16" y="1016"/>
                    </a:lnTo>
                    <a:lnTo>
                      <a:pt x="9" y="973"/>
                    </a:lnTo>
                    <a:lnTo>
                      <a:pt x="4" y="931"/>
                    </a:lnTo>
                    <a:lnTo>
                      <a:pt x="1" y="888"/>
                    </a:lnTo>
                    <a:lnTo>
                      <a:pt x="0" y="845"/>
                    </a:lnTo>
                    <a:lnTo>
                      <a:pt x="1" y="802"/>
                    </a:lnTo>
                    <a:lnTo>
                      <a:pt x="5" y="759"/>
                    </a:lnTo>
                    <a:lnTo>
                      <a:pt x="11" y="717"/>
                    </a:lnTo>
                    <a:lnTo>
                      <a:pt x="18" y="675"/>
                    </a:lnTo>
                    <a:lnTo>
                      <a:pt x="28" y="633"/>
                    </a:lnTo>
                    <a:lnTo>
                      <a:pt x="40" y="592"/>
                    </a:lnTo>
                    <a:lnTo>
                      <a:pt x="55" y="551"/>
                    </a:lnTo>
                    <a:lnTo>
                      <a:pt x="71" y="511"/>
                    </a:lnTo>
                    <a:lnTo>
                      <a:pt x="89" y="472"/>
                    </a:lnTo>
                    <a:lnTo>
                      <a:pt x="109" y="434"/>
                    </a:lnTo>
                    <a:lnTo>
                      <a:pt x="131" y="398"/>
                    </a:lnTo>
                    <a:lnTo>
                      <a:pt x="155" y="362"/>
                    </a:lnTo>
                    <a:lnTo>
                      <a:pt x="180" y="327"/>
                    </a:lnTo>
                    <a:lnTo>
                      <a:pt x="207" y="294"/>
                    </a:lnTo>
                    <a:lnTo>
                      <a:pt x="236" y="262"/>
                    </a:lnTo>
                    <a:lnTo>
                      <a:pt x="267" y="232"/>
                    </a:lnTo>
                    <a:lnTo>
                      <a:pt x="299" y="204"/>
                    </a:lnTo>
                    <a:lnTo>
                      <a:pt x="332" y="177"/>
                    </a:lnTo>
                    <a:lnTo>
                      <a:pt x="367" y="151"/>
                    </a:lnTo>
                    <a:lnTo>
                      <a:pt x="403" y="128"/>
                    </a:lnTo>
                    <a:lnTo>
                      <a:pt x="440" y="106"/>
                    </a:lnTo>
                    <a:lnTo>
                      <a:pt x="478" y="86"/>
                    </a:lnTo>
                    <a:lnTo>
                      <a:pt x="517" y="68"/>
                    </a:lnTo>
                    <a:lnTo>
                      <a:pt x="557" y="53"/>
                    </a:lnTo>
                    <a:lnTo>
                      <a:pt x="597" y="39"/>
                    </a:lnTo>
                    <a:lnTo>
                      <a:pt x="639" y="27"/>
                    </a:lnTo>
                    <a:lnTo>
                      <a:pt x="680" y="17"/>
                    </a:lnTo>
                    <a:lnTo>
                      <a:pt x="723" y="10"/>
                    </a:lnTo>
                    <a:lnTo>
                      <a:pt x="765" y="4"/>
                    </a:lnTo>
                    <a:lnTo>
                      <a:pt x="808" y="1"/>
                    </a:lnTo>
                    <a:lnTo>
                      <a:pt x="851" y="0"/>
                    </a:lnTo>
                    <a:lnTo>
                      <a:pt x="851" y="851"/>
                    </a:lnTo>
                    <a:lnTo>
                      <a:pt x="839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5" name="CustomShape 61"/>
              <p:cNvSpPr/>
              <p:nvPr/>
            </p:nvSpPr>
            <p:spPr>
              <a:xfrm>
                <a:off x="4275000" y="3644640"/>
                <a:ext cx="612720" cy="612720"/>
              </a:xfrm>
              <a:custGeom>
                <a:avLst/>
                <a:gdLst/>
                <a:ahLst/>
                <a:rect l="0" t="0" r="r" b="b"/>
                <a:pathLst>
                  <a:path w="852" h="1703">
                    <a:moveTo>
                      <a:pt x="12" y="1702"/>
                    </a:moveTo>
                    <a:lnTo>
                      <a:pt x="55" y="1700"/>
                    </a:lnTo>
                    <a:lnTo>
                      <a:pt x="98" y="1696"/>
                    </a:lnTo>
                    <a:lnTo>
                      <a:pt x="140" y="1690"/>
                    </a:lnTo>
                    <a:lnTo>
                      <a:pt x="182" y="1682"/>
                    </a:lnTo>
                    <a:lnTo>
                      <a:pt x="224" y="1672"/>
                    </a:lnTo>
                    <a:lnTo>
                      <a:pt x="265" y="1660"/>
                    </a:lnTo>
                    <a:lnTo>
                      <a:pt x="306" y="1645"/>
                    </a:lnTo>
                    <a:lnTo>
                      <a:pt x="345" y="1629"/>
                    </a:lnTo>
                    <a:lnTo>
                      <a:pt x="384" y="1610"/>
                    </a:lnTo>
                    <a:lnTo>
                      <a:pt x="422" y="1590"/>
                    </a:lnTo>
                    <a:lnTo>
                      <a:pt x="458" y="1568"/>
                    </a:lnTo>
                    <a:lnTo>
                      <a:pt x="494" y="1544"/>
                    </a:lnTo>
                    <a:lnTo>
                      <a:pt x="528" y="1518"/>
                    </a:lnTo>
                    <a:lnTo>
                      <a:pt x="561" y="1491"/>
                    </a:lnTo>
                    <a:lnTo>
                      <a:pt x="593" y="1461"/>
                    </a:lnTo>
                    <a:lnTo>
                      <a:pt x="623" y="1431"/>
                    </a:lnTo>
                    <a:lnTo>
                      <a:pt x="651" y="1399"/>
                    </a:lnTo>
                    <a:lnTo>
                      <a:pt x="678" y="1365"/>
                    </a:lnTo>
                    <a:lnTo>
                      <a:pt x="703" y="1330"/>
                    </a:lnTo>
                    <a:lnTo>
                      <a:pt x="726" y="1294"/>
                    </a:lnTo>
                    <a:lnTo>
                      <a:pt x="748" y="1257"/>
                    </a:lnTo>
                    <a:lnTo>
                      <a:pt x="767" y="1219"/>
                    </a:lnTo>
                    <a:lnTo>
                      <a:pt x="785" y="1180"/>
                    </a:lnTo>
                    <a:lnTo>
                      <a:pt x="801" y="1140"/>
                    </a:lnTo>
                    <a:lnTo>
                      <a:pt x="814" y="1099"/>
                    </a:lnTo>
                    <a:lnTo>
                      <a:pt x="826" y="1058"/>
                    </a:lnTo>
                    <a:lnTo>
                      <a:pt x="835" y="1016"/>
                    </a:lnTo>
                    <a:lnTo>
                      <a:pt x="842" y="973"/>
                    </a:lnTo>
                    <a:lnTo>
                      <a:pt x="847" y="931"/>
                    </a:lnTo>
                    <a:lnTo>
                      <a:pt x="850" y="888"/>
                    </a:lnTo>
                    <a:lnTo>
                      <a:pt x="851" y="845"/>
                    </a:lnTo>
                    <a:lnTo>
                      <a:pt x="850" y="802"/>
                    </a:lnTo>
                    <a:lnTo>
                      <a:pt x="846" y="759"/>
                    </a:lnTo>
                    <a:lnTo>
                      <a:pt x="840" y="717"/>
                    </a:lnTo>
                    <a:lnTo>
                      <a:pt x="833" y="675"/>
                    </a:lnTo>
                    <a:lnTo>
                      <a:pt x="823" y="633"/>
                    </a:lnTo>
                    <a:lnTo>
                      <a:pt x="811" y="592"/>
                    </a:lnTo>
                    <a:lnTo>
                      <a:pt x="796" y="551"/>
                    </a:lnTo>
                    <a:lnTo>
                      <a:pt x="780" y="511"/>
                    </a:lnTo>
                    <a:lnTo>
                      <a:pt x="762" y="472"/>
                    </a:lnTo>
                    <a:lnTo>
                      <a:pt x="742" y="434"/>
                    </a:lnTo>
                    <a:lnTo>
                      <a:pt x="720" y="398"/>
                    </a:lnTo>
                    <a:lnTo>
                      <a:pt x="696" y="362"/>
                    </a:lnTo>
                    <a:lnTo>
                      <a:pt x="671" y="327"/>
                    </a:lnTo>
                    <a:lnTo>
                      <a:pt x="644" y="294"/>
                    </a:lnTo>
                    <a:lnTo>
                      <a:pt x="615" y="262"/>
                    </a:lnTo>
                    <a:lnTo>
                      <a:pt x="584" y="232"/>
                    </a:lnTo>
                    <a:lnTo>
                      <a:pt x="552" y="204"/>
                    </a:lnTo>
                    <a:lnTo>
                      <a:pt x="519" y="177"/>
                    </a:lnTo>
                    <a:lnTo>
                      <a:pt x="484" y="151"/>
                    </a:lnTo>
                    <a:lnTo>
                      <a:pt x="448" y="128"/>
                    </a:lnTo>
                    <a:lnTo>
                      <a:pt x="411" y="106"/>
                    </a:lnTo>
                    <a:lnTo>
                      <a:pt x="373" y="86"/>
                    </a:lnTo>
                    <a:lnTo>
                      <a:pt x="334" y="68"/>
                    </a:lnTo>
                    <a:lnTo>
                      <a:pt x="294" y="53"/>
                    </a:lnTo>
                    <a:lnTo>
                      <a:pt x="254" y="39"/>
                    </a:lnTo>
                    <a:lnTo>
                      <a:pt x="212" y="27"/>
                    </a:lnTo>
                    <a:lnTo>
                      <a:pt x="171" y="17"/>
                    </a:lnTo>
                    <a:lnTo>
                      <a:pt x="128" y="10"/>
                    </a:lnTo>
                    <a:lnTo>
                      <a:pt x="86" y="4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851"/>
                    </a:lnTo>
                    <a:lnTo>
                      <a:pt x="12" y="1702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6" name="TextShape 62"/>
              <p:cNvSpPr txBox="1"/>
              <p:nvPr/>
            </p:nvSpPr>
            <p:spPr>
              <a:xfrm>
                <a:off x="4269600" y="375444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77" name="TextShape 63"/>
              <p:cNvSpPr txBox="1"/>
              <p:nvPr/>
            </p:nvSpPr>
            <p:spPr>
              <a:xfrm>
                <a:off x="4557960" y="375444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π</a:t>
                </a:r>
                <a:r>
                  <a:rPr b="0" lang="en-US" sz="2000" spc="-1" strike="noStrike" baseline="101000">
                    <a:latin typeface="Times New Roman"/>
                    <a:ea typeface="Arial"/>
                  </a:rPr>
                  <a:t>0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78" name="CustomShape 64"/>
              <p:cNvSpPr/>
              <p:nvPr/>
            </p:nvSpPr>
            <p:spPr>
              <a:xfrm>
                <a:off x="4254480" y="365472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891"/>
                    </a:moveTo>
                    <a:lnTo>
                      <a:pt x="1" y="846"/>
                    </a:lnTo>
                    <a:lnTo>
                      <a:pt x="4" y="801"/>
                    </a:lnTo>
                    <a:lnTo>
                      <a:pt x="10" y="756"/>
                    </a:lnTo>
                    <a:lnTo>
                      <a:pt x="18" y="712"/>
                    </a:lnTo>
                    <a:lnTo>
                      <a:pt x="28" y="668"/>
                    </a:lnTo>
                    <a:lnTo>
                      <a:pt x="40" y="624"/>
                    </a:lnTo>
                    <a:lnTo>
                      <a:pt x="55" y="582"/>
                    </a:lnTo>
                    <a:lnTo>
                      <a:pt x="71" y="540"/>
                    </a:lnTo>
                    <a:lnTo>
                      <a:pt x="90" y="499"/>
                    </a:lnTo>
                    <a:lnTo>
                      <a:pt x="111" y="459"/>
                    </a:lnTo>
                    <a:lnTo>
                      <a:pt x="134" y="420"/>
                    </a:lnTo>
                    <a:lnTo>
                      <a:pt x="159" y="382"/>
                    </a:lnTo>
                    <a:lnTo>
                      <a:pt x="185" y="346"/>
                    </a:lnTo>
                    <a:lnTo>
                      <a:pt x="214" y="311"/>
                    </a:lnTo>
                    <a:lnTo>
                      <a:pt x="244" y="277"/>
                    </a:lnTo>
                    <a:lnTo>
                      <a:pt x="276" y="245"/>
                    </a:lnTo>
                    <a:lnTo>
                      <a:pt x="309" y="215"/>
                    </a:lnTo>
                    <a:lnTo>
                      <a:pt x="344" y="187"/>
                    </a:lnTo>
                    <a:lnTo>
                      <a:pt x="381" y="160"/>
                    </a:lnTo>
                    <a:lnTo>
                      <a:pt x="418" y="135"/>
                    </a:lnTo>
                    <a:lnTo>
                      <a:pt x="457" y="112"/>
                    </a:lnTo>
                    <a:lnTo>
                      <a:pt x="497" y="91"/>
                    </a:lnTo>
                    <a:lnTo>
                      <a:pt x="538" y="72"/>
                    </a:lnTo>
                    <a:lnTo>
                      <a:pt x="580" y="55"/>
                    </a:lnTo>
                    <a:lnTo>
                      <a:pt x="622" y="41"/>
                    </a:lnTo>
                    <a:lnTo>
                      <a:pt x="666" y="28"/>
                    </a:lnTo>
                    <a:lnTo>
                      <a:pt x="710" y="18"/>
                    </a:lnTo>
                    <a:lnTo>
                      <a:pt x="754" y="10"/>
                    </a:lnTo>
                    <a:lnTo>
                      <a:pt x="799" y="5"/>
                    </a:lnTo>
                    <a:lnTo>
                      <a:pt x="844" y="1"/>
                    </a:lnTo>
                    <a:lnTo>
                      <a:pt x="889" y="0"/>
                    </a:lnTo>
                    <a:lnTo>
                      <a:pt x="889" y="889"/>
                    </a:lnTo>
                    <a:lnTo>
                      <a:pt x="0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9" name="CustomShape 65"/>
              <p:cNvSpPr/>
              <p:nvPr/>
            </p:nvSpPr>
            <p:spPr>
              <a:xfrm>
                <a:off x="4276080" y="364608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891"/>
                    </a:moveTo>
                    <a:lnTo>
                      <a:pt x="888" y="846"/>
                    </a:lnTo>
                    <a:lnTo>
                      <a:pt x="885" y="801"/>
                    </a:lnTo>
                    <a:lnTo>
                      <a:pt x="879" y="756"/>
                    </a:lnTo>
                    <a:lnTo>
                      <a:pt x="871" y="712"/>
                    </a:lnTo>
                    <a:lnTo>
                      <a:pt x="861" y="668"/>
                    </a:lnTo>
                    <a:lnTo>
                      <a:pt x="849" y="624"/>
                    </a:lnTo>
                    <a:lnTo>
                      <a:pt x="834" y="582"/>
                    </a:lnTo>
                    <a:lnTo>
                      <a:pt x="818" y="540"/>
                    </a:lnTo>
                    <a:lnTo>
                      <a:pt x="799" y="499"/>
                    </a:lnTo>
                    <a:lnTo>
                      <a:pt x="778" y="459"/>
                    </a:lnTo>
                    <a:lnTo>
                      <a:pt x="755" y="420"/>
                    </a:lnTo>
                    <a:lnTo>
                      <a:pt x="730" y="382"/>
                    </a:lnTo>
                    <a:lnTo>
                      <a:pt x="704" y="346"/>
                    </a:lnTo>
                    <a:lnTo>
                      <a:pt x="675" y="311"/>
                    </a:lnTo>
                    <a:lnTo>
                      <a:pt x="645" y="277"/>
                    </a:lnTo>
                    <a:lnTo>
                      <a:pt x="613" y="245"/>
                    </a:lnTo>
                    <a:lnTo>
                      <a:pt x="580" y="215"/>
                    </a:lnTo>
                    <a:lnTo>
                      <a:pt x="545" y="187"/>
                    </a:lnTo>
                    <a:lnTo>
                      <a:pt x="508" y="160"/>
                    </a:lnTo>
                    <a:lnTo>
                      <a:pt x="471" y="135"/>
                    </a:lnTo>
                    <a:lnTo>
                      <a:pt x="432" y="112"/>
                    </a:lnTo>
                    <a:lnTo>
                      <a:pt x="392" y="91"/>
                    </a:lnTo>
                    <a:lnTo>
                      <a:pt x="351" y="72"/>
                    </a:lnTo>
                    <a:lnTo>
                      <a:pt x="309" y="55"/>
                    </a:lnTo>
                    <a:lnTo>
                      <a:pt x="267" y="41"/>
                    </a:lnTo>
                    <a:lnTo>
                      <a:pt x="223" y="28"/>
                    </a:lnTo>
                    <a:lnTo>
                      <a:pt x="179" y="18"/>
                    </a:lnTo>
                    <a:lnTo>
                      <a:pt x="135" y="10"/>
                    </a:lnTo>
                    <a:lnTo>
                      <a:pt x="90" y="5"/>
                    </a:lnTo>
                    <a:lnTo>
                      <a:pt x="45" y="1"/>
                    </a:lnTo>
                    <a:lnTo>
                      <a:pt x="0" y="0"/>
                    </a:lnTo>
                    <a:lnTo>
                      <a:pt x="0" y="889"/>
                    </a:lnTo>
                    <a:lnTo>
                      <a:pt x="889" y="891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0" name="CustomShape 66"/>
              <p:cNvSpPr/>
              <p:nvPr/>
            </p:nvSpPr>
            <p:spPr>
              <a:xfrm>
                <a:off x="4254480" y="300636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0" y="0"/>
                    </a:moveTo>
                    <a:lnTo>
                      <a:pt x="1" y="45"/>
                    </a:lnTo>
                    <a:lnTo>
                      <a:pt x="4" y="90"/>
                    </a:lnTo>
                    <a:lnTo>
                      <a:pt x="10" y="135"/>
                    </a:lnTo>
                    <a:lnTo>
                      <a:pt x="18" y="179"/>
                    </a:lnTo>
                    <a:lnTo>
                      <a:pt x="28" y="223"/>
                    </a:lnTo>
                    <a:lnTo>
                      <a:pt x="40" y="267"/>
                    </a:lnTo>
                    <a:lnTo>
                      <a:pt x="55" y="309"/>
                    </a:lnTo>
                    <a:lnTo>
                      <a:pt x="71" y="351"/>
                    </a:lnTo>
                    <a:lnTo>
                      <a:pt x="90" y="392"/>
                    </a:lnTo>
                    <a:lnTo>
                      <a:pt x="111" y="432"/>
                    </a:lnTo>
                    <a:lnTo>
                      <a:pt x="134" y="471"/>
                    </a:lnTo>
                    <a:lnTo>
                      <a:pt x="159" y="509"/>
                    </a:lnTo>
                    <a:lnTo>
                      <a:pt x="185" y="545"/>
                    </a:lnTo>
                    <a:lnTo>
                      <a:pt x="214" y="580"/>
                    </a:lnTo>
                    <a:lnTo>
                      <a:pt x="244" y="614"/>
                    </a:lnTo>
                    <a:lnTo>
                      <a:pt x="276" y="646"/>
                    </a:lnTo>
                    <a:lnTo>
                      <a:pt x="309" y="676"/>
                    </a:lnTo>
                    <a:lnTo>
                      <a:pt x="344" y="704"/>
                    </a:lnTo>
                    <a:lnTo>
                      <a:pt x="381" y="731"/>
                    </a:lnTo>
                    <a:lnTo>
                      <a:pt x="418" y="756"/>
                    </a:lnTo>
                    <a:lnTo>
                      <a:pt x="457" y="779"/>
                    </a:lnTo>
                    <a:lnTo>
                      <a:pt x="497" y="800"/>
                    </a:lnTo>
                    <a:lnTo>
                      <a:pt x="538" y="819"/>
                    </a:lnTo>
                    <a:lnTo>
                      <a:pt x="580" y="836"/>
                    </a:lnTo>
                    <a:lnTo>
                      <a:pt x="622" y="850"/>
                    </a:lnTo>
                    <a:lnTo>
                      <a:pt x="666" y="863"/>
                    </a:lnTo>
                    <a:lnTo>
                      <a:pt x="710" y="873"/>
                    </a:lnTo>
                    <a:lnTo>
                      <a:pt x="754" y="881"/>
                    </a:lnTo>
                    <a:lnTo>
                      <a:pt x="799" y="886"/>
                    </a:lnTo>
                    <a:lnTo>
                      <a:pt x="844" y="890"/>
                    </a:lnTo>
                    <a:lnTo>
                      <a:pt x="889" y="891"/>
                    </a:lnTo>
                    <a:lnTo>
                      <a:pt x="889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1" name="CustomShape 67"/>
              <p:cNvSpPr/>
              <p:nvPr/>
            </p:nvSpPr>
            <p:spPr>
              <a:xfrm>
                <a:off x="4276080" y="3655080"/>
                <a:ext cx="640080" cy="640080"/>
              </a:xfrm>
              <a:custGeom>
                <a:avLst/>
                <a:gdLst/>
                <a:ahLst/>
                <a:rect l="0" t="0" r="r" b="b"/>
                <a:pathLst>
                  <a:path w="890" h="892">
                    <a:moveTo>
                      <a:pt x="889" y="0"/>
                    </a:moveTo>
                    <a:lnTo>
                      <a:pt x="888" y="45"/>
                    </a:lnTo>
                    <a:lnTo>
                      <a:pt x="885" y="90"/>
                    </a:lnTo>
                    <a:lnTo>
                      <a:pt x="879" y="135"/>
                    </a:lnTo>
                    <a:lnTo>
                      <a:pt x="871" y="179"/>
                    </a:lnTo>
                    <a:lnTo>
                      <a:pt x="861" y="223"/>
                    </a:lnTo>
                    <a:lnTo>
                      <a:pt x="849" y="267"/>
                    </a:lnTo>
                    <a:lnTo>
                      <a:pt x="834" y="309"/>
                    </a:lnTo>
                    <a:lnTo>
                      <a:pt x="818" y="351"/>
                    </a:lnTo>
                    <a:lnTo>
                      <a:pt x="799" y="392"/>
                    </a:lnTo>
                    <a:lnTo>
                      <a:pt x="778" y="432"/>
                    </a:lnTo>
                    <a:lnTo>
                      <a:pt x="755" y="471"/>
                    </a:lnTo>
                    <a:lnTo>
                      <a:pt x="730" y="509"/>
                    </a:lnTo>
                    <a:lnTo>
                      <a:pt x="704" y="545"/>
                    </a:lnTo>
                    <a:lnTo>
                      <a:pt x="675" y="580"/>
                    </a:lnTo>
                    <a:lnTo>
                      <a:pt x="645" y="614"/>
                    </a:lnTo>
                    <a:lnTo>
                      <a:pt x="613" y="646"/>
                    </a:lnTo>
                    <a:lnTo>
                      <a:pt x="580" y="676"/>
                    </a:lnTo>
                    <a:lnTo>
                      <a:pt x="545" y="704"/>
                    </a:lnTo>
                    <a:lnTo>
                      <a:pt x="508" y="731"/>
                    </a:lnTo>
                    <a:lnTo>
                      <a:pt x="471" y="756"/>
                    </a:lnTo>
                    <a:lnTo>
                      <a:pt x="432" y="779"/>
                    </a:lnTo>
                    <a:lnTo>
                      <a:pt x="392" y="800"/>
                    </a:lnTo>
                    <a:lnTo>
                      <a:pt x="351" y="819"/>
                    </a:lnTo>
                    <a:lnTo>
                      <a:pt x="309" y="836"/>
                    </a:lnTo>
                    <a:lnTo>
                      <a:pt x="267" y="850"/>
                    </a:lnTo>
                    <a:lnTo>
                      <a:pt x="223" y="863"/>
                    </a:lnTo>
                    <a:lnTo>
                      <a:pt x="179" y="873"/>
                    </a:lnTo>
                    <a:lnTo>
                      <a:pt x="135" y="881"/>
                    </a:lnTo>
                    <a:lnTo>
                      <a:pt x="90" y="886"/>
                    </a:lnTo>
                    <a:lnTo>
                      <a:pt x="45" y="890"/>
                    </a:lnTo>
                    <a:lnTo>
                      <a:pt x="0" y="891"/>
                    </a:lnTo>
                    <a:lnTo>
                      <a:pt x="0" y="2"/>
                    </a:lnTo>
                    <a:lnTo>
                      <a:pt x="889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2" name="TextShape 68"/>
              <p:cNvSpPr txBox="1"/>
              <p:nvPr/>
            </p:nvSpPr>
            <p:spPr>
              <a:xfrm>
                <a:off x="4325760" y="362448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83" name="TextShape 69"/>
              <p:cNvSpPr txBox="1"/>
              <p:nvPr/>
            </p:nvSpPr>
            <p:spPr>
              <a:xfrm>
                <a:off x="4650120" y="366048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84" name="TextShape 70"/>
              <p:cNvSpPr txBox="1"/>
              <p:nvPr/>
            </p:nvSpPr>
            <p:spPr>
              <a:xfrm>
                <a:off x="4614480" y="391248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85" name="TextShape 71"/>
              <p:cNvSpPr txBox="1"/>
              <p:nvPr/>
            </p:nvSpPr>
            <p:spPr>
              <a:xfrm>
                <a:off x="4326480" y="3912480"/>
                <a:ext cx="363240" cy="344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86" name="Group 72"/>
            <p:cNvGrpSpPr/>
            <p:nvPr/>
          </p:nvGrpSpPr>
          <p:grpSpPr>
            <a:xfrm>
              <a:off x="1128960" y="2696400"/>
              <a:ext cx="1611360" cy="1113840"/>
              <a:chOff x="1128960" y="2696400"/>
              <a:chExt cx="1611360" cy="1113840"/>
            </a:xfrm>
          </p:grpSpPr>
          <p:sp>
            <p:nvSpPr>
              <p:cNvPr id="187" name="Line 73"/>
              <p:cNvSpPr/>
              <p:nvPr/>
            </p:nvSpPr>
            <p:spPr>
              <a:xfrm flipV="1">
                <a:off x="1142640" y="2804400"/>
                <a:ext cx="1550880" cy="39528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8" name="Line 74"/>
              <p:cNvSpPr/>
              <p:nvPr/>
            </p:nvSpPr>
            <p:spPr>
              <a:xfrm>
                <a:off x="1128960" y="3202560"/>
                <a:ext cx="1381680" cy="60768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9" name="TextShape 75"/>
              <p:cNvSpPr txBox="1"/>
              <p:nvPr/>
            </p:nvSpPr>
            <p:spPr>
              <a:xfrm>
                <a:off x="1825920" y="327240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~31%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190" name="TextShape 76"/>
              <p:cNvSpPr txBox="1"/>
              <p:nvPr/>
            </p:nvSpPr>
            <p:spPr>
              <a:xfrm>
                <a:off x="1501920" y="269640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~69%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191" name="Group 77"/>
          <p:cNvGrpSpPr/>
          <p:nvPr/>
        </p:nvGrpSpPr>
        <p:grpSpPr>
          <a:xfrm>
            <a:off x="4182480" y="2709720"/>
            <a:ext cx="3054960" cy="1109880"/>
            <a:chOff x="4182480" y="2709720"/>
            <a:chExt cx="3054960" cy="1109880"/>
          </a:xfrm>
        </p:grpSpPr>
        <p:grpSp>
          <p:nvGrpSpPr>
            <p:cNvPr id="192" name="Group 78"/>
            <p:cNvGrpSpPr/>
            <p:nvPr/>
          </p:nvGrpSpPr>
          <p:grpSpPr>
            <a:xfrm>
              <a:off x="4182480" y="2853360"/>
              <a:ext cx="947160" cy="722520"/>
              <a:chOff x="4182480" y="2853360"/>
              <a:chExt cx="947160" cy="722520"/>
            </a:xfrm>
          </p:grpSpPr>
          <p:sp>
            <p:nvSpPr>
              <p:cNvPr id="193" name="CustomShape 79"/>
              <p:cNvSpPr/>
              <p:nvPr/>
            </p:nvSpPr>
            <p:spPr>
              <a:xfrm>
                <a:off x="4182480" y="285336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4" name="TextShape 80"/>
              <p:cNvSpPr txBox="1"/>
              <p:nvPr/>
            </p:nvSpPr>
            <p:spPr>
              <a:xfrm>
                <a:off x="4264920" y="2882880"/>
                <a:ext cx="864720" cy="654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  <a:ea typeface="Times New Roman"/>
                  </a:rPr>
                  <a:t>Λ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195" name="Group 81"/>
            <p:cNvGrpSpPr/>
            <p:nvPr/>
          </p:nvGrpSpPr>
          <p:grpSpPr>
            <a:xfrm>
              <a:off x="4877640" y="2709720"/>
              <a:ext cx="2359800" cy="1109880"/>
              <a:chOff x="4877640" y="2709720"/>
              <a:chExt cx="2359800" cy="1109880"/>
            </a:xfrm>
          </p:grpSpPr>
          <p:sp>
            <p:nvSpPr>
              <p:cNvPr id="196" name="TextShape 82"/>
              <p:cNvSpPr txBox="1"/>
              <p:nvPr/>
            </p:nvSpPr>
            <p:spPr>
              <a:xfrm>
                <a:off x="4985640" y="273636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~64%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197" name="Group 83"/>
              <p:cNvGrpSpPr/>
              <p:nvPr/>
            </p:nvGrpSpPr>
            <p:grpSpPr>
              <a:xfrm>
                <a:off x="5629320" y="3360240"/>
                <a:ext cx="563760" cy="459360"/>
                <a:chOff x="5629320" y="3360240"/>
                <a:chExt cx="563760" cy="459360"/>
              </a:xfrm>
            </p:grpSpPr>
            <p:sp>
              <p:nvSpPr>
                <p:cNvPr id="198" name="CustomShape 84"/>
                <p:cNvSpPr/>
                <p:nvPr/>
              </p:nvSpPr>
              <p:spPr>
                <a:xfrm>
                  <a:off x="5670360" y="336024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99" name="CustomShape 85"/>
                <p:cNvSpPr/>
                <p:nvPr/>
              </p:nvSpPr>
              <p:spPr>
                <a:xfrm>
                  <a:off x="5670720" y="33606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0" name="TextShape 86"/>
                <p:cNvSpPr txBox="1"/>
                <p:nvPr/>
              </p:nvSpPr>
              <p:spPr>
                <a:xfrm>
                  <a:off x="5629320" y="336240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n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01" name="TextShape 87"/>
                <p:cNvSpPr txBox="1"/>
                <p:nvPr/>
              </p:nvSpPr>
              <p:spPr>
                <a:xfrm>
                  <a:off x="5809680" y="343440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5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1500" spc="-1" strike="noStrike" baseline="101000">
                      <a:latin typeface="Times New Roman"/>
                      <a:ea typeface="Arial"/>
                    </a:rPr>
                    <a:t>0</a:t>
                  </a:r>
                  <a:endParaRPr b="0" lang="en-US" sz="1500" spc="-1" strike="noStrike">
                    <a:latin typeface="Arial"/>
                  </a:endParaRPr>
                </a:p>
              </p:txBody>
            </p:sp>
          </p:grpSp>
          <p:grpSp>
            <p:nvGrpSpPr>
              <p:cNvPr id="202" name="Group 88"/>
              <p:cNvGrpSpPr/>
              <p:nvPr/>
            </p:nvGrpSpPr>
            <p:grpSpPr>
              <a:xfrm>
                <a:off x="6637320" y="3331800"/>
                <a:ext cx="600120" cy="464040"/>
                <a:chOff x="6637320" y="3331800"/>
                <a:chExt cx="600120" cy="464040"/>
              </a:xfrm>
            </p:grpSpPr>
            <p:sp>
              <p:nvSpPr>
                <p:cNvPr id="203" name="CustomShape 89"/>
                <p:cNvSpPr/>
                <p:nvPr/>
              </p:nvSpPr>
              <p:spPr>
                <a:xfrm>
                  <a:off x="6678360" y="336024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4" name="CustomShape 90"/>
                <p:cNvSpPr/>
                <p:nvPr/>
              </p:nvSpPr>
              <p:spPr>
                <a:xfrm>
                  <a:off x="6678720" y="33606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5" name="TextShape 91"/>
                <p:cNvSpPr txBox="1"/>
                <p:nvPr/>
              </p:nvSpPr>
              <p:spPr>
                <a:xfrm>
                  <a:off x="6637320" y="336240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n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06" name="TextShape 92"/>
                <p:cNvSpPr txBox="1"/>
                <p:nvPr/>
              </p:nvSpPr>
              <p:spPr>
                <a:xfrm>
                  <a:off x="6853680" y="333180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207" name="CustomShape 93"/>
                <p:cNvSpPr/>
                <p:nvPr/>
              </p:nvSpPr>
              <p:spPr>
                <a:xfrm>
                  <a:off x="6684840" y="336564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8" name="CustomShape 94"/>
                <p:cNvSpPr/>
                <p:nvPr/>
              </p:nvSpPr>
              <p:spPr>
                <a:xfrm>
                  <a:off x="6678360" y="33660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9" name="TextShape 95"/>
                <p:cNvSpPr txBox="1"/>
                <p:nvPr/>
              </p:nvSpPr>
              <p:spPr>
                <a:xfrm>
                  <a:off x="6854040" y="351216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</p:grpSp>
          <p:sp>
            <p:nvSpPr>
              <p:cNvPr id="210" name="Line 96"/>
              <p:cNvSpPr/>
              <p:nvPr/>
            </p:nvSpPr>
            <p:spPr>
              <a:xfrm flipV="1">
                <a:off x="4951800" y="3011400"/>
                <a:ext cx="945720" cy="9144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1" name="TextShape 97"/>
              <p:cNvSpPr txBox="1"/>
              <p:nvPr/>
            </p:nvSpPr>
            <p:spPr>
              <a:xfrm>
                <a:off x="4877640" y="345636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~36%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212" name="Group 98"/>
              <p:cNvGrpSpPr/>
              <p:nvPr/>
            </p:nvGrpSpPr>
            <p:grpSpPr>
              <a:xfrm>
                <a:off x="5897880" y="2709720"/>
                <a:ext cx="721800" cy="606600"/>
                <a:chOff x="5897880" y="2709720"/>
                <a:chExt cx="721800" cy="606600"/>
              </a:xfrm>
            </p:grpSpPr>
            <p:sp>
              <p:nvSpPr>
                <p:cNvPr id="213" name="CustomShape 99"/>
                <p:cNvSpPr/>
                <p:nvPr/>
              </p:nvSpPr>
              <p:spPr>
                <a:xfrm>
                  <a:off x="5911200" y="2709720"/>
                  <a:ext cx="576000" cy="576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4" name="CustomShape 100"/>
                <p:cNvSpPr/>
                <p:nvPr/>
              </p:nvSpPr>
              <p:spPr>
                <a:xfrm>
                  <a:off x="5911200" y="2710080"/>
                  <a:ext cx="576000" cy="576000"/>
                </a:xfrm>
                <a:custGeom>
                  <a:avLst/>
                  <a:gdLst/>
                  <a:ahLst/>
                  <a:rect l="0" t="0" r="r" b="b"/>
                  <a:pathLst>
                    <a:path w="813" h="1601">
                      <a:moveTo>
                        <a:pt x="812" y="1600"/>
                      </a:moveTo>
                      <a:lnTo>
                        <a:pt x="772" y="1600"/>
                      </a:lnTo>
                      <a:lnTo>
                        <a:pt x="732" y="1597"/>
                      </a:lnTo>
                      <a:lnTo>
                        <a:pt x="692" y="1593"/>
                      </a:lnTo>
                      <a:lnTo>
                        <a:pt x="653" y="1586"/>
                      </a:lnTo>
                      <a:lnTo>
                        <a:pt x="613" y="1578"/>
                      </a:lnTo>
                      <a:lnTo>
                        <a:pt x="575" y="1568"/>
                      </a:lnTo>
                      <a:lnTo>
                        <a:pt x="536" y="1555"/>
                      </a:lnTo>
                      <a:lnTo>
                        <a:pt x="499" y="1541"/>
                      </a:lnTo>
                      <a:lnTo>
                        <a:pt x="462" y="1525"/>
                      </a:lnTo>
                      <a:lnTo>
                        <a:pt x="426" y="1507"/>
                      </a:lnTo>
                      <a:lnTo>
                        <a:pt x="391" y="1488"/>
                      </a:lnTo>
                      <a:lnTo>
                        <a:pt x="357" y="1466"/>
                      </a:lnTo>
                      <a:lnTo>
                        <a:pt x="325" y="1443"/>
                      </a:lnTo>
                      <a:lnTo>
                        <a:pt x="293" y="1419"/>
                      </a:lnTo>
                      <a:lnTo>
                        <a:pt x="263" y="1393"/>
                      </a:lnTo>
                      <a:lnTo>
                        <a:pt x="234" y="1365"/>
                      </a:lnTo>
                      <a:lnTo>
                        <a:pt x="206" y="1336"/>
                      </a:lnTo>
                      <a:lnTo>
                        <a:pt x="180" y="1305"/>
                      </a:lnTo>
                      <a:lnTo>
                        <a:pt x="155" y="1274"/>
                      </a:lnTo>
                      <a:lnTo>
                        <a:pt x="132" y="1241"/>
                      </a:lnTo>
                      <a:lnTo>
                        <a:pt x="111" y="1207"/>
                      </a:lnTo>
                      <a:lnTo>
                        <a:pt x="92" y="1172"/>
                      </a:lnTo>
                      <a:lnTo>
                        <a:pt x="74" y="1136"/>
                      </a:lnTo>
                      <a:lnTo>
                        <a:pt x="58" y="1099"/>
                      </a:lnTo>
                      <a:lnTo>
                        <a:pt x="44" y="1062"/>
                      </a:lnTo>
                      <a:lnTo>
                        <a:pt x="32" y="1023"/>
                      </a:lnTo>
                      <a:lnTo>
                        <a:pt x="22" y="985"/>
                      </a:lnTo>
                      <a:lnTo>
                        <a:pt x="13" y="945"/>
                      </a:lnTo>
                      <a:lnTo>
                        <a:pt x="7" y="906"/>
                      </a:lnTo>
                      <a:lnTo>
                        <a:pt x="3" y="866"/>
                      </a:lnTo>
                      <a:lnTo>
                        <a:pt x="0" y="826"/>
                      </a:lnTo>
                      <a:lnTo>
                        <a:pt x="0" y="786"/>
                      </a:lnTo>
                      <a:lnTo>
                        <a:pt x="2" y="746"/>
                      </a:lnTo>
                      <a:lnTo>
                        <a:pt x="6" y="706"/>
                      </a:lnTo>
                      <a:lnTo>
                        <a:pt x="11" y="666"/>
                      </a:lnTo>
                      <a:lnTo>
                        <a:pt x="19" y="627"/>
                      </a:lnTo>
                      <a:lnTo>
                        <a:pt x="29" y="588"/>
                      </a:lnTo>
                      <a:lnTo>
                        <a:pt x="40" y="550"/>
                      </a:lnTo>
                      <a:lnTo>
                        <a:pt x="54" y="512"/>
                      </a:lnTo>
                      <a:lnTo>
                        <a:pt x="69" y="475"/>
                      </a:lnTo>
                      <a:lnTo>
                        <a:pt x="86" y="439"/>
                      </a:lnTo>
                      <a:lnTo>
                        <a:pt x="105" y="403"/>
                      </a:lnTo>
                      <a:lnTo>
                        <a:pt x="126" y="369"/>
                      </a:lnTo>
                      <a:lnTo>
                        <a:pt x="148" y="336"/>
                      </a:lnTo>
                      <a:lnTo>
                        <a:pt x="172" y="304"/>
                      </a:lnTo>
                      <a:lnTo>
                        <a:pt x="198" y="273"/>
                      </a:lnTo>
                      <a:lnTo>
                        <a:pt x="225" y="244"/>
                      </a:lnTo>
                      <a:lnTo>
                        <a:pt x="254" y="216"/>
                      </a:lnTo>
                      <a:lnTo>
                        <a:pt x="284" y="189"/>
                      </a:lnTo>
                      <a:lnTo>
                        <a:pt x="315" y="164"/>
                      </a:lnTo>
                      <a:lnTo>
                        <a:pt x="347" y="140"/>
                      </a:lnTo>
                      <a:lnTo>
                        <a:pt x="381" y="118"/>
                      </a:lnTo>
                      <a:lnTo>
                        <a:pt x="416" y="98"/>
                      </a:lnTo>
                      <a:lnTo>
                        <a:pt x="451" y="80"/>
                      </a:lnTo>
                      <a:lnTo>
                        <a:pt x="488" y="63"/>
                      </a:lnTo>
                      <a:lnTo>
                        <a:pt x="525" y="49"/>
                      </a:lnTo>
                      <a:lnTo>
                        <a:pt x="563" y="36"/>
                      </a:lnTo>
                      <a:lnTo>
                        <a:pt x="602" y="25"/>
                      </a:lnTo>
                      <a:lnTo>
                        <a:pt x="641" y="16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800"/>
                      </a:lnTo>
                      <a:lnTo>
                        <a:pt x="812" y="1600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5" name="CustomShape 101"/>
                <p:cNvSpPr/>
                <p:nvPr/>
              </p:nvSpPr>
              <p:spPr>
                <a:xfrm>
                  <a:off x="5933880" y="2710080"/>
                  <a:ext cx="576000" cy="576000"/>
                </a:xfrm>
                <a:custGeom>
                  <a:avLst/>
                  <a:gdLst/>
                  <a:ahLst/>
                  <a:rect l="0" t="0" r="r" b="b"/>
                  <a:pathLst>
                    <a:path w="813" h="1601">
                      <a:moveTo>
                        <a:pt x="0" y="1600"/>
                      </a:moveTo>
                      <a:lnTo>
                        <a:pt x="40" y="1600"/>
                      </a:lnTo>
                      <a:lnTo>
                        <a:pt x="80" y="1597"/>
                      </a:lnTo>
                      <a:lnTo>
                        <a:pt x="120" y="1593"/>
                      </a:lnTo>
                      <a:lnTo>
                        <a:pt x="159" y="1586"/>
                      </a:lnTo>
                      <a:lnTo>
                        <a:pt x="199" y="1578"/>
                      </a:lnTo>
                      <a:lnTo>
                        <a:pt x="237" y="1568"/>
                      </a:lnTo>
                      <a:lnTo>
                        <a:pt x="276" y="1555"/>
                      </a:lnTo>
                      <a:lnTo>
                        <a:pt x="313" y="1541"/>
                      </a:lnTo>
                      <a:lnTo>
                        <a:pt x="350" y="1525"/>
                      </a:lnTo>
                      <a:lnTo>
                        <a:pt x="386" y="1507"/>
                      </a:lnTo>
                      <a:lnTo>
                        <a:pt x="421" y="1488"/>
                      </a:lnTo>
                      <a:lnTo>
                        <a:pt x="455" y="1466"/>
                      </a:lnTo>
                      <a:lnTo>
                        <a:pt x="487" y="1443"/>
                      </a:lnTo>
                      <a:lnTo>
                        <a:pt x="519" y="1419"/>
                      </a:lnTo>
                      <a:lnTo>
                        <a:pt x="549" y="1393"/>
                      </a:lnTo>
                      <a:lnTo>
                        <a:pt x="578" y="1365"/>
                      </a:lnTo>
                      <a:lnTo>
                        <a:pt x="606" y="1336"/>
                      </a:lnTo>
                      <a:lnTo>
                        <a:pt x="632" y="1305"/>
                      </a:lnTo>
                      <a:lnTo>
                        <a:pt x="657" y="1274"/>
                      </a:lnTo>
                      <a:lnTo>
                        <a:pt x="680" y="1241"/>
                      </a:lnTo>
                      <a:lnTo>
                        <a:pt x="701" y="1207"/>
                      </a:lnTo>
                      <a:lnTo>
                        <a:pt x="720" y="1172"/>
                      </a:lnTo>
                      <a:lnTo>
                        <a:pt x="738" y="1136"/>
                      </a:lnTo>
                      <a:lnTo>
                        <a:pt x="754" y="1099"/>
                      </a:lnTo>
                      <a:lnTo>
                        <a:pt x="768" y="1062"/>
                      </a:lnTo>
                      <a:lnTo>
                        <a:pt x="780" y="1023"/>
                      </a:lnTo>
                      <a:lnTo>
                        <a:pt x="790" y="985"/>
                      </a:lnTo>
                      <a:lnTo>
                        <a:pt x="799" y="945"/>
                      </a:lnTo>
                      <a:lnTo>
                        <a:pt x="805" y="906"/>
                      </a:lnTo>
                      <a:lnTo>
                        <a:pt x="809" y="866"/>
                      </a:lnTo>
                      <a:lnTo>
                        <a:pt x="812" y="826"/>
                      </a:lnTo>
                      <a:lnTo>
                        <a:pt x="812" y="786"/>
                      </a:lnTo>
                      <a:lnTo>
                        <a:pt x="810" y="746"/>
                      </a:lnTo>
                      <a:lnTo>
                        <a:pt x="806" y="706"/>
                      </a:lnTo>
                      <a:lnTo>
                        <a:pt x="801" y="666"/>
                      </a:lnTo>
                      <a:lnTo>
                        <a:pt x="793" y="627"/>
                      </a:lnTo>
                      <a:lnTo>
                        <a:pt x="783" y="588"/>
                      </a:lnTo>
                      <a:lnTo>
                        <a:pt x="772" y="550"/>
                      </a:lnTo>
                      <a:lnTo>
                        <a:pt x="758" y="512"/>
                      </a:lnTo>
                      <a:lnTo>
                        <a:pt x="743" y="475"/>
                      </a:lnTo>
                      <a:lnTo>
                        <a:pt x="726" y="439"/>
                      </a:lnTo>
                      <a:lnTo>
                        <a:pt x="707" y="403"/>
                      </a:lnTo>
                      <a:lnTo>
                        <a:pt x="686" y="369"/>
                      </a:lnTo>
                      <a:lnTo>
                        <a:pt x="664" y="336"/>
                      </a:lnTo>
                      <a:lnTo>
                        <a:pt x="640" y="304"/>
                      </a:lnTo>
                      <a:lnTo>
                        <a:pt x="614" y="273"/>
                      </a:lnTo>
                      <a:lnTo>
                        <a:pt x="587" y="244"/>
                      </a:lnTo>
                      <a:lnTo>
                        <a:pt x="558" y="216"/>
                      </a:lnTo>
                      <a:lnTo>
                        <a:pt x="528" y="189"/>
                      </a:lnTo>
                      <a:lnTo>
                        <a:pt x="497" y="164"/>
                      </a:lnTo>
                      <a:lnTo>
                        <a:pt x="465" y="140"/>
                      </a:lnTo>
                      <a:lnTo>
                        <a:pt x="431" y="118"/>
                      </a:lnTo>
                      <a:lnTo>
                        <a:pt x="396" y="98"/>
                      </a:lnTo>
                      <a:lnTo>
                        <a:pt x="361" y="80"/>
                      </a:lnTo>
                      <a:lnTo>
                        <a:pt x="324" y="63"/>
                      </a:lnTo>
                      <a:lnTo>
                        <a:pt x="287" y="49"/>
                      </a:lnTo>
                      <a:lnTo>
                        <a:pt x="249" y="36"/>
                      </a:lnTo>
                      <a:lnTo>
                        <a:pt x="210" y="25"/>
                      </a:lnTo>
                      <a:lnTo>
                        <a:pt x="171" y="16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800"/>
                      </a:lnTo>
                      <a:lnTo>
                        <a:pt x="0" y="1600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6" name="TextShape 102"/>
                <p:cNvSpPr txBox="1"/>
                <p:nvPr/>
              </p:nvSpPr>
              <p:spPr>
                <a:xfrm>
                  <a:off x="5897880" y="2811960"/>
                  <a:ext cx="434520" cy="344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217" name="TextShape 103"/>
                <p:cNvSpPr txBox="1"/>
                <p:nvPr/>
              </p:nvSpPr>
              <p:spPr>
                <a:xfrm>
                  <a:off x="6174000" y="2784960"/>
                  <a:ext cx="445680" cy="5313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-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sp>
            <p:nvSpPr>
              <p:cNvPr id="218" name="Line 104"/>
              <p:cNvSpPr/>
              <p:nvPr/>
            </p:nvSpPr>
            <p:spPr>
              <a:xfrm>
                <a:off x="4938120" y="3089160"/>
                <a:ext cx="718560" cy="45720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9" name="Line 105"/>
              <p:cNvSpPr/>
              <p:nvPr/>
            </p:nvSpPr>
            <p:spPr>
              <a:xfrm>
                <a:off x="6157080" y="3600720"/>
                <a:ext cx="485280" cy="0"/>
              </a:xfrm>
              <a:prstGeom prst="line">
                <a:avLst/>
              </a:prstGeom>
              <a:ln w="36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220" name="Group 106"/>
          <p:cNvGrpSpPr/>
          <p:nvPr/>
        </p:nvGrpSpPr>
        <p:grpSpPr>
          <a:xfrm>
            <a:off x="7098120" y="2810880"/>
            <a:ext cx="3074760" cy="1109880"/>
            <a:chOff x="7098120" y="2810880"/>
            <a:chExt cx="3074760" cy="1109880"/>
          </a:xfrm>
        </p:grpSpPr>
        <p:grpSp>
          <p:nvGrpSpPr>
            <p:cNvPr id="221" name="Group 107"/>
            <p:cNvGrpSpPr/>
            <p:nvPr/>
          </p:nvGrpSpPr>
          <p:grpSpPr>
            <a:xfrm>
              <a:off x="7098120" y="2862720"/>
              <a:ext cx="722520" cy="722520"/>
              <a:chOff x="7098120" y="2862720"/>
              <a:chExt cx="722520" cy="722520"/>
            </a:xfrm>
          </p:grpSpPr>
          <p:sp>
            <p:nvSpPr>
              <p:cNvPr id="222" name="CustomShape 108"/>
              <p:cNvSpPr/>
              <p:nvPr/>
            </p:nvSpPr>
            <p:spPr>
              <a:xfrm>
                <a:off x="7098120" y="2862720"/>
                <a:ext cx="722520" cy="7225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223" name="Formula 109"/>
                  <p:cNvSpPr txBox="1"/>
                  <p:nvPr/>
                </p:nvSpPr>
                <p:spPr>
                  <a:xfrm>
                    <a:off x="7194240" y="2952360"/>
                    <a:ext cx="506880" cy="5180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224" name="Group 110"/>
            <p:cNvGrpSpPr/>
            <p:nvPr/>
          </p:nvGrpSpPr>
          <p:grpSpPr>
            <a:xfrm>
              <a:off x="7813080" y="2810880"/>
              <a:ext cx="2359800" cy="1109880"/>
              <a:chOff x="7813080" y="2810880"/>
              <a:chExt cx="2359800" cy="1109880"/>
            </a:xfrm>
          </p:grpSpPr>
          <p:sp>
            <p:nvSpPr>
              <p:cNvPr id="225" name="TextShape 111"/>
              <p:cNvSpPr txBox="1"/>
              <p:nvPr/>
            </p:nvSpPr>
            <p:spPr>
              <a:xfrm>
                <a:off x="7921080" y="283752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~64%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226" name="Group 112"/>
              <p:cNvGrpSpPr/>
              <p:nvPr/>
            </p:nvGrpSpPr>
            <p:grpSpPr>
              <a:xfrm>
                <a:off x="8564760" y="3461400"/>
                <a:ext cx="563760" cy="459360"/>
                <a:chOff x="8564760" y="3461400"/>
                <a:chExt cx="563760" cy="459360"/>
              </a:xfrm>
            </p:grpSpPr>
            <p:sp>
              <p:nvSpPr>
                <p:cNvPr id="227" name="CustomShape 113"/>
                <p:cNvSpPr/>
                <p:nvPr/>
              </p:nvSpPr>
              <p:spPr>
                <a:xfrm>
                  <a:off x="8605800" y="34614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8" name="CustomShape 114"/>
                <p:cNvSpPr/>
                <p:nvPr/>
              </p:nvSpPr>
              <p:spPr>
                <a:xfrm>
                  <a:off x="8606160" y="34617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9" name="TextShape 115"/>
                <p:cNvSpPr txBox="1"/>
                <p:nvPr/>
              </p:nvSpPr>
              <p:spPr>
                <a:xfrm>
                  <a:off x="8564760" y="346356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n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30" name="TextShape 116"/>
                <p:cNvSpPr txBox="1"/>
                <p:nvPr/>
              </p:nvSpPr>
              <p:spPr>
                <a:xfrm>
                  <a:off x="8745120" y="353556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5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1500" spc="-1" strike="noStrike" baseline="101000">
                      <a:latin typeface="Times New Roman"/>
                      <a:ea typeface="Arial"/>
                    </a:rPr>
                    <a:t>0</a:t>
                  </a:r>
                  <a:endParaRPr b="0" lang="en-US" sz="1500" spc="-1" strike="noStrike">
                    <a:latin typeface="Arial"/>
                  </a:endParaRPr>
                </a:p>
              </p:txBody>
            </p:sp>
          </p:grpSp>
          <p:grpSp>
            <p:nvGrpSpPr>
              <p:cNvPr id="231" name="Group 117"/>
              <p:cNvGrpSpPr/>
              <p:nvPr/>
            </p:nvGrpSpPr>
            <p:grpSpPr>
              <a:xfrm>
                <a:off x="9572760" y="3432960"/>
                <a:ext cx="600120" cy="464040"/>
                <a:chOff x="9572760" y="3432960"/>
                <a:chExt cx="600120" cy="464040"/>
              </a:xfrm>
            </p:grpSpPr>
            <p:sp>
              <p:nvSpPr>
                <p:cNvPr id="232" name="CustomShape 118"/>
                <p:cNvSpPr/>
                <p:nvPr/>
              </p:nvSpPr>
              <p:spPr>
                <a:xfrm>
                  <a:off x="9613800" y="34614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588" y="1194"/>
                      </a:moveTo>
                      <a:lnTo>
                        <a:pt x="558" y="1193"/>
                      </a:lnTo>
                      <a:lnTo>
                        <a:pt x="528" y="1190"/>
                      </a:lnTo>
                      <a:lnTo>
                        <a:pt x="498" y="1186"/>
                      </a:lnTo>
                      <a:lnTo>
                        <a:pt x="469" y="1180"/>
                      </a:lnTo>
                      <a:lnTo>
                        <a:pt x="439" y="1173"/>
                      </a:lnTo>
                      <a:lnTo>
                        <a:pt x="411" y="1164"/>
                      </a:lnTo>
                      <a:lnTo>
                        <a:pt x="382" y="1154"/>
                      </a:lnTo>
                      <a:lnTo>
                        <a:pt x="354" y="1142"/>
                      </a:lnTo>
                      <a:lnTo>
                        <a:pt x="327" y="1130"/>
                      </a:lnTo>
                      <a:lnTo>
                        <a:pt x="301" y="1115"/>
                      </a:lnTo>
                      <a:lnTo>
                        <a:pt x="275" y="1100"/>
                      </a:lnTo>
                      <a:lnTo>
                        <a:pt x="250" y="1083"/>
                      </a:lnTo>
                      <a:lnTo>
                        <a:pt x="226" y="1065"/>
                      </a:lnTo>
                      <a:lnTo>
                        <a:pt x="203" y="1045"/>
                      </a:lnTo>
                      <a:lnTo>
                        <a:pt x="181" y="1025"/>
                      </a:lnTo>
                      <a:lnTo>
                        <a:pt x="160" y="1003"/>
                      </a:lnTo>
                      <a:lnTo>
                        <a:pt x="140" y="981"/>
                      </a:lnTo>
                      <a:lnTo>
                        <a:pt x="121" y="957"/>
                      </a:lnTo>
                      <a:lnTo>
                        <a:pt x="103" y="933"/>
                      </a:lnTo>
                      <a:lnTo>
                        <a:pt x="87" y="908"/>
                      </a:lnTo>
                      <a:lnTo>
                        <a:pt x="72" y="882"/>
                      </a:lnTo>
                      <a:lnTo>
                        <a:pt x="58" y="855"/>
                      </a:lnTo>
                      <a:lnTo>
                        <a:pt x="46" y="827"/>
                      </a:lnTo>
                      <a:lnTo>
                        <a:pt x="35" y="799"/>
                      </a:lnTo>
                      <a:lnTo>
                        <a:pt x="26" y="771"/>
                      </a:lnTo>
                      <a:lnTo>
                        <a:pt x="18" y="742"/>
                      </a:lnTo>
                      <a:lnTo>
                        <a:pt x="11" y="712"/>
                      </a:lnTo>
                      <a:lnTo>
                        <a:pt x="6" y="683"/>
                      </a:lnTo>
                      <a:lnTo>
                        <a:pt x="3" y="653"/>
                      </a:lnTo>
                      <a:lnTo>
                        <a:pt x="1" y="623"/>
                      </a:lnTo>
                      <a:lnTo>
                        <a:pt x="0" y="593"/>
                      </a:lnTo>
                      <a:lnTo>
                        <a:pt x="1" y="562"/>
                      </a:lnTo>
                      <a:lnTo>
                        <a:pt x="4" y="532"/>
                      </a:lnTo>
                      <a:lnTo>
                        <a:pt x="8" y="503"/>
                      </a:lnTo>
                      <a:lnTo>
                        <a:pt x="13" y="473"/>
                      </a:lnTo>
                      <a:lnTo>
                        <a:pt x="20" y="444"/>
                      </a:lnTo>
                      <a:lnTo>
                        <a:pt x="28" y="415"/>
                      </a:lnTo>
                      <a:lnTo>
                        <a:pt x="38" y="386"/>
                      </a:lnTo>
                      <a:lnTo>
                        <a:pt x="50" y="359"/>
                      </a:lnTo>
                      <a:lnTo>
                        <a:pt x="62" y="331"/>
                      </a:lnTo>
                      <a:lnTo>
                        <a:pt x="77" y="305"/>
                      </a:lnTo>
                      <a:lnTo>
                        <a:pt x="92" y="279"/>
                      </a:lnTo>
                      <a:lnTo>
                        <a:pt x="109" y="254"/>
                      </a:lnTo>
                      <a:lnTo>
                        <a:pt x="127" y="230"/>
                      </a:lnTo>
                      <a:lnTo>
                        <a:pt x="146" y="206"/>
                      </a:lnTo>
                      <a:lnTo>
                        <a:pt x="166" y="184"/>
                      </a:lnTo>
                      <a:lnTo>
                        <a:pt x="187" y="163"/>
                      </a:lnTo>
                      <a:lnTo>
                        <a:pt x="210" y="143"/>
                      </a:lnTo>
                      <a:lnTo>
                        <a:pt x="233" y="124"/>
                      </a:lnTo>
                      <a:lnTo>
                        <a:pt x="257" y="106"/>
                      </a:lnTo>
                      <a:lnTo>
                        <a:pt x="283" y="90"/>
                      </a:lnTo>
                      <a:lnTo>
                        <a:pt x="309" y="74"/>
                      </a:lnTo>
                      <a:lnTo>
                        <a:pt x="335" y="60"/>
                      </a:lnTo>
                      <a:lnTo>
                        <a:pt x="363" y="48"/>
                      </a:lnTo>
                      <a:lnTo>
                        <a:pt x="391" y="37"/>
                      </a:lnTo>
                      <a:lnTo>
                        <a:pt x="419" y="27"/>
                      </a:lnTo>
                      <a:lnTo>
                        <a:pt x="448" y="19"/>
                      </a:lnTo>
                      <a:lnTo>
                        <a:pt x="477" y="12"/>
                      </a:lnTo>
                      <a:lnTo>
                        <a:pt x="507" y="7"/>
                      </a:lnTo>
                      <a:lnTo>
                        <a:pt x="537" y="3"/>
                      </a:lnTo>
                      <a:lnTo>
                        <a:pt x="567" y="1"/>
                      </a:lnTo>
                      <a:lnTo>
                        <a:pt x="597" y="0"/>
                      </a:lnTo>
                      <a:lnTo>
                        <a:pt x="597" y="597"/>
                      </a:lnTo>
                      <a:lnTo>
                        <a:pt x="588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3" name="CustomShape 119"/>
                <p:cNvSpPr/>
                <p:nvPr/>
              </p:nvSpPr>
              <p:spPr>
                <a:xfrm>
                  <a:off x="9614160" y="34617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1195">
                      <a:moveTo>
                        <a:pt x="24" y="1194"/>
                      </a:moveTo>
                      <a:lnTo>
                        <a:pt x="54" y="1192"/>
                      </a:lnTo>
                      <a:lnTo>
                        <a:pt x="83" y="1188"/>
                      </a:lnTo>
                      <a:lnTo>
                        <a:pt x="113" y="1183"/>
                      </a:lnTo>
                      <a:lnTo>
                        <a:pt x="142" y="1177"/>
                      </a:lnTo>
                      <a:lnTo>
                        <a:pt x="171" y="1169"/>
                      </a:lnTo>
                      <a:lnTo>
                        <a:pt x="199" y="1160"/>
                      </a:lnTo>
                      <a:lnTo>
                        <a:pt x="227" y="1149"/>
                      </a:lnTo>
                      <a:lnTo>
                        <a:pt x="254" y="1137"/>
                      </a:lnTo>
                      <a:lnTo>
                        <a:pt x="281" y="1124"/>
                      </a:lnTo>
                      <a:lnTo>
                        <a:pt x="307" y="1109"/>
                      </a:lnTo>
                      <a:lnTo>
                        <a:pt x="332" y="1093"/>
                      </a:lnTo>
                      <a:lnTo>
                        <a:pt x="357" y="1076"/>
                      </a:lnTo>
                      <a:lnTo>
                        <a:pt x="380" y="1057"/>
                      </a:lnTo>
                      <a:lnTo>
                        <a:pt x="403" y="1038"/>
                      </a:lnTo>
                      <a:lnTo>
                        <a:pt x="424" y="1017"/>
                      </a:lnTo>
                      <a:lnTo>
                        <a:pt x="445" y="995"/>
                      </a:lnTo>
                      <a:lnTo>
                        <a:pt x="464" y="972"/>
                      </a:lnTo>
                      <a:lnTo>
                        <a:pt x="482" y="949"/>
                      </a:lnTo>
                      <a:lnTo>
                        <a:pt x="499" y="924"/>
                      </a:lnTo>
                      <a:lnTo>
                        <a:pt x="515" y="899"/>
                      </a:lnTo>
                      <a:lnTo>
                        <a:pt x="529" y="873"/>
                      </a:lnTo>
                      <a:lnTo>
                        <a:pt x="543" y="846"/>
                      </a:lnTo>
                      <a:lnTo>
                        <a:pt x="554" y="818"/>
                      </a:lnTo>
                      <a:lnTo>
                        <a:pt x="565" y="790"/>
                      </a:lnTo>
                      <a:lnTo>
                        <a:pt x="574" y="762"/>
                      </a:lnTo>
                      <a:lnTo>
                        <a:pt x="581" y="733"/>
                      </a:lnTo>
                      <a:lnTo>
                        <a:pt x="587" y="704"/>
                      </a:lnTo>
                      <a:lnTo>
                        <a:pt x="592" y="674"/>
                      </a:lnTo>
                      <a:lnTo>
                        <a:pt x="595" y="645"/>
                      </a:lnTo>
                      <a:lnTo>
                        <a:pt x="597" y="615"/>
                      </a:lnTo>
                      <a:lnTo>
                        <a:pt x="597" y="585"/>
                      </a:lnTo>
                      <a:lnTo>
                        <a:pt x="596" y="555"/>
                      </a:lnTo>
                      <a:lnTo>
                        <a:pt x="593" y="525"/>
                      </a:lnTo>
                      <a:lnTo>
                        <a:pt x="588" y="496"/>
                      </a:lnTo>
                      <a:lnTo>
                        <a:pt x="583" y="467"/>
                      </a:lnTo>
                      <a:lnTo>
                        <a:pt x="575" y="438"/>
                      </a:lnTo>
                      <a:lnTo>
                        <a:pt x="567" y="409"/>
                      </a:lnTo>
                      <a:lnTo>
                        <a:pt x="557" y="381"/>
                      </a:lnTo>
                      <a:lnTo>
                        <a:pt x="545" y="353"/>
                      </a:lnTo>
                      <a:lnTo>
                        <a:pt x="532" y="326"/>
                      </a:lnTo>
                      <a:lnTo>
                        <a:pt x="518" y="300"/>
                      </a:lnTo>
                      <a:lnTo>
                        <a:pt x="503" y="275"/>
                      </a:lnTo>
                      <a:lnTo>
                        <a:pt x="486" y="250"/>
                      </a:lnTo>
                      <a:lnTo>
                        <a:pt x="468" y="226"/>
                      </a:lnTo>
                      <a:lnTo>
                        <a:pt x="449" y="203"/>
                      </a:lnTo>
                      <a:lnTo>
                        <a:pt x="428" y="181"/>
                      </a:lnTo>
                      <a:lnTo>
                        <a:pt x="407" y="160"/>
                      </a:lnTo>
                      <a:lnTo>
                        <a:pt x="385" y="141"/>
                      </a:lnTo>
                      <a:lnTo>
                        <a:pt x="361" y="122"/>
                      </a:lnTo>
                      <a:lnTo>
                        <a:pt x="337" y="104"/>
                      </a:lnTo>
                      <a:lnTo>
                        <a:pt x="312" y="88"/>
                      </a:lnTo>
                      <a:lnTo>
                        <a:pt x="286" y="73"/>
                      </a:lnTo>
                      <a:lnTo>
                        <a:pt x="260" y="59"/>
                      </a:lnTo>
                      <a:lnTo>
                        <a:pt x="233" y="47"/>
                      </a:lnTo>
                      <a:lnTo>
                        <a:pt x="205" y="36"/>
                      </a:lnTo>
                      <a:lnTo>
                        <a:pt x="177" y="27"/>
                      </a:lnTo>
                      <a:lnTo>
                        <a:pt x="148" y="19"/>
                      </a:lnTo>
                      <a:lnTo>
                        <a:pt x="119" y="12"/>
                      </a:lnTo>
                      <a:lnTo>
                        <a:pt x="89" y="7"/>
                      </a:lnTo>
                      <a:lnTo>
                        <a:pt x="60" y="3"/>
                      </a:lnTo>
                      <a:lnTo>
                        <a:pt x="30" y="1"/>
                      </a:lnTo>
                      <a:lnTo>
                        <a:pt x="0" y="0"/>
                      </a:lnTo>
                      <a:lnTo>
                        <a:pt x="0" y="597"/>
                      </a:lnTo>
                      <a:lnTo>
                        <a:pt x="24" y="1194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4" name="TextShape 120"/>
                <p:cNvSpPr txBox="1"/>
                <p:nvPr/>
              </p:nvSpPr>
              <p:spPr>
                <a:xfrm>
                  <a:off x="9572760" y="3463560"/>
                  <a:ext cx="383400" cy="385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n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235" name="TextShape 121"/>
                <p:cNvSpPr txBox="1"/>
                <p:nvPr/>
              </p:nvSpPr>
              <p:spPr>
                <a:xfrm>
                  <a:off x="9789120" y="343296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  <p:sp>
              <p:nvSpPr>
                <p:cNvPr id="236" name="CustomShape 122"/>
                <p:cNvSpPr/>
                <p:nvPr/>
              </p:nvSpPr>
              <p:spPr>
                <a:xfrm>
                  <a:off x="9620280" y="346680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7" name="CustomShape 123"/>
                <p:cNvSpPr/>
                <p:nvPr/>
              </p:nvSpPr>
              <p:spPr>
                <a:xfrm>
                  <a:off x="9613800" y="3467160"/>
                  <a:ext cx="429840" cy="429840"/>
                </a:xfrm>
                <a:custGeom>
                  <a:avLst/>
                  <a:gdLst/>
                  <a:ahLst/>
                  <a:rect l="0" t="0" r="r" b="b"/>
                  <a:pathLst>
                    <a:path w="598" h="597">
                      <a:moveTo>
                        <a:pt x="597" y="0"/>
                      </a:moveTo>
                      <a:lnTo>
                        <a:pt x="596" y="30"/>
                      </a:lnTo>
                      <a:lnTo>
                        <a:pt x="594" y="61"/>
                      </a:lnTo>
                      <a:lnTo>
                        <a:pt x="590" y="91"/>
                      </a:lnTo>
                      <a:lnTo>
                        <a:pt x="585" y="121"/>
                      </a:lnTo>
                      <a:lnTo>
                        <a:pt x="578" y="150"/>
                      </a:lnTo>
                      <a:lnTo>
                        <a:pt x="569" y="180"/>
                      </a:lnTo>
                      <a:lnTo>
                        <a:pt x="559" y="208"/>
                      </a:lnTo>
                      <a:lnTo>
                        <a:pt x="548" y="236"/>
                      </a:lnTo>
                      <a:lnTo>
                        <a:pt x="535" y="264"/>
                      </a:lnTo>
                      <a:lnTo>
                        <a:pt x="521" y="291"/>
                      </a:lnTo>
                      <a:lnTo>
                        <a:pt x="506" y="317"/>
                      </a:lnTo>
                      <a:lnTo>
                        <a:pt x="489" y="342"/>
                      </a:lnTo>
                      <a:lnTo>
                        <a:pt x="471" y="367"/>
                      </a:lnTo>
                      <a:lnTo>
                        <a:pt x="452" y="390"/>
                      </a:lnTo>
                      <a:lnTo>
                        <a:pt x="431" y="413"/>
                      </a:lnTo>
                      <a:lnTo>
                        <a:pt x="410" y="434"/>
                      </a:lnTo>
                      <a:lnTo>
                        <a:pt x="387" y="455"/>
                      </a:lnTo>
                      <a:lnTo>
                        <a:pt x="363" y="474"/>
                      </a:lnTo>
                      <a:lnTo>
                        <a:pt x="339" y="492"/>
                      </a:lnTo>
                      <a:lnTo>
                        <a:pt x="313" y="508"/>
                      </a:lnTo>
                      <a:lnTo>
                        <a:pt x="287" y="523"/>
                      </a:lnTo>
                      <a:lnTo>
                        <a:pt x="260" y="537"/>
                      </a:lnTo>
                      <a:lnTo>
                        <a:pt x="232" y="550"/>
                      </a:lnTo>
                      <a:lnTo>
                        <a:pt x="204" y="561"/>
                      </a:lnTo>
                      <a:lnTo>
                        <a:pt x="175" y="571"/>
                      </a:lnTo>
                      <a:lnTo>
                        <a:pt x="146" y="579"/>
                      </a:lnTo>
                      <a:lnTo>
                        <a:pt x="116" y="586"/>
                      </a:lnTo>
                      <a:lnTo>
                        <a:pt x="86" y="591"/>
                      </a:lnTo>
                      <a:lnTo>
                        <a:pt x="56" y="594"/>
                      </a:lnTo>
                      <a:lnTo>
                        <a:pt x="26" y="596"/>
                      </a:lnTo>
                      <a:lnTo>
                        <a:pt x="0" y="0"/>
                      </a:lnTo>
                      <a:lnTo>
                        <a:pt x="597" y="0"/>
                      </a:lnTo>
                    </a:path>
                  </a:pathLst>
                </a:custGeom>
                <a:solidFill>
                  <a:srgbClr val="c0c0c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8" name="TextShape 124"/>
                <p:cNvSpPr txBox="1"/>
                <p:nvPr/>
              </p:nvSpPr>
              <p:spPr>
                <a:xfrm>
                  <a:off x="9789480" y="3613320"/>
                  <a:ext cx="383400" cy="26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200" spc="-1" strike="noStrike">
                      <a:latin typeface="Times New Roman"/>
                      <a:ea typeface="Times New Roman"/>
                    </a:rPr>
                    <a:t>γ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</p:grpSp>
          <p:sp>
            <p:nvSpPr>
              <p:cNvPr id="239" name="Line 125"/>
              <p:cNvSpPr/>
              <p:nvPr/>
            </p:nvSpPr>
            <p:spPr>
              <a:xfrm flipV="1">
                <a:off x="7887240" y="3112560"/>
                <a:ext cx="945720" cy="9144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0" name="TextShape 126"/>
              <p:cNvSpPr txBox="1"/>
              <p:nvPr/>
            </p:nvSpPr>
            <p:spPr>
              <a:xfrm>
                <a:off x="7813080" y="3557520"/>
                <a:ext cx="914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800" spc="-1" strike="noStrike">
                    <a:latin typeface="Arial"/>
                  </a:rPr>
                  <a:t>~36%</a:t>
                </a:r>
                <a:endParaRPr b="0" lang="en-US" sz="1800" spc="-1" strike="noStrike">
                  <a:latin typeface="Arial"/>
                </a:endParaRPr>
              </a:p>
            </p:txBody>
          </p:sp>
          <p:grpSp>
            <p:nvGrpSpPr>
              <p:cNvPr id="241" name="Group 127"/>
              <p:cNvGrpSpPr/>
              <p:nvPr/>
            </p:nvGrpSpPr>
            <p:grpSpPr>
              <a:xfrm>
                <a:off x="8725320" y="2810880"/>
                <a:ext cx="829800" cy="576360"/>
                <a:chOff x="8725320" y="2810880"/>
                <a:chExt cx="829800" cy="576360"/>
              </a:xfrm>
            </p:grpSpPr>
            <p:sp>
              <p:nvSpPr>
                <p:cNvPr id="242" name="CustomShape 128"/>
                <p:cNvSpPr/>
                <p:nvPr/>
              </p:nvSpPr>
              <p:spPr>
                <a:xfrm>
                  <a:off x="8846640" y="2810880"/>
                  <a:ext cx="576000" cy="57600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3" name="CustomShape 129"/>
                <p:cNvSpPr/>
                <p:nvPr/>
              </p:nvSpPr>
              <p:spPr>
                <a:xfrm>
                  <a:off x="8846640" y="2811240"/>
                  <a:ext cx="576000" cy="576000"/>
                </a:xfrm>
                <a:custGeom>
                  <a:avLst/>
                  <a:gdLst/>
                  <a:ahLst/>
                  <a:rect l="0" t="0" r="r" b="b"/>
                  <a:pathLst>
                    <a:path w="813" h="1601">
                      <a:moveTo>
                        <a:pt x="812" y="1600"/>
                      </a:moveTo>
                      <a:lnTo>
                        <a:pt x="772" y="1600"/>
                      </a:lnTo>
                      <a:lnTo>
                        <a:pt x="732" y="1597"/>
                      </a:lnTo>
                      <a:lnTo>
                        <a:pt x="692" y="1593"/>
                      </a:lnTo>
                      <a:lnTo>
                        <a:pt x="653" y="1586"/>
                      </a:lnTo>
                      <a:lnTo>
                        <a:pt x="613" y="1578"/>
                      </a:lnTo>
                      <a:lnTo>
                        <a:pt x="575" y="1568"/>
                      </a:lnTo>
                      <a:lnTo>
                        <a:pt x="536" y="1555"/>
                      </a:lnTo>
                      <a:lnTo>
                        <a:pt x="499" y="1541"/>
                      </a:lnTo>
                      <a:lnTo>
                        <a:pt x="462" y="1525"/>
                      </a:lnTo>
                      <a:lnTo>
                        <a:pt x="426" y="1507"/>
                      </a:lnTo>
                      <a:lnTo>
                        <a:pt x="391" y="1488"/>
                      </a:lnTo>
                      <a:lnTo>
                        <a:pt x="357" y="1466"/>
                      </a:lnTo>
                      <a:lnTo>
                        <a:pt x="325" y="1443"/>
                      </a:lnTo>
                      <a:lnTo>
                        <a:pt x="293" y="1419"/>
                      </a:lnTo>
                      <a:lnTo>
                        <a:pt x="263" y="1393"/>
                      </a:lnTo>
                      <a:lnTo>
                        <a:pt x="234" y="1365"/>
                      </a:lnTo>
                      <a:lnTo>
                        <a:pt x="206" y="1336"/>
                      </a:lnTo>
                      <a:lnTo>
                        <a:pt x="180" y="1305"/>
                      </a:lnTo>
                      <a:lnTo>
                        <a:pt x="155" y="1274"/>
                      </a:lnTo>
                      <a:lnTo>
                        <a:pt x="132" y="1241"/>
                      </a:lnTo>
                      <a:lnTo>
                        <a:pt x="111" y="1207"/>
                      </a:lnTo>
                      <a:lnTo>
                        <a:pt x="92" y="1172"/>
                      </a:lnTo>
                      <a:lnTo>
                        <a:pt x="74" y="1136"/>
                      </a:lnTo>
                      <a:lnTo>
                        <a:pt x="58" y="1099"/>
                      </a:lnTo>
                      <a:lnTo>
                        <a:pt x="44" y="1062"/>
                      </a:lnTo>
                      <a:lnTo>
                        <a:pt x="32" y="1023"/>
                      </a:lnTo>
                      <a:lnTo>
                        <a:pt x="22" y="985"/>
                      </a:lnTo>
                      <a:lnTo>
                        <a:pt x="13" y="945"/>
                      </a:lnTo>
                      <a:lnTo>
                        <a:pt x="7" y="906"/>
                      </a:lnTo>
                      <a:lnTo>
                        <a:pt x="3" y="866"/>
                      </a:lnTo>
                      <a:lnTo>
                        <a:pt x="0" y="826"/>
                      </a:lnTo>
                      <a:lnTo>
                        <a:pt x="0" y="786"/>
                      </a:lnTo>
                      <a:lnTo>
                        <a:pt x="2" y="746"/>
                      </a:lnTo>
                      <a:lnTo>
                        <a:pt x="6" y="706"/>
                      </a:lnTo>
                      <a:lnTo>
                        <a:pt x="11" y="666"/>
                      </a:lnTo>
                      <a:lnTo>
                        <a:pt x="19" y="627"/>
                      </a:lnTo>
                      <a:lnTo>
                        <a:pt x="29" y="588"/>
                      </a:lnTo>
                      <a:lnTo>
                        <a:pt x="40" y="550"/>
                      </a:lnTo>
                      <a:lnTo>
                        <a:pt x="54" y="512"/>
                      </a:lnTo>
                      <a:lnTo>
                        <a:pt x="69" y="475"/>
                      </a:lnTo>
                      <a:lnTo>
                        <a:pt x="86" y="439"/>
                      </a:lnTo>
                      <a:lnTo>
                        <a:pt x="105" y="403"/>
                      </a:lnTo>
                      <a:lnTo>
                        <a:pt x="126" y="369"/>
                      </a:lnTo>
                      <a:lnTo>
                        <a:pt x="148" y="336"/>
                      </a:lnTo>
                      <a:lnTo>
                        <a:pt x="172" y="304"/>
                      </a:lnTo>
                      <a:lnTo>
                        <a:pt x="198" y="273"/>
                      </a:lnTo>
                      <a:lnTo>
                        <a:pt x="225" y="244"/>
                      </a:lnTo>
                      <a:lnTo>
                        <a:pt x="254" y="216"/>
                      </a:lnTo>
                      <a:lnTo>
                        <a:pt x="284" y="189"/>
                      </a:lnTo>
                      <a:lnTo>
                        <a:pt x="315" y="164"/>
                      </a:lnTo>
                      <a:lnTo>
                        <a:pt x="347" y="140"/>
                      </a:lnTo>
                      <a:lnTo>
                        <a:pt x="381" y="118"/>
                      </a:lnTo>
                      <a:lnTo>
                        <a:pt x="416" y="98"/>
                      </a:lnTo>
                      <a:lnTo>
                        <a:pt x="451" y="80"/>
                      </a:lnTo>
                      <a:lnTo>
                        <a:pt x="488" y="63"/>
                      </a:lnTo>
                      <a:lnTo>
                        <a:pt x="525" y="49"/>
                      </a:lnTo>
                      <a:lnTo>
                        <a:pt x="563" y="36"/>
                      </a:lnTo>
                      <a:lnTo>
                        <a:pt x="602" y="25"/>
                      </a:lnTo>
                      <a:lnTo>
                        <a:pt x="641" y="16"/>
                      </a:lnTo>
                      <a:lnTo>
                        <a:pt x="680" y="9"/>
                      </a:lnTo>
                      <a:lnTo>
                        <a:pt x="720" y="4"/>
                      </a:lnTo>
                      <a:lnTo>
                        <a:pt x="760" y="1"/>
                      </a:lnTo>
                      <a:lnTo>
                        <a:pt x="800" y="0"/>
                      </a:lnTo>
                      <a:lnTo>
                        <a:pt x="800" y="800"/>
                      </a:lnTo>
                      <a:lnTo>
                        <a:pt x="812" y="1600"/>
                      </a:lnTo>
                    </a:path>
                  </a:pathLst>
                </a:custGeom>
                <a:solidFill>
                  <a:srgbClr val="0000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4" name="CustomShape 130"/>
                <p:cNvSpPr/>
                <p:nvPr/>
              </p:nvSpPr>
              <p:spPr>
                <a:xfrm>
                  <a:off x="8869320" y="2811240"/>
                  <a:ext cx="576000" cy="576000"/>
                </a:xfrm>
                <a:custGeom>
                  <a:avLst/>
                  <a:gdLst/>
                  <a:ahLst/>
                  <a:rect l="0" t="0" r="r" b="b"/>
                  <a:pathLst>
                    <a:path w="813" h="1601">
                      <a:moveTo>
                        <a:pt x="0" y="1600"/>
                      </a:moveTo>
                      <a:lnTo>
                        <a:pt x="40" y="1600"/>
                      </a:lnTo>
                      <a:lnTo>
                        <a:pt x="80" y="1597"/>
                      </a:lnTo>
                      <a:lnTo>
                        <a:pt x="120" y="1593"/>
                      </a:lnTo>
                      <a:lnTo>
                        <a:pt x="159" y="1586"/>
                      </a:lnTo>
                      <a:lnTo>
                        <a:pt x="199" y="1578"/>
                      </a:lnTo>
                      <a:lnTo>
                        <a:pt x="237" y="1568"/>
                      </a:lnTo>
                      <a:lnTo>
                        <a:pt x="276" y="1555"/>
                      </a:lnTo>
                      <a:lnTo>
                        <a:pt x="313" y="1541"/>
                      </a:lnTo>
                      <a:lnTo>
                        <a:pt x="350" y="1525"/>
                      </a:lnTo>
                      <a:lnTo>
                        <a:pt x="386" y="1507"/>
                      </a:lnTo>
                      <a:lnTo>
                        <a:pt x="421" y="1488"/>
                      </a:lnTo>
                      <a:lnTo>
                        <a:pt x="455" y="1466"/>
                      </a:lnTo>
                      <a:lnTo>
                        <a:pt x="487" y="1443"/>
                      </a:lnTo>
                      <a:lnTo>
                        <a:pt x="519" y="1419"/>
                      </a:lnTo>
                      <a:lnTo>
                        <a:pt x="549" y="1393"/>
                      </a:lnTo>
                      <a:lnTo>
                        <a:pt x="578" y="1365"/>
                      </a:lnTo>
                      <a:lnTo>
                        <a:pt x="606" y="1336"/>
                      </a:lnTo>
                      <a:lnTo>
                        <a:pt x="632" y="1305"/>
                      </a:lnTo>
                      <a:lnTo>
                        <a:pt x="657" y="1274"/>
                      </a:lnTo>
                      <a:lnTo>
                        <a:pt x="680" y="1241"/>
                      </a:lnTo>
                      <a:lnTo>
                        <a:pt x="701" y="1207"/>
                      </a:lnTo>
                      <a:lnTo>
                        <a:pt x="720" y="1172"/>
                      </a:lnTo>
                      <a:lnTo>
                        <a:pt x="738" y="1136"/>
                      </a:lnTo>
                      <a:lnTo>
                        <a:pt x="754" y="1099"/>
                      </a:lnTo>
                      <a:lnTo>
                        <a:pt x="768" y="1062"/>
                      </a:lnTo>
                      <a:lnTo>
                        <a:pt x="780" y="1023"/>
                      </a:lnTo>
                      <a:lnTo>
                        <a:pt x="790" y="985"/>
                      </a:lnTo>
                      <a:lnTo>
                        <a:pt x="799" y="945"/>
                      </a:lnTo>
                      <a:lnTo>
                        <a:pt x="805" y="906"/>
                      </a:lnTo>
                      <a:lnTo>
                        <a:pt x="809" y="866"/>
                      </a:lnTo>
                      <a:lnTo>
                        <a:pt x="812" y="826"/>
                      </a:lnTo>
                      <a:lnTo>
                        <a:pt x="812" y="786"/>
                      </a:lnTo>
                      <a:lnTo>
                        <a:pt x="810" y="746"/>
                      </a:lnTo>
                      <a:lnTo>
                        <a:pt x="806" y="706"/>
                      </a:lnTo>
                      <a:lnTo>
                        <a:pt x="801" y="666"/>
                      </a:lnTo>
                      <a:lnTo>
                        <a:pt x="793" y="627"/>
                      </a:lnTo>
                      <a:lnTo>
                        <a:pt x="783" y="588"/>
                      </a:lnTo>
                      <a:lnTo>
                        <a:pt x="772" y="550"/>
                      </a:lnTo>
                      <a:lnTo>
                        <a:pt x="758" y="512"/>
                      </a:lnTo>
                      <a:lnTo>
                        <a:pt x="743" y="475"/>
                      </a:lnTo>
                      <a:lnTo>
                        <a:pt x="726" y="439"/>
                      </a:lnTo>
                      <a:lnTo>
                        <a:pt x="707" y="403"/>
                      </a:lnTo>
                      <a:lnTo>
                        <a:pt x="686" y="369"/>
                      </a:lnTo>
                      <a:lnTo>
                        <a:pt x="664" y="336"/>
                      </a:lnTo>
                      <a:lnTo>
                        <a:pt x="640" y="304"/>
                      </a:lnTo>
                      <a:lnTo>
                        <a:pt x="614" y="273"/>
                      </a:lnTo>
                      <a:lnTo>
                        <a:pt x="587" y="244"/>
                      </a:lnTo>
                      <a:lnTo>
                        <a:pt x="558" y="216"/>
                      </a:lnTo>
                      <a:lnTo>
                        <a:pt x="528" y="189"/>
                      </a:lnTo>
                      <a:lnTo>
                        <a:pt x="497" y="164"/>
                      </a:lnTo>
                      <a:lnTo>
                        <a:pt x="465" y="140"/>
                      </a:lnTo>
                      <a:lnTo>
                        <a:pt x="431" y="118"/>
                      </a:lnTo>
                      <a:lnTo>
                        <a:pt x="396" y="98"/>
                      </a:lnTo>
                      <a:lnTo>
                        <a:pt x="361" y="80"/>
                      </a:lnTo>
                      <a:lnTo>
                        <a:pt x="324" y="63"/>
                      </a:lnTo>
                      <a:lnTo>
                        <a:pt x="287" y="49"/>
                      </a:lnTo>
                      <a:lnTo>
                        <a:pt x="249" y="36"/>
                      </a:lnTo>
                      <a:lnTo>
                        <a:pt x="210" y="25"/>
                      </a:lnTo>
                      <a:lnTo>
                        <a:pt x="171" y="16"/>
                      </a:lnTo>
                      <a:lnTo>
                        <a:pt x="132" y="9"/>
                      </a:lnTo>
                      <a:lnTo>
                        <a:pt x="92" y="4"/>
                      </a:lnTo>
                      <a:lnTo>
                        <a:pt x="52" y="1"/>
                      </a:lnTo>
                      <a:lnTo>
                        <a:pt x="12" y="0"/>
                      </a:lnTo>
                      <a:lnTo>
                        <a:pt x="12" y="800"/>
                      </a:lnTo>
                      <a:lnTo>
                        <a:pt x="0" y="1600"/>
                      </a:ln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5" name="TextShape 131"/>
                <p:cNvSpPr txBox="1"/>
                <p:nvPr/>
              </p:nvSpPr>
              <p:spPr>
                <a:xfrm>
                  <a:off x="8725320" y="2877120"/>
                  <a:ext cx="434520" cy="3891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1800" spc="-1" strike="noStrike">
                      <a:latin typeface="Symbol"/>
                      <a:ea typeface="Symbol"/>
                    </a:rPr>
                    <a:t>`</a:t>
                  </a:r>
                  <a:r>
                    <a:rPr b="0" lang="en-US" sz="1800" spc="-1" strike="noStrike">
                      <a:latin typeface="Times New Roman"/>
                    </a:rPr>
                    <a:t>p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246" name="TextShape 132"/>
                <p:cNvSpPr txBox="1"/>
                <p:nvPr/>
              </p:nvSpPr>
              <p:spPr>
                <a:xfrm>
                  <a:off x="9109440" y="2886120"/>
                  <a:ext cx="445680" cy="384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Arial"/>
                    </a:rPr>
                    <a:t>π</a:t>
                  </a:r>
                  <a:r>
                    <a:rPr b="0" lang="en-US" sz="2000" spc="-1" strike="noStrike" baseline="101000">
                      <a:latin typeface="Times New Roman"/>
                      <a:ea typeface="Arial"/>
                    </a:rPr>
                    <a:t>+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sp>
            <p:nvSpPr>
              <p:cNvPr id="247" name="Line 133"/>
              <p:cNvSpPr/>
              <p:nvPr/>
            </p:nvSpPr>
            <p:spPr>
              <a:xfrm>
                <a:off x="7873560" y="3190320"/>
                <a:ext cx="718560" cy="457200"/>
              </a:xfrm>
              <a:prstGeom prst="line">
                <a:avLst/>
              </a:prstGeom>
              <a:ln w="54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Line 134"/>
              <p:cNvSpPr/>
              <p:nvPr/>
            </p:nvSpPr>
            <p:spPr>
              <a:xfrm>
                <a:off x="9092520" y="3701880"/>
                <a:ext cx="485280" cy="0"/>
              </a:xfrm>
              <a:prstGeom prst="line">
                <a:avLst/>
              </a:prstGeom>
              <a:ln w="3672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504000" y="-1224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How does it hit your detector?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0" y="6766560"/>
            <a:ext cx="4846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Scale:  diameter in inches =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fraction * 5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251" name="Group 3"/>
          <p:cNvGrpSpPr/>
          <p:nvPr/>
        </p:nvGrpSpPr>
        <p:grpSpPr>
          <a:xfrm>
            <a:off x="7872840" y="557640"/>
            <a:ext cx="2094120" cy="2094120"/>
            <a:chOff x="7872840" y="557640"/>
            <a:chExt cx="2094120" cy="2094120"/>
          </a:xfrm>
        </p:grpSpPr>
        <p:sp>
          <p:nvSpPr>
            <p:cNvPr id="252" name="CustomShape 4"/>
            <p:cNvSpPr/>
            <p:nvPr/>
          </p:nvSpPr>
          <p:spPr>
            <a:xfrm>
              <a:off x="7872840" y="557640"/>
              <a:ext cx="2094120" cy="20941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TextShape 5"/>
            <p:cNvSpPr txBox="1"/>
            <p:nvPr/>
          </p:nvSpPr>
          <p:spPr>
            <a:xfrm>
              <a:off x="8434800" y="79560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+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254" name="Group 6"/>
          <p:cNvGrpSpPr/>
          <p:nvPr/>
        </p:nvGrpSpPr>
        <p:grpSpPr>
          <a:xfrm>
            <a:off x="5695920" y="564840"/>
            <a:ext cx="2094120" cy="2094120"/>
            <a:chOff x="5695920" y="564840"/>
            <a:chExt cx="2094120" cy="2094120"/>
          </a:xfrm>
        </p:grpSpPr>
        <p:sp>
          <p:nvSpPr>
            <p:cNvPr id="255" name="CustomShape 7"/>
            <p:cNvSpPr/>
            <p:nvPr/>
          </p:nvSpPr>
          <p:spPr>
            <a:xfrm>
              <a:off x="5695920" y="564840"/>
              <a:ext cx="2094120" cy="20941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TextShape 8"/>
            <p:cNvSpPr txBox="1"/>
            <p:nvPr/>
          </p:nvSpPr>
          <p:spPr>
            <a:xfrm>
              <a:off x="6257880" y="747720"/>
              <a:ext cx="1532160" cy="1555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Arial"/>
                </a:rPr>
                <a:t>π</a:t>
              </a:r>
              <a:r>
                <a:rPr b="0" lang="en-US" sz="10000" spc="-1" strike="noStrike" baseline="101000">
                  <a:latin typeface="Times New Roman"/>
                  <a:ea typeface="Arial"/>
                </a:rPr>
                <a:t>-</a:t>
              </a:r>
              <a:endParaRPr b="0" lang="en-US" sz="10000" spc="-1" strike="noStrike">
                <a:latin typeface="Arial"/>
              </a:endParaRPr>
            </a:p>
          </p:txBody>
        </p:sp>
      </p:grpSp>
      <p:grpSp>
        <p:nvGrpSpPr>
          <p:cNvPr id="257" name="Group 9"/>
          <p:cNvGrpSpPr/>
          <p:nvPr/>
        </p:nvGrpSpPr>
        <p:grpSpPr>
          <a:xfrm>
            <a:off x="9010080" y="2587680"/>
            <a:ext cx="1069920" cy="1069920"/>
            <a:chOff x="9010080" y="2587680"/>
            <a:chExt cx="1069920" cy="1069920"/>
          </a:xfrm>
        </p:grpSpPr>
        <p:sp>
          <p:nvSpPr>
            <p:cNvPr id="258" name="CustomShape 10"/>
            <p:cNvSpPr/>
            <p:nvPr/>
          </p:nvSpPr>
          <p:spPr>
            <a:xfrm>
              <a:off x="9010080" y="2587680"/>
              <a:ext cx="1069920" cy="106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TextShape 11"/>
            <p:cNvSpPr txBox="1"/>
            <p:nvPr/>
          </p:nvSpPr>
          <p:spPr>
            <a:xfrm>
              <a:off x="9200880" y="271476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+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260" name="Group 12"/>
          <p:cNvGrpSpPr/>
          <p:nvPr/>
        </p:nvGrpSpPr>
        <p:grpSpPr>
          <a:xfrm>
            <a:off x="7024320" y="2496240"/>
            <a:ext cx="1069920" cy="1069920"/>
            <a:chOff x="7024320" y="2496240"/>
            <a:chExt cx="1069920" cy="1069920"/>
          </a:xfrm>
        </p:grpSpPr>
        <p:sp>
          <p:nvSpPr>
            <p:cNvPr id="261" name="CustomShape 13"/>
            <p:cNvSpPr/>
            <p:nvPr/>
          </p:nvSpPr>
          <p:spPr>
            <a:xfrm>
              <a:off x="7024320" y="2496240"/>
              <a:ext cx="1069920" cy="10699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TextShape 14"/>
            <p:cNvSpPr txBox="1"/>
            <p:nvPr/>
          </p:nvSpPr>
          <p:spPr>
            <a:xfrm>
              <a:off x="7212240" y="2643840"/>
              <a:ext cx="86472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-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263" name="Group 15"/>
          <p:cNvGrpSpPr/>
          <p:nvPr/>
        </p:nvGrpSpPr>
        <p:grpSpPr>
          <a:xfrm>
            <a:off x="3319200" y="1463040"/>
            <a:ext cx="1069920" cy="1069920"/>
            <a:chOff x="3319200" y="1463040"/>
            <a:chExt cx="1069920" cy="1069920"/>
          </a:xfrm>
        </p:grpSpPr>
        <p:sp>
          <p:nvSpPr>
            <p:cNvPr id="264" name="CustomShape 16"/>
            <p:cNvSpPr/>
            <p:nvPr/>
          </p:nvSpPr>
          <p:spPr>
            <a:xfrm>
              <a:off x="3319200" y="1463040"/>
              <a:ext cx="1069920" cy="1069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TextShape 17"/>
            <p:cNvSpPr txBox="1"/>
            <p:nvPr/>
          </p:nvSpPr>
          <p:spPr>
            <a:xfrm>
              <a:off x="3319200" y="1574640"/>
              <a:ext cx="105264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latin typeface="Times New Roman"/>
                  <a:ea typeface="Arial"/>
                </a:rPr>
                <a:t>K</a:t>
              </a:r>
              <a:r>
                <a:rPr b="0" lang="en-US" sz="5000" spc="-1" strike="noStrike" baseline="101000"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  <p:sp>
          <p:nvSpPr>
            <p:cNvPr id="266" name="TextShape 18"/>
            <p:cNvSpPr txBox="1"/>
            <p:nvPr/>
          </p:nvSpPr>
          <p:spPr>
            <a:xfrm>
              <a:off x="3763080" y="1500840"/>
              <a:ext cx="384840" cy="100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 baseline="-101000">
                  <a:latin typeface="Times New Roman"/>
                  <a:ea typeface="Arial"/>
                </a:rPr>
                <a:t>L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267" name="Group 19"/>
          <p:cNvGrpSpPr/>
          <p:nvPr/>
        </p:nvGrpSpPr>
        <p:grpSpPr>
          <a:xfrm>
            <a:off x="8202240" y="2809800"/>
            <a:ext cx="1019160" cy="729000"/>
            <a:chOff x="8202240" y="2809800"/>
            <a:chExt cx="1019160" cy="729000"/>
          </a:xfrm>
        </p:grpSpPr>
        <p:sp>
          <p:nvSpPr>
            <p:cNvPr id="268" name="CustomShape 20"/>
            <p:cNvSpPr/>
            <p:nvPr/>
          </p:nvSpPr>
          <p:spPr>
            <a:xfrm>
              <a:off x="8202240" y="2816280"/>
              <a:ext cx="722520" cy="7225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TextShape 21"/>
            <p:cNvSpPr txBox="1"/>
            <p:nvPr/>
          </p:nvSpPr>
          <p:spPr>
            <a:xfrm>
              <a:off x="8356680" y="280980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p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270" name="Group 22"/>
          <p:cNvGrpSpPr/>
          <p:nvPr/>
        </p:nvGrpSpPr>
        <p:grpSpPr>
          <a:xfrm>
            <a:off x="6135480" y="2743200"/>
            <a:ext cx="722520" cy="735840"/>
            <a:chOff x="6135480" y="2743200"/>
            <a:chExt cx="722520" cy="735840"/>
          </a:xfrm>
        </p:grpSpPr>
        <p:grpSp>
          <p:nvGrpSpPr>
            <p:cNvPr id="271" name="Group 23"/>
            <p:cNvGrpSpPr/>
            <p:nvPr/>
          </p:nvGrpSpPr>
          <p:grpSpPr>
            <a:xfrm>
              <a:off x="6135480" y="2756520"/>
              <a:ext cx="722520" cy="722520"/>
              <a:chOff x="6135480" y="2756520"/>
              <a:chExt cx="722520" cy="722520"/>
            </a:xfrm>
          </p:grpSpPr>
          <p:grpSp>
            <p:nvGrpSpPr>
              <p:cNvPr id="272" name="Group 24"/>
              <p:cNvGrpSpPr/>
              <p:nvPr/>
            </p:nvGrpSpPr>
            <p:grpSpPr>
              <a:xfrm>
                <a:off x="6135480" y="2756520"/>
                <a:ext cx="722520" cy="722520"/>
                <a:chOff x="6135480" y="2756520"/>
                <a:chExt cx="722520" cy="722520"/>
              </a:xfrm>
            </p:grpSpPr>
            <p:sp>
              <p:nvSpPr>
                <p:cNvPr id="273" name="CustomShape 25"/>
                <p:cNvSpPr/>
                <p:nvPr/>
              </p:nvSpPr>
              <p:spPr>
                <a:xfrm>
                  <a:off x="6135480" y="2756520"/>
                  <a:ext cx="722520" cy="72252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mc:AlternateContent>
          <mc:Choice xmlns:a14="http://schemas.microsoft.com/office/drawing/2010/main" Requires="a14">
            <p:sp>
              <p:nvSpPr>
                <p:cNvPr id="274" name="Formula 26"/>
                <p:cNvSpPr txBox="1"/>
                <p:nvPr/>
              </p:nvSpPr>
              <p:spPr>
                <a:xfrm>
                  <a:off x="6279480" y="2743200"/>
                  <a:ext cx="4305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p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275" name="Group 27"/>
          <p:cNvGrpSpPr/>
          <p:nvPr/>
        </p:nvGrpSpPr>
        <p:grpSpPr>
          <a:xfrm>
            <a:off x="1428480" y="3286080"/>
            <a:ext cx="1019160" cy="729000"/>
            <a:chOff x="1428480" y="3286080"/>
            <a:chExt cx="1019160" cy="729000"/>
          </a:xfrm>
        </p:grpSpPr>
        <p:sp>
          <p:nvSpPr>
            <p:cNvPr id="276" name="CustomShape 28"/>
            <p:cNvSpPr/>
            <p:nvPr/>
          </p:nvSpPr>
          <p:spPr>
            <a:xfrm>
              <a:off x="1428480" y="3292560"/>
              <a:ext cx="722520" cy="7225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TextShape 29"/>
            <p:cNvSpPr txBox="1"/>
            <p:nvPr/>
          </p:nvSpPr>
          <p:spPr>
            <a:xfrm>
              <a:off x="1582920" y="3286080"/>
              <a:ext cx="864720" cy="65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4000" spc="-1" strike="noStrike">
                  <a:latin typeface="Times New Roman"/>
                  <a:ea typeface="Arial"/>
                </a:rPr>
                <a:t>n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278" name="Group 30"/>
          <p:cNvGrpSpPr/>
          <p:nvPr/>
        </p:nvGrpSpPr>
        <p:grpSpPr>
          <a:xfrm>
            <a:off x="3156840" y="2612160"/>
            <a:ext cx="722520" cy="722520"/>
            <a:chOff x="3156840" y="2612160"/>
            <a:chExt cx="722520" cy="722520"/>
          </a:xfrm>
        </p:grpSpPr>
        <p:grpSp>
          <p:nvGrpSpPr>
            <p:cNvPr id="279" name="Group 31"/>
            <p:cNvGrpSpPr/>
            <p:nvPr/>
          </p:nvGrpSpPr>
          <p:grpSpPr>
            <a:xfrm>
              <a:off x="3156840" y="2612160"/>
              <a:ext cx="722520" cy="722520"/>
              <a:chOff x="3156840" y="2612160"/>
              <a:chExt cx="722520" cy="722520"/>
            </a:xfrm>
          </p:grpSpPr>
          <p:grpSp>
            <p:nvGrpSpPr>
              <p:cNvPr id="280" name="Group 32"/>
              <p:cNvGrpSpPr/>
              <p:nvPr/>
            </p:nvGrpSpPr>
            <p:grpSpPr>
              <a:xfrm>
                <a:off x="3156840" y="2612160"/>
                <a:ext cx="722520" cy="722520"/>
                <a:chOff x="3156840" y="2612160"/>
                <a:chExt cx="722520" cy="722520"/>
              </a:xfrm>
            </p:grpSpPr>
            <p:grpSp>
              <p:nvGrpSpPr>
                <p:cNvPr id="281" name="Group 33"/>
                <p:cNvGrpSpPr/>
                <p:nvPr/>
              </p:nvGrpSpPr>
              <p:grpSpPr>
                <a:xfrm>
                  <a:off x="3156840" y="2612160"/>
                  <a:ext cx="722520" cy="722520"/>
                  <a:chOff x="3156840" y="2612160"/>
                  <a:chExt cx="722520" cy="722520"/>
                </a:xfrm>
              </p:grpSpPr>
              <p:sp>
                <p:nvSpPr>
                  <p:cNvPr id="282" name="CustomShape 34"/>
                  <p:cNvSpPr/>
                  <p:nvPr/>
                </p:nvSpPr>
                <p:spPr>
                  <a:xfrm>
                    <a:off x="3156840" y="2612160"/>
                    <a:ext cx="722520" cy="722520"/>
                  </a:xfrm>
                  <a:prstGeom prst="ellipse">
                    <a:avLst/>
                  </a:prstGeom>
                  <a:solidFill>
                    <a:srgbClr val="c0c0c0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</p:grpSp>
        <mc:AlternateContent>
          <mc:Choice xmlns:a14="http://schemas.microsoft.com/office/drawing/2010/main" Requires="a14">
            <p:sp>
              <p:nvSpPr>
                <p:cNvPr id="283" name="Formula 35"/>
                <p:cNvSpPr txBox="1"/>
                <p:nvPr/>
              </p:nvSpPr>
              <p:spPr>
                <a:xfrm>
                  <a:off x="3330000" y="2637360"/>
                  <a:ext cx="371160" cy="6310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¯"/>
                        </m:accPr>
                        <m:e>
                          <m:r>
                            <m:t xml:space="preserve">n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284" name="Group 36"/>
          <p:cNvGrpSpPr/>
          <p:nvPr/>
        </p:nvGrpSpPr>
        <p:grpSpPr>
          <a:xfrm>
            <a:off x="1047240" y="1156320"/>
            <a:ext cx="2094120" cy="2107800"/>
            <a:chOff x="1047240" y="1156320"/>
            <a:chExt cx="2094120" cy="2107800"/>
          </a:xfrm>
        </p:grpSpPr>
        <p:sp>
          <p:nvSpPr>
            <p:cNvPr id="285" name="CustomShape 37"/>
            <p:cNvSpPr/>
            <p:nvPr/>
          </p:nvSpPr>
          <p:spPr>
            <a:xfrm>
              <a:off x="1047240" y="1170000"/>
              <a:ext cx="2094120" cy="20941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38"/>
            <p:cNvSpPr/>
            <p:nvPr/>
          </p:nvSpPr>
          <p:spPr>
            <a:xfrm>
              <a:off x="1047240" y="1170000"/>
              <a:ext cx="2094120" cy="2094120"/>
            </a:xfrm>
            <a:custGeom>
              <a:avLst/>
              <a:gdLst/>
              <a:ahLst/>
              <a:rect l="0" t="0" r="r" b="b"/>
              <a:pathLst>
                <a:path w="2925" h="5819">
                  <a:moveTo>
                    <a:pt x="2924" y="5818"/>
                  </a:moveTo>
                  <a:lnTo>
                    <a:pt x="2779" y="5815"/>
                  </a:lnTo>
                  <a:lnTo>
                    <a:pt x="2634" y="5805"/>
                  </a:lnTo>
                  <a:lnTo>
                    <a:pt x="2490" y="5788"/>
                  </a:lnTo>
                  <a:lnTo>
                    <a:pt x="2346" y="5763"/>
                  </a:lnTo>
                  <a:lnTo>
                    <a:pt x="2204" y="5732"/>
                  </a:lnTo>
                  <a:lnTo>
                    <a:pt x="2064" y="5693"/>
                  </a:lnTo>
                  <a:lnTo>
                    <a:pt x="1926" y="5647"/>
                  </a:lnTo>
                  <a:lnTo>
                    <a:pt x="1791" y="5595"/>
                  </a:lnTo>
                  <a:lnTo>
                    <a:pt x="1658" y="5536"/>
                  </a:lnTo>
                  <a:lnTo>
                    <a:pt x="1529" y="5470"/>
                  </a:lnTo>
                  <a:lnTo>
                    <a:pt x="1402" y="5398"/>
                  </a:lnTo>
                  <a:lnTo>
                    <a:pt x="1280" y="5320"/>
                  </a:lnTo>
                  <a:lnTo>
                    <a:pt x="1162" y="5236"/>
                  </a:lnTo>
                  <a:lnTo>
                    <a:pt x="1048" y="5145"/>
                  </a:lnTo>
                  <a:lnTo>
                    <a:pt x="938" y="5050"/>
                  </a:lnTo>
                  <a:lnTo>
                    <a:pt x="834" y="4949"/>
                  </a:lnTo>
                  <a:lnTo>
                    <a:pt x="735" y="4843"/>
                  </a:lnTo>
                  <a:lnTo>
                    <a:pt x="641" y="4732"/>
                  </a:lnTo>
                  <a:lnTo>
                    <a:pt x="553" y="4616"/>
                  </a:lnTo>
                  <a:lnTo>
                    <a:pt x="470" y="4496"/>
                  </a:lnTo>
                  <a:lnTo>
                    <a:pt x="394" y="4373"/>
                  </a:lnTo>
                  <a:lnTo>
                    <a:pt x="324" y="4245"/>
                  </a:lnTo>
                  <a:lnTo>
                    <a:pt x="261" y="4115"/>
                  </a:lnTo>
                  <a:lnTo>
                    <a:pt x="204" y="3981"/>
                  </a:lnTo>
                  <a:lnTo>
                    <a:pt x="154" y="3845"/>
                  </a:lnTo>
                  <a:lnTo>
                    <a:pt x="110" y="3706"/>
                  </a:lnTo>
                  <a:lnTo>
                    <a:pt x="74" y="3565"/>
                  </a:lnTo>
                  <a:lnTo>
                    <a:pt x="45" y="3423"/>
                  </a:lnTo>
                  <a:lnTo>
                    <a:pt x="23" y="3279"/>
                  </a:lnTo>
                  <a:lnTo>
                    <a:pt x="8" y="3135"/>
                  </a:lnTo>
                  <a:lnTo>
                    <a:pt x="0" y="2990"/>
                  </a:lnTo>
                  <a:lnTo>
                    <a:pt x="0" y="2844"/>
                  </a:lnTo>
                  <a:lnTo>
                    <a:pt x="7" y="2699"/>
                  </a:lnTo>
                  <a:lnTo>
                    <a:pt x="21" y="2555"/>
                  </a:lnTo>
                  <a:lnTo>
                    <a:pt x="42" y="2411"/>
                  </a:lnTo>
                  <a:lnTo>
                    <a:pt x="70" y="2268"/>
                  </a:lnTo>
                  <a:lnTo>
                    <a:pt x="106" y="2127"/>
                  </a:lnTo>
                  <a:lnTo>
                    <a:pt x="148" y="1989"/>
                  </a:lnTo>
                  <a:lnTo>
                    <a:pt x="198" y="1852"/>
                  </a:lnTo>
                  <a:lnTo>
                    <a:pt x="254" y="1718"/>
                  </a:lnTo>
                  <a:lnTo>
                    <a:pt x="317" y="1587"/>
                  </a:lnTo>
                  <a:lnTo>
                    <a:pt x="386" y="1459"/>
                  </a:lnTo>
                  <a:lnTo>
                    <a:pt x="462" y="1335"/>
                  </a:lnTo>
                  <a:lnTo>
                    <a:pt x="543" y="1215"/>
                  </a:lnTo>
                  <a:lnTo>
                    <a:pt x="631" y="1099"/>
                  </a:lnTo>
                  <a:lnTo>
                    <a:pt x="724" y="987"/>
                  </a:lnTo>
                  <a:lnTo>
                    <a:pt x="823" y="881"/>
                  </a:lnTo>
                  <a:lnTo>
                    <a:pt x="927" y="779"/>
                  </a:lnTo>
                  <a:lnTo>
                    <a:pt x="1035" y="683"/>
                  </a:lnTo>
                  <a:lnTo>
                    <a:pt x="1149" y="592"/>
                  </a:lnTo>
                  <a:lnTo>
                    <a:pt x="1267" y="507"/>
                  </a:lnTo>
                  <a:lnTo>
                    <a:pt x="1389" y="428"/>
                  </a:lnTo>
                  <a:lnTo>
                    <a:pt x="1515" y="355"/>
                  </a:lnTo>
                  <a:lnTo>
                    <a:pt x="1644" y="289"/>
                  </a:lnTo>
                  <a:lnTo>
                    <a:pt x="1776" y="229"/>
                  </a:lnTo>
                  <a:lnTo>
                    <a:pt x="1911" y="176"/>
                  </a:lnTo>
                  <a:lnTo>
                    <a:pt x="2049" y="130"/>
                  </a:lnTo>
                  <a:lnTo>
                    <a:pt x="2189" y="90"/>
                  </a:lnTo>
                  <a:lnTo>
                    <a:pt x="2331" y="58"/>
                  </a:lnTo>
                  <a:lnTo>
                    <a:pt x="2474" y="33"/>
                  </a:lnTo>
                  <a:lnTo>
                    <a:pt x="2618" y="15"/>
                  </a:lnTo>
                  <a:lnTo>
                    <a:pt x="2763" y="4"/>
                  </a:lnTo>
                  <a:lnTo>
                    <a:pt x="2908" y="0"/>
                  </a:lnTo>
                  <a:lnTo>
                    <a:pt x="2908" y="2909"/>
                  </a:lnTo>
                  <a:lnTo>
                    <a:pt x="2924" y="5818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TextShape 39"/>
            <p:cNvSpPr txBox="1"/>
            <p:nvPr/>
          </p:nvSpPr>
          <p:spPr>
            <a:xfrm>
              <a:off x="1288440" y="1156320"/>
              <a:ext cx="805680" cy="1498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Times New Roman"/>
                </a:rPr>
                <a:t>γ</a:t>
              </a:r>
              <a:endParaRPr b="0" lang="en-US" sz="10000" spc="-1" strike="noStrike">
                <a:latin typeface="Arial"/>
              </a:endParaRPr>
            </a:p>
          </p:txBody>
        </p:sp>
        <p:sp>
          <p:nvSpPr>
            <p:cNvPr id="288" name="TextShape 40"/>
            <p:cNvSpPr txBox="1"/>
            <p:nvPr/>
          </p:nvSpPr>
          <p:spPr>
            <a:xfrm>
              <a:off x="2116440" y="1156680"/>
              <a:ext cx="805680" cy="1498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0" spc="-1" strike="noStrike">
                  <a:latin typeface="Times New Roman"/>
                  <a:ea typeface="Times New Roman"/>
                </a:rPr>
                <a:t>γ</a:t>
              </a:r>
              <a:endParaRPr b="0" lang="en-US" sz="10000" spc="-1" strike="noStrike">
                <a:latin typeface="Arial"/>
              </a:endParaRPr>
            </a:p>
          </p:txBody>
        </p:sp>
        <p:sp>
          <p:nvSpPr>
            <p:cNvPr id="289" name="TextShape 41"/>
            <p:cNvSpPr txBox="1"/>
            <p:nvPr/>
          </p:nvSpPr>
          <p:spPr>
            <a:xfrm>
              <a:off x="1830240" y="2433600"/>
              <a:ext cx="770760" cy="82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5000" spc="-1" strike="noStrike">
                  <a:solidFill>
                    <a:srgbClr val="ffffff"/>
                  </a:solidFill>
                  <a:latin typeface="Times New Roman"/>
                  <a:ea typeface="Arial"/>
                </a:rPr>
                <a:t>π</a:t>
              </a:r>
              <a:r>
                <a:rPr b="0" lang="en-US" sz="5000" spc="-1" strike="noStrike" baseline="101000">
                  <a:solidFill>
                    <a:srgbClr val="ffffff"/>
                  </a:solidFill>
                  <a:latin typeface="Times New Roman"/>
                  <a:ea typeface="Arial"/>
                </a:rPr>
                <a:t>0</a:t>
              </a:r>
              <a:endParaRPr b="0" lang="en-US" sz="5000" spc="-1" strike="noStrike">
                <a:latin typeface="Arial"/>
              </a:endParaRPr>
            </a:p>
          </p:txBody>
        </p:sp>
      </p:grpSp>
      <p:grpSp>
        <p:nvGrpSpPr>
          <p:cNvPr id="290" name="Group 42"/>
          <p:cNvGrpSpPr/>
          <p:nvPr/>
        </p:nvGrpSpPr>
        <p:grpSpPr>
          <a:xfrm>
            <a:off x="8595360" y="4372920"/>
            <a:ext cx="1220760" cy="930600"/>
            <a:chOff x="8595360" y="4372920"/>
            <a:chExt cx="1220760" cy="930600"/>
          </a:xfrm>
        </p:grpSpPr>
        <p:sp>
          <p:nvSpPr>
            <p:cNvPr id="291" name="CustomShape 43"/>
            <p:cNvSpPr/>
            <p:nvPr/>
          </p:nvSpPr>
          <p:spPr>
            <a:xfrm>
              <a:off x="8595360" y="4372920"/>
              <a:ext cx="877680" cy="87768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CustomShape 44"/>
            <p:cNvSpPr/>
            <p:nvPr/>
          </p:nvSpPr>
          <p:spPr>
            <a:xfrm>
              <a:off x="8595360" y="4372920"/>
              <a:ext cx="887040" cy="887040"/>
            </a:xfrm>
            <a:custGeom>
              <a:avLst/>
              <a:gdLst/>
              <a:ahLst/>
              <a:rect l="0" t="0" r="r" b="b"/>
              <a:pathLst>
                <a:path w="1240" h="2465">
                  <a:moveTo>
                    <a:pt x="1239" y="2464"/>
                  </a:moveTo>
                  <a:lnTo>
                    <a:pt x="1177" y="2463"/>
                  </a:lnTo>
                  <a:lnTo>
                    <a:pt x="1116" y="2459"/>
                  </a:lnTo>
                  <a:lnTo>
                    <a:pt x="1055" y="2451"/>
                  </a:lnTo>
                  <a:lnTo>
                    <a:pt x="994" y="2441"/>
                  </a:lnTo>
                  <a:lnTo>
                    <a:pt x="934" y="2427"/>
                  </a:lnTo>
                  <a:lnTo>
                    <a:pt x="875" y="2411"/>
                  </a:lnTo>
                  <a:lnTo>
                    <a:pt x="816" y="2392"/>
                  </a:lnTo>
                  <a:lnTo>
                    <a:pt x="759" y="2370"/>
                  </a:lnTo>
                  <a:lnTo>
                    <a:pt x="703" y="2345"/>
                  </a:lnTo>
                  <a:lnTo>
                    <a:pt x="648" y="2317"/>
                  </a:lnTo>
                  <a:lnTo>
                    <a:pt x="595" y="2286"/>
                  </a:lnTo>
                  <a:lnTo>
                    <a:pt x="543" y="2253"/>
                  </a:lnTo>
                  <a:lnTo>
                    <a:pt x="493" y="2217"/>
                  </a:lnTo>
                  <a:lnTo>
                    <a:pt x="444" y="2179"/>
                  </a:lnTo>
                  <a:lnTo>
                    <a:pt x="398" y="2139"/>
                  </a:lnTo>
                  <a:lnTo>
                    <a:pt x="354" y="2096"/>
                  </a:lnTo>
                  <a:lnTo>
                    <a:pt x="312" y="2051"/>
                  </a:lnTo>
                  <a:lnTo>
                    <a:pt x="272" y="2004"/>
                  </a:lnTo>
                  <a:lnTo>
                    <a:pt x="235" y="1955"/>
                  </a:lnTo>
                  <a:lnTo>
                    <a:pt x="200" y="1904"/>
                  </a:lnTo>
                  <a:lnTo>
                    <a:pt x="167" y="1852"/>
                  </a:lnTo>
                  <a:lnTo>
                    <a:pt x="138" y="1798"/>
                  </a:lnTo>
                  <a:lnTo>
                    <a:pt x="111" y="1743"/>
                  </a:lnTo>
                  <a:lnTo>
                    <a:pt x="87" y="1686"/>
                  </a:lnTo>
                  <a:lnTo>
                    <a:pt x="66" y="1628"/>
                  </a:lnTo>
                  <a:lnTo>
                    <a:pt x="47" y="1570"/>
                  </a:lnTo>
                  <a:lnTo>
                    <a:pt x="32" y="1510"/>
                  </a:lnTo>
                  <a:lnTo>
                    <a:pt x="19" y="1450"/>
                  </a:lnTo>
                  <a:lnTo>
                    <a:pt x="10" y="1389"/>
                  </a:lnTo>
                  <a:lnTo>
                    <a:pt x="4" y="1328"/>
                  </a:lnTo>
                  <a:lnTo>
                    <a:pt x="0" y="1266"/>
                  </a:lnTo>
                  <a:lnTo>
                    <a:pt x="0" y="1205"/>
                  </a:lnTo>
                  <a:lnTo>
                    <a:pt x="3" y="1143"/>
                  </a:lnTo>
                  <a:lnTo>
                    <a:pt x="9" y="1082"/>
                  </a:lnTo>
                  <a:lnTo>
                    <a:pt x="18" y="1021"/>
                  </a:lnTo>
                  <a:lnTo>
                    <a:pt x="30" y="961"/>
                  </a:lnTo>
                  <a:lnTo>
                    <a:pt x="45" y="901"/>
                  </a:lnTo>
                  <a:lnTo>
                    <a:pt x="63" y="842"/>
                  </a:lnTo>
                  <a:lnTo>
                    <a:pt x="84" y="784"/>
                  </a:lnTo>
                  <a:lnTo>
                    <a:pt x="108" y="728"/>
                  </a:lnTo>
                  <a:lnTo>
                    <a:pt x="135" y="672"/>
                  </a:lnTo>
                  <a:lnTo>
                    <a:pt x="164" y="618"/>
                  </a:lnTo>
                  <a:lnTo>
                    <a:pt x="196" y="565"/>
                  </a:lnTo>
                  <a:lnTo>
                    <a:pt x="230" y="515"/>
                  </a:lnTo>
                  <a:lnTo>
                    <a:pt x="268" y="465"/>
                  </a:lnTo>
                  <a:lnTo>
                    <a:pt x="307" y="418"/>
                  </a:lnTo>
                  <a:lnTo>
                    <a:pt x="349" y="373"/>
                  </a:lnTo>
                  <a:lnTo>
                    <a:pt x="393" y="330"/>
                  </a:lnTo>
                  <a:lnTo>
                    <a:pt x="439" y="289"/>
                  </a:lnTo>
                  <a:lnTo>
                    <a:pt x="487" y="251"/>
                  </a:lnTo>
                  <a:lnTo>
                    <a:pt x="537" y="215"/>
                  </a:lnTo>
                  <a:lnTo>
                    <a:pt x="589" y="181"/>
                  </a:lnTo>
                  <a:lnTo>
                    <a:pt x="642" y="151"/>
                  </a:lnTo>
                  <a:lnTo>
                    <a:pt x="697" y="122"/>
                  </a:lnTo>
                  <a:lnTo>
                    <a:pt x="753" y="97"/>
                  </a:lnTo>
                  <a:lnTo>
                    <a:pt x="810" y="75"/>
                  </a:lnTo>
                  <a:lnTo>
                    <a:pt x="868" y="55"/>
                  </a:lnTo>
                  <a:lnTo>
                    <a:pt x="927" y="38"/>
                  </a:lnTo>
                  <a:lnTo>
                    <a:pt x="987" y="25"/>
                  </a:lnTo>
                  <a:lnTo>
                    <a:pt x="1048" y="14"/>
                  </a:lnTo>
                  <a:lnTo>
                    <a:pt x="1109" y="6"/>
                  </a:lnTo>
                  <a:lnTo>
                    <a:pt x="1170" y="2"/>
                  </a:lnTo>
                  <a:lnTo>
                    <a:pt x="1232" y="0"/>
                  </a:lnTo>
                  <a:lnTo>
                    <a:pt x="1232" y="1232"/>
                  </a:lnTo>
                  <a:lnTo>
                    <a:pt x="1239" y="2464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3" name="TextShape 45"/>
            <p:cNvSpPr txBox="1"/>
            <p:nvPr/>
          </p:nvSpPr>
          <p:spPr>
            <a:xfrm>
              <a:off x="8607960" y="4472280"/>
              <a:ext cx="501840" cy="577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  <a:ea typeface="Arial"/>
                </a:rPr>
                <a:t>π</a:t>
              </a:r>
              <a:r>
                <a:rPr b="0" lang="en-US" sz="3000" spc="-1" strike="noStrike" baseline="101000">
                  <a:latin typeface="Times New Roman"/>
                  <a:ea typeface="Arial"/>
                </a:rPr>
                <a:t>+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94" name="CustomShape 46"/>
            <p:cNvSpPr/>
            <p:nvPr/>
          </p:nvSpPr>
          <p:spPr>
            <a:xfrm>
              <a:off x="8595720" y="4373280"/>
              <a:ext cx="887040" cy="887040"/>
            </a:xfrm>
            <a:custGeom>
              <a:avLst/>
              <a:gdLst/>
              <a:ahLst/>
              <a:rect l="0" t="0" r="r" b="b"/>
              <a:pathLst>
                <a:path w="1240" h="2465">
                  <a:moveTo>
                    <a:pt x="0" y="2464"/>
                  </a:moveTo>
                  <a:lnTo>
                    <a:pt x="62" y="2463"/>
                  </a:lnTo>
                  <a:lnTo>
                    <a:pt x="123" y="2459"/>
                  </a:lnTo>
                  <a:lnTo>
                    <a:pt x="184" y="2451"/>
                  </a:lnTo>
                  <a:lnTo>
                    <a:pt x="245" y="2441"/>
                  </a:lnTo>
                  <a:lnTo>
                    <a:pt x="305" y="2427"/>
                  </a:lnTo>
                  <a:lnTo>
                    <a:pt x="364" y="2411"/>
                  </a:lnTo>
                  <a:lnTo>
                    <a:pt x="423" y="2392"/>
                  </a:lnTo>
                  <a:lnTo>
                    <a:pt x="480" y="2370"/>
                  </a:lnTo>
                  <a:lnTo>
                    <a:pt x="536" y="2345"/>
                  </a:lnTo>
                  <a:lnTo>
                    <a:pt x="591" y="2317"/>
                  </a:lnTo>
                  <a:lnTo>
                    <a:pt x="644" y="2286"/>
                  </a:lnTo>
                  <a:lnTo>
                    <a:pt x="696" y="2253"/>
                  </a:lnTo>
                  <a:lnTo>
                    <a:pt x="746" y="2217"/>
                  </a:lnTo>
                  <a:lnTo>
                    <a:pt x="795" y="2179"/>
                  </a:lnTo>
                  <a:lnTo>
                    <a:pt x="841" y="2139"/>
                  </a:lnTo>
                  <a:lnTo>
                    <a:pt x="885" y="2096"/>
                  </a:lnTo>
                  <a:lnTo>
                    <a:pt x="927" y="2051"/>
                  </a:lnTo>
                  <a:lnTo>
                    <a:pt x="967" y="2004"/>
                  </a:lnTo>
                  <a:lnTo>
                    <a:pt x="1004" y="1955"/>
                  </a:lnTo>
                  <a:lnTo>
                    <a:pt x="1039" y="1904"/>
                  </a:lnTo>
                  <a:lnTo>
                    <a:pt x="1072" y="1852"/>
                  </a:lnTo>
                  <a:lnTo>
                    <a:pt x="1101" y="1798"/>
                  </a:lnTo>
                  <a:lnTo>
                    <a:pt x="1128" y="1743"/>
                  </a:lnTo>
                  <a:lnTo>
                    <a:pt x="1152" y="1686"/>
                  </a:lnTo>
                  <a:lnTo>
                    <a:pt x="1173" y="1628"/>
                  </a:lnTo>
                  <a:lnTo>
                    <a:pt x="1192" y="1570"/>
                  </a:lnTo>
                  <a:lnTo>
                    <a:pt x="1207" y="1510"/>
                  </a:lnTo>
                  <a:lnTo>
                    <a:pt x="1220" y="1450"/>
                  </a:lnTo>
                  <a:lnTo>
                    <a:pt x="1229" y="1389"/>
                  </a:lnTo>
                  <a:lnTo>
                    <a:pt x="1235" y="1328"/>
                  </a:lnTo>
                  <a:lnTo>
                    <a:pt x="1239" y="1266"/>
                  </a:lnTo>
                  <a:lnTo>
                    <a:pt x="1239" y="1205"/>
                  </a:lnTo>
                  <a:lnTo>
                    <a:pt x="1236" y="1143"/>
                  </a:lnTo>
                  <a:lnTo>
                    <a:pt x="1230" y="1082"/>
                  </a:lnTo>
                  <a:lnTo>
                    <a:pt x="1221" y="1021"/>
                  </a:lnTo>
                  <a:lnTo>
                    <a:pt x="1209" y="961"/>
                  </a:lnTo>
                  <a:lnTo>
                    <a:pt x="1194" y="901"/>
                  </a:lnTo>
                  <a:lnTo>
                    <a:pt x="1176" y="842"/>
                  </a:lnTo>
                  <a:lnTo>
                    <a:pt x="1155" y="784"/>
                  </a:lnTo>
                  <a:lnTo>
                    <a:pt x="1131" y="728"/>
                  </a:lnTo>
                  <a:lnTo>
                    <a:pt x="1104" y="672"/>
                  </a:lnTo>
                  <a:lnTo>
                    <a:pt x="1075" y="618"/>
                  </a:lnTo>
                  <a:lnTo>
                    <a:pt x="1043" y="565"/>
                  </a:lnTo>
                  <a:lnTo>
                    <a:pt x="1009" y="515"/>
                  </a:lnTo>
                  <a:lnTo>
                    <a:pt x="971" y="465"/>
                  </a:lnTo>
                  <a:lnTo>
                    <a:pt x="932" y="418"/>
                  </a:lnTo>
                  <a:lnTo>
                    <a:pt x="890" y="373"/>
                  </a:lnTo>
                  <a:lnTo>
                    <a:pt x="846" y="330"/>
                  </a:lnTo>
                  <a:lnTo>
                    <a:pt x="800" y="289"/>
                  </a:lnTo>
                  <a:lnTo>
                    <a:pt x="752" y="251"/>
                  </a:lnTo>
                  <a:lnTo>
                    <a:pt x="702" y="215"/>
                  </a:lnTo>
                  <a:lnTo>
                    <a:pt x="650" y="181"/>
                  </a:lnTo>
                  <a:lnTo>
                    <a:pt x="597" y="151"/>
                  </a:lnTo>
                  <a:lnTo>
                    <a:pt x="542" y="122"/>
                  </a:lnTo>
                  <a:lnTo>
                    <a:pt x="486" y="97"/>
                  </a:lnTo>
                  <a:lnTo>
                    <a:pt x="429" y="75"/>
                  </a:lnTo>
                  <a:lnTo>
                    <a:pt x="371" y="55"/>
                  </a:lnTo>
                  <a:lnTo>
                    <a:pt x="312" y="38"/>
                  </a:lnTo>
                  <a:lnTo>
                    <a:pt x="252" y="25"/>
                  </a:lnTo>
                  <a:lnTo>
                    <a:pt x="191" y="14"/>
                  </a:lnTo>
                  <a:lnTo>
                    <a:pt x="130" y="6"/>
                  </a:lnTo>
                  <a:lnTo>
                    <a:pt x="69" y="2"/>
                  </a:lnTo>
                  <a:lnTo>
                    <a:pt x="7" y="0"/>
                  </a:lnTo>
                  <a:lnTo>
                    <a:pt x="7" y="1232"/>
                  </a:lnTo>
                  <a:lnTo>
                    <a:pt x="0" y="2464"/>
                  </a:lnTo>
                </a:path>
              </a:pathLst>
            </a:custGeom>
            <a:solidFill>
              <a:srgbClr val="0000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5" name="TextShape 47"/>
            <p:cNvSpPr txBox="1"/>
            <p:nvPr/>
          </p:nvSpPr>
          <p:spPr>
            <a:xfrm>
              <a:off x="9003960" y="4436280"/>
              <a:ext cx="501840" cy="577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  <a:ea typeface="Arial"/>
                </a:rPr>
                <a:t>π</a:t>
              </a:r>
              <a:r>
                <a:rPr b="0" lang="en-US" sz="3000" spc="-1" strike="noStrike" baseline="101000">
                  <a:latin typeface="Times New Roman"/>
                  <a:ea typeface="Arial"/>
                </a:rPr>
                <a:t>-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296" name="Group 48"/>
            <p:cNvGrpSpPr/>
            <p:nvPr/>
          </p:nvGrpSpPr>
          <p:grpSpPr>
            <a:xfrm>
              <a:off x="8740440" y="4664880"/>
              <a:ext cx="1075680" cy="638640"/>
              <a:chOff x="8740440" y="4664880"/>
              <a:chExt cx="1075680" cy="638640"/>
            </a:xfrm>
          </p:grpSpPr>
          <p:sp>
            <p:nvSpPr>
              <p:cNvPr id="297" name="TextShape 49"/>
              <p:cNvSpPr txBox="1"/>
              <p:nvPr/>
            </p:nvSpPr>
            <p:spPr>
              <a:xfrm>
                <a:off x="8740440" y="4772520"/>
                <a:ext cx="823680" cy="5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K</a:t>
                </a:r>
                <a:r>
                  <a:rPr b="0" lang="en-US" sz="3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298" name="TextShape 50"/>
              <p:cNvSpPr txBox="1"/>
              <p:nvPr/>
            </p:nvSpPr>
            <p:spPr>
              <a:xfrm>
                <a:off x="8992440" y="4664880"/>
                <a:ext cx="823680" cy="63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 baseline="-101000">
                    <a:solidFill>
                      <a:srgbClr val="ffffff"/>
                    </a:solidFill>
                    <a:latin typeface="Times New Roman"/>
                    <a:ea typeface="Arial"/>
                  </a:rPr>
                  <a:t>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</p:grpSp>
      <p:grpSp>
        <p:nvGrpSpPr>
          <p:cNvPr id="299" name="Group 51"/>
          <p:cNvGrpSpPr/>
          <p:nvPr/>
        </p:nvGrpSpPr>
        <p:grpSpPr>
          <a:xfrm>
            <a:off x="640080" y="3264120"/>
            <a:ext cx="1152000" cy="687240"/>
            <a:chOff x="640080" y="3264120"/>
            <a:chExt cx="1152000" cy="687240"/>
          </a:xfrm>
        </p:grpSpPr>
        <p:sp>
          <p:nvSpPr>
            <p:cNvPr id="300" name="CustomShape 52"/>
            <p:cNvSpPr/>
            <p:nvPr/>
          </p:nvSpPr>
          <p:spPr>
            <a:xfrm>
              <a:off x="660240" y="3300480"/>
              <a:ext cx="612720" cy="6127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1" name="CustomShape 53"/>
            <p:cNvSpPr/>
            <p:nvPr/>
          </p:nvSpPr>
          <p:spPr>
            <a:xfrm>
              <a:off x="660240" y="3300480"/>
              <a:ext cx="612720" cy="612720"/>
            </a:xfrm>
            <a:custGeom>
              <a:avLst/>
              <a:gdLst/>
              <a:ahLst/>
              <a:rect l="0" t="0" r="r" b="b"/>
              <a:pathLst>
                <a:path w="852" h="1703">
                  <a:moveTo>
                    <a:pt x="839" y="1702"/>
                  </a:moveTo>
                  <a:lnTo>
                    <a:pt x="796" y="1700"/>
                  </a:lnTo>
                  <a:lnTo>
                    <a:pt x="753" y="1696"/>
                  </a:lnTo>
                  <a:lnTo>
                    <a:pt x="711" y="1690"/>
                  </a:lnTo>
                  <a:lnTo>
                    <a:pt x="669" y="1682"/>
                  </a:lnTo>
                  <a:lnTo>
                    <a:pt x="627" y="1672"/>
                  </a:lnTo>
                  <a:lnTo>
                    <a:pt x="586" y="1660"/>
                  </a:lnTo>
                  <a:lnTo>
                    <a:pt x="545" y="1645"/>
                  </a:lnTo>
                  <a:lnTo>
                    <a:pt x="506" y="1629"/>
                  </a:lnTo>
                  <a:lnTo>
                    <a:pt x="467" y="1610"/>
                  </a:lnTo>
                  <a:lnTo>
                    <a:pt x="429" y="1590"/>
                  </a:lnTo>
                  <a:lnTo>
                    <a:pt x="393" y="1568"/>
                  </a:lnTo>
                  <a:lnTo>
                    <a:pt x="357" y="1544"/>
                  </a:lnTo>
                  <a:lnTo>
                    <a:pt x="323" y="1518"/>
                  </a:lnTo>
                  <a:lnTo>
                    <a:pt x="290" y="1491"/>
                  </a:lnTo>
                  <a:lnTo>
                    <a:pt x="258" y="1461"/>
                  </a:lnTo>
                  <a:lnTo>
                    <a:pt x="228" y="1431"/>
                  </a:lnTo>
                  <a:lnTo>
                    <a:pt x="200" y="1399"/>
                  </a:lnTo>
                  <a:lnTo>
                    <a:pt x="173" y="1365"/>
                  </a:lnTo>
                  <a:lnTo>
                    <a:pt x="148" y="1330"/>
                  </a:lnTo>
                  <a:lnTo>
                    <a:pt x="125" y="1294"/>
                  </a:lnTo>
                  <a:lnTo>
                    <a:pt x="103" y="1257"/>
                  </a:lnTo>
                  <a:lnTo>
                    <a:pt x="84" y="1219"/>
                  </a:lnTo>
                  <a:lnTo>
                    <a:pt x="66" y="1180"/>
                  </a:lnTo>
                  <a:lnTo>
                    <a:pt x="50" y="1140"/>
                  </a:lnTo>
                  <a:lnTo>
                    <a:pt x="37" y="1099"/>
                  </a:lnTo>
                  <a:lnTo>
                    <a:pt x="25" y="1058"/>
                  </a:lnTo>
                  <a:lnTo>
                    <a:pt x="16" y="1016"/>
                  </a:lnTo>
                  <a:lnTo>
                    <a:pt x="9" y="973"/>
                  </a:lnTo>
                  <a:lnTo>
                    <a:pt x="4" y="931"/>
                  </a:lnTo>
                  <a:lnTo>
                    <a:pt x="1" y="888"/>
                  </a:lnTo>
                  <a:lnTo>
                    <a:pt x="0" y="845"/>
                  </a:lnTo>
                  <a:lnTo>
                    <a:pt x="1" y="802"/>
                  </a:lnTo>
                  <a:lnTo>
                    <a:pt x="5" y="759"/>
                  </a:lnTo>
                  <a:lnTo>
                    <a:pt x="11" y="717"/>
                  </a:lnTo>
                  <a:lnTo>
                    <a:pt x="18" y="675"/>
                  </a:lnTo>
                  <a:lnTo>
                    <a:pt x="28" y="633"/>
                  </a:lnTo>
                  <a:lnTo>
                    <a:pt x="40" y="592"/>
                  </a:lnTo>
                  <a:lnTo>
                    <a:pt x="55" y="551"/>
                  </a:lnTo>
                  <a:lnTo>
                    <a:pt x="71" y="511"/>
                  </a:lnTo>
                  <a:lnTo>
                    <a:pt x="89" y="472"/>
                  </a:lnTo>
                  <a:lnTo>
                    <a:pt x="109" y="434"/>
                  </a:lnTo>
                  <a:lnTo>
                    <a:pt x="131" y="398"/>
                  </a:lnTo>
                  <a:lnTo>
                    <a:pt x="155" y="362"/>
                  </a:lnTo>
                  <a:lnTo>
                    <a:pt x="180" y="327"/>
                  </a:lnTo>
                  <a:lnTo>
                    <a:pt x="207" y="294"/>
                  </a:lnTo>
                  <a:lnTo>
                    <a:pt x="236" y="262"/>
                  </a:lnTo>
                  <a:lnTo>
                    <a:pt x="267" y="232"/>
                  </a:lnTo>
                  <a:lnTo>
                    <a:pt x="299" y="204"/>
                  </a:lnTo>
                  <a:lnTo>
                    <a:pt x="332" y="177"/>
                  </a:lnTo>
                  <a:lnTo>
                    <a:pt x="367" y="151"/>
                  </a:lnTo>
                  <a:lnTo>
                    <a:pt x="403" y="128"/>
                  </a:lnTo>
                  <a:lnTo>
                    <a:pt x="440" y="106"/>
                  </a:lnTo>
                  <a:lnTo>
                    <a:pt x="478" y="86"/>
                  </a:lnTo>
                  <a:lnTo>
                    <a:pt x="517" y="68"/>
                  </a:lnTo>
                  <a:lnTo>
                    <a:pt x="557" y="53"/>
                  </a:lnTo>
                  <a:lnTo>
                    <a:pt x="597" y="39"/>
                  </a:lnTo>
                  <a:lnTo>
                    <a:pt x="639" y="27"/>
                  </a:lnTo>
                  <a:lnTo>
                    <a:pt x="680" y="17"/>
                  </a:lnTo>
                  <a:lnTo>
                    <a:pt x="723" y="10"/>
                  </a:lnTo>
                  <a:lnTo>
                    <a:pt x="765" y="4"/>
                  </a:lnTo>
                  <a:lnTo>
                    <a:pt x="808" y="1"/>
                  </a:lnTo>
                  <a:lnTo>
                    <a:pt x="851" y="0"/>
                  </a:lnTo>
                  <a:lnTo>
                    <a:pt x="851" y="851"/>
                  </a:lnTo>
                  <a:lnTo>
                    <a:pt x="839" y="1702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2" name="CustomShape 54"/>
            <p:cNvSpPr/>
            <p:nvPr/>
          </p:nvSpPr>
          <p:spPr>
            <a:xfrm>
              <a:off x="660600" y="3300840"/>
              <a:ext cx="612720" cy="612720"/>
            </a:xfrm>
            <a:custGeom>
              <a:avLst/>
              <a:gdLst/>
              <a:ahLst/>
              <a:rect l="0" t="0" r="r" b="b"/>
              <a:pathLst>
                <a:path w="852" h="1703">
                  <a:moveTo>
                    <a:pt x="12" y="1702"/>
                  </a:moveTo>
                  <a:lnTo>
                    <a:pt x="55" y="1700"/>
                  </a:lnTo>
                  <a:lnTo>
                    <a:pt x="98" y="1696"/>
                  </a:lnTo>
                  <a:lnTo>
                    <a:pt x="140" y="1690"/>
                  </a:lnTo>
                  <a:lnTo>
                    <a:pt x="182" y="1682"/>
                  </a:lnTo>
                  <a:lnTo>
                    <a:pt x="224" y="1672"/>
                  </a:lnTo>
                  <a:lnTo>
                    <a:pt x="265" y="1660"/>
                  </a:lnTo>
                  <a:lnTo>
                    <a:pt x="306" y="1645"/>
                  </a:lnTo>
                  <a:lnTo>
                    <a:pt x="345" y="1629"/>
                  </a:lnTo>
                  <a:lnTo>
                    <a:pt x="384" y="1610"/>
                  </a:lnTo>
                  <a:lnTo>
                    <a:pt x="422" y="1590"/>
                  </a:lnTo>
                  <a:lnTo>
                    <a:pt x="458" y="1568"/>
                  </a:lnTo>
                  <a:lnTo>
                    <a:pt x="494" y="1544"/>
                  </a:lnTo>
                  <a:lnTo>
                    <a:pt x="528" y="1518"/>
                  </a:lnTo>
                  <a:lnTo>
                    <a:pt x="561" y="1491"/>
                  </a:lnTo>
                  <a:lnTo>
                    <a:pt x="593" y="1461"/>
                  </a:lnTo>
                  <a:lnTo>
                    <a:pt x="623" y="1431"/>
                  </a:lnTo>
                  <a:lnTo>
                    <a:pt x="651" y="1399"/>
                  </a:lnTo>
                  <a:lnTo>
                    <a:pt x="678" y="1365"/>
                  </a:lnTo>
                  <a:lnTo>
                    <a:pt x="703" y="1330"/>
                  </a:lnTo>
                  <a:lnTo>
                    <a:pt x="726" y="1294"/>
                  </a:lnTo>
                  <a:lnTo>
                    <a:pt x="748" y="1257"/>
                  </a:lnTo>
                  <a:lnTo>
                    <a:pt x="767" y="1219"/>
                  </a:lnTo>
                  <a:lnTo>
                    <a:pt x="785" y="1180"/>
                  </a:lnTo>
                  <a:lnTo>
                    <a:pt x="801" y="1140"/>
                  </a:lnTo>
                  <a:lnTo>
                    <a:pt x="814" y="1099"/>
                  </a:lnTo>
                  <a:lnTo>
                    <a:pt x="826" y="1058"/>
                  </a:lnTo>
                  <a:lnTo>
                    <a:pt x="835" y="1016"/>
                  </a:lnTo>
                  <a:lnTo>
                    <a:pt x="842" y="973"/>
                  </a:lnTo>
                  <a:lnTo>
                    <a:pt x="847" y="931"/>
                  </a:lnTo>
                  <a:lnTo>
                    <a:pt x="850" y="888"/>
                  </a:lnTo>
                  <a:lnTo>
                    <a:pt x="851" y="845"/>
                  </a:lnTo>
                  <a:lnTo>
                    <a:pt x="850" y="802"/>
                  </a:lnTo>
                  <a:lnTo>
                    <a:pt x="846" y="759"/>
                  </a:lnTo>
                  <a:lnTo>
                    <a:pt x="840" y="717"/>
                  </a:lnTo>
                  <a:lnTo>
                    <a:pt x="833" y="675"/>
                  </a:lnTo>
                  <a:lnTo>
                    <a:pt x="823" y="633"/>
                  </a:lnTo>
                  <a:lnTo>
                    <a:pt x="811" y="592"/>
                  </a:lnTo>
                  <a:lnTo>
                    <a:pt x="796" y="551"/>
                  </a:lnTo>
                  <a:lnTo>
                    <a:pt x="780" y="511"/>
                  </a:lnTo>
                  <a:lnTo>
                    <a:pt x="762" y="472"/>
                  </a:lnTo>
                  <a:lnTo>
                    <a:pt x="742" y="434"/>
                  </a:lnTo>
                  <a:lnTo>
                    <a:pt x="720" y="398"/>
                  </a:lnTo>
                  <a:lnTo>
                    <a:pt x="696" y="362"/>
                  </a:lnTo>
                  <a:lnTo>
                    <a:pt x="671" y="327"/>
                  </a:lnTo>
                  <a:lnTo>
                    <a:pt x="644" y="294"/>
                  </a:lnTo>
                  <a:lnTo>
                    <a:pt x="615" y="262"/>
                  </a:lnTo>
                  <a:lnTo>
                    <a:pt x="584" y="232"/>
                  </a:lnTo>
                  <a:lnTo>
                    <a:pt x="552" y="204"/>
                  </a:lnTo>
                  <a:lnTo>
                    <a:pt x="519" y="177"/>
                  </a:lnTo>
                  <a:lnTo>
                    <a:pt x="484" y="151"/>
                  </a:lnTo>
                  <a:lnTo>
                    <a:pt x="448" y="128"/>
                  </a:lnTo>
                  <a:lnTo>
                    <a:pt x="411" y="106"/>
                  </a:lnTo>
                  <a:lnTo>
                    <a:pt x="373" y="86"/>
                  </a:lnTo>
                  <a:lnTo>
                    <a:pt x="334" y="68"/>
                  </a:lnTo>
                  <a:lnTo>
                    <a:pt x="294" y="53"/>
                  </a:lnTo>
                  <a:lnTo>
                    <a:pt x="254" y="39"/>
                  </a:lnTo>
                  <a:lnTo>
                    <a:pt x="212" y="27"/>
                  </a:lnTo>
                  <a:lnTo>
                    <a:pt x="171" y="17"/>
                  </a:lnTo>
                  <a:lnTo>
                    <a:pt x="128" y="10"/>
                  </a:lnTo>
                  <a:lnTo>
                    <a:pt x="86" y="4"/>
                  </a:lnTo>
                  <a:lnTo>
                    <a:pt x="43" y="1"/>
                  </a:lnTo>
                  <a:lnTo>
                    <a:pt x="0" y="0"/>
                  </a:lnTo>
                  <a:lnTo>
                    <a:pt x="0" y="851"/>
                  </a:lnTo>
                  <a:lnTo>
                    <a:pt x="12" y="1702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3" name="TextShape 55"/>
            <p:cNvSpPr txBox="1"/>
            <p:nvPr/>
          </p:nvSpPr>
          <p:spPr>
            <a:xfrm>
              <a:off x="655200" y="3410640"/>
              <a:ext cx="3834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latin typeface="Times New Roman"/>
                  <a:ea typeface="Arial"/>
                </a:rPr>
                <a:t>π</a:t>
              </a:r>
              <a:r>
                <a:rPr b="0" lang="en-US" sz="2000" spc="-1" strike="noStrike" baseline="101000">
                  <a:latin typeface="Times New Roman"/>
                  <a:ea typeface="Arial"/>
                </a:rPr>
                <a:t>0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04" name="TextShape 56"/>
            <p:cNvSpPr txBox="1"/>
            <p:nvPr/>
          </p:nvSpPr>
          <p:spPr>
            <a:xfrm>
              <a:off x="943560" y="3410640"/>
              <a:ext cx="383400" cy="385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latin typeface="Times New Roman"/>
                  <a:ea typeface="Arial"/>
                </a:rPr>
                <a:t>π</a:t>
              </a:r>
              <a:r>
                <a:rPr b="0" lang="en-US" sz="2000" spc="-1" strike="noStrike" baseline="101000">
                  <a:latin typeface="Times New Roman"/>
                  <a:ea typeface="Arial"/>
                </a:rPr>
                <a:t>0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05" name="CustomShape 57"/>
            <p:cNvSpPr/>
            <p:nvPr/>
          </p:nvSpPr>
          <p:spPr>
            <a:xfrm>
              <a:off x="640080" y="3310920"/>
              <a:ext cx="640080" cy="640080"/>
            </a:xfrm>
            <a:custGeom>
              <a:avLst/>
              <a:gdLst/>
              <a:ahLst/>
              <a:rect l="0" t="0" r="r" b="b"/>
              <a:pathLst>
                <a:path w="890" h="892">
                  <a:moveTo>
                    <a:pt x="0" y="891"/>
                  </a:moveTo>
                  <a:lnTo>
                    <a:pt x="1" y="846"/>
                  </a:lnTo>
                  <a:lnTo>
                    <a:pt x="4" y="801"/>
                  </a:lnTo>
                  <a:lnTo>
                    <a:pt x="10" y="756"/>
                  </a:lnTo>
                  <a:lnTo>
                    <a:pt x="18" y="712"/>
                  </a:lnTo>
                  <a:lnTo>
                    <a:pt x="28" y="668"/>
                  </a:lnTo>
                  <a:lnTo>
                    <a:pt x="40" y="624"/>
                  </a:lnTo>
                  <a:lnTo>
                    <a:pt x="55" y="582"/>
                  </a:lnTo>
                  <a:lnTo>
                    <a:pt x="71" y="540"/>
                  </a:lnTo>
                  <a:lnTo>
                    <a:pt x="90" y="499"/>
                  </a:lnTo>
                  <a:lnTo>
                    <a:pt x="111" y="459"/>
                  </a:lnTo>
                  <a:lnTo>
                    <a:pt x="134" y="420"/>
                  </a:lnTo>
                  <a:lnTo>
                    <a:pt x="159" y="382"/>
                  </a:lnTo>
                  <a:lnTo>
                    <a:pt x="185" y="346"/>
                  </a:lnTo>
                  <a:lnTo>
                    <a:pt x="214" y="311"/>
                  </a:lnTo>
                  <a:lnTo>
                    <a:pt x="244" y="277"/>
                  </a:lnTo>
                  <a:lnTo>
                    <a:pt x="276" y="245"/>
                  </a:lnTo>
                  <a:lnTo>
                    <a:pt x="309" y="215"/>
                  </a:lnTo>
                  <a:lnTo>
                    <a:pt x="344" y="187"/>
                  </a:lnTo>
                  <a:lnTo>
                    <a:pt x="381" y="160"/>
                  </a:lnTo>
                  <a:lnTo>
                    <a:pt x="418" y="135"/>
                  </a:lnTo>
                  <a:lnTo>
                    <a:pt x="457" y="112"/>
                  </a:lnTo>
                  <a:lnTo>
                    <a:pt x="497" y="91"/>
                  </a:lnTo>
                  <a:lnTo>
                    <a:pt x="538" y="72"/>
                  </a:lnTo>
                  <a:lnTo>
                    <a:pt x="580" y="55"/>
                  </a:lnTo>
                  <a:lnTo>
                    <a:pt x="622" y="41"/>
                  </a:lnTo>
                  <a:lnTo>
                    <a:pt x="666" y="28"/>
                  </a:lnTo>
                  <a:lnTo>
                    <a:pt x="710" y="18"/>
                  </a:lnTo>
                  <a:lnTo>
                    <a:pt x="754" y="10"/>
                  </a:lnTo>
                  <a:lnTo>
                    <a:pt x="799" y="5"/>
                  </a:lnTo>
                  <a:lnTo>
                    <a:pt x="844" y="1"/>
                  </a:lnTo>
                  <a:lnTo>
                    <a:pt x="889" y="0"/>
                  </a:lnTo>
                  <a:lnTo>
                    <a:pt x="889" y="889"/>
                  </a:lnTo>
                  <a:lnTo>
                    <a:pt x="0" y="891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CustomShape 58"/>
            <p:cNvSpPr/>
            <p:nvPr/>
          </p:nvSpPr>
          <p:spPr>
            <a:xfrm>
              <a:off x="661680" y="3302280"/>
              <a:ext cx="640080" cy="640080"/>
            </a:xfrm>
            <a:custGeom>
              <a:avLst/>
              <a:gdLst/>
              <a:ahLst/>
              <a:rect l="0" t="0" r="r" b="b"/>
              <a:pathLst>
                <a:path w="890" h="892">
                  <a:moveTo>
                    <a:pt x="889" y="891"/>
                  </a:moveTo>
                  <a:lnTo>
                    <a:pt x="888" y="846"/>
                  </a:lnTo>
                  <a:lnTo>
                    <a:pt x="885" y="801"/>
                  </a:lnTo>
                  <a:lnTo>
                    <a:pt x="879" y="756"/>
                  </a:lnTo>
                  <a:lnTo>
                    <a:pt x="871" y="712"/>
                  </a:lnTo>
                  <a:lnTo>
                    <a:pt x="861" y="668"/>
                  </a:lnTo>
                  <a:lnTo>
                    <a:pt x="849" y="624"/>
                  </a:lnTo>
                  <a:lnTo>
                    <a:pt x="834" y="582"/>
                  </a:lnTo>
                  <a:lnTo>
                    <a:pt x="818" y="540"/>
                  </a:lnTo>
                  <a:lnTo>
                    <a:pt x="799" y="499"/>
                  </a:lnTo>
                  <a:lnTo>
                    <a:pt x="778" y="459"/>
                  </a:lnTo>
                  <a:lnTo>
                    <a:pt x="755" y="420"/>
                  </a:lnTo>
                  <a:lnTo>
                    <a:pt x="730" y="382"/>
                  </a:lnTo>
                  <a:lnTo>
                    <a:pt x="704" y="346"/>
                  </a:lnTo>
                  <a:lnTo>
                    <a:pt x="675" y="311"/>
                  </a:lnTo>
                  <a:lnTo>
                    <a:pt x="645" y="277"/>
                  </a:lnTo>
                  <a:lnTo>
                    <a:pt x="613" y="245"/>
                  </a:lnTo>
                  <a:lnTo>
                    <a:pt x="580" y="215"/>
                  </a:lnTo>
                  <a:lnTo>
                    <a:pt x="545" y="187"/>
                  </a:lnTo>
                  <a:lnTo>
                    <a:pt x="508" y="160"/>
                  </a:lnTo>
                  <a:lnTo>
                    <a:pt x="471" y="135"/>
                  </a:lnTo>
                  <a:lnTo>
                    <a:pt x="432" y="112"/>
                  </a:lnTo>
                  <a:lnTo>
                    <a:pt x="392" y="91"/>
                  </a:lnTo>
                  <a:lnTo>
                    <a:pt x="351" y="72"/>
                  </a:lnTo>
                  <a:lnTo>
                    <a:pt x="309" y="55"/>
                  </a:lnTo>
                  <a:lnTo>
                    <a:pt x="267" y="41"/>
                  </a:lnTo>
                  <a:lnTo>
                    <a:pt x="223" y="28"/>
                  </a:lnTo>
                  <a:lnTo>
                    <a:pt x="179" y="18"/>
                  </a:lnTo>
                  <a:lnTo>
                    <a:pt x="135" y="10"/>
                  </a:lnTo>
                  <a:lnTo>
                    <a:pt x="90" y="5"/>
                  </a:lnTo>
                  <a:lnTo>
                    <a:pt x="45" y="1"/>
                  </a:lnTo>
                  <a:lnTo>
                    <a:pt x="0" y="0"/>
                  </a:lnTo>
                  <a:lnTo>
                    <a:pt x="0" y="889"/>
                  </a:lnTo>
                  <a:lnTo>
                    <a:pt x="889" y="891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59"/>
            <p:cNvSpPr/>
            <p:nvPr/>
          </p:nvSpPr>
          <p:spPr>
            <a:xfrm>
              <a:off x="640080" y="2662560"/>
              <a:ext cx="640080" cy="640080"/>
            </a:xfrm>
            <a:custGeom>
              <a:avLst/>
              <a:gdLst/>
              <a:ahLst/>
              <a:rect l="0" t="0" r="r" b="b"/>
              <a:pathLst>
                <a:path w="890" h="892">
                  <a:moveTo>
                    <a:pt x="0" y="0"/>
                  </a:moveTo>
                  <a:lnTo>
                    <a:pt x="1" y="45"/>
                  </a:lnTo>
                  <a:lnTo>
                    <a:pt x="4" y="90"/>
                  </a:lnTo>
                  <a:lnTo>
                    <a:pt x="10" y="135"/>
                  </a:lnTo>
                  <a:lnTo>
                    <a:pt x="18" y="179"/>
                  </a:lnTo>
                  <a:lnTo>
                    <a:pt x="28" y="223"/>
                  </a:lnTo>
                  <a:lnTo>
                    <a:pt x="40" y="267"/>
                  </a:lnTo>
                  <a:lnTo>
                    <a:pt x="55" y="309"/>
                  </a:lnTo>
                  <a:lnTo>
                    <a:pt x="71" y="351"/>
                  </a:lnTo>
                  <a:lnTo>
                    <a:pt x="90" y="392"/>
                  </a:lnTo>
                  <a:lnTo>
                    <a:pt x="111" y="432"/>
                  </a:lnTo>
                  <a:lnTo>
                    <a:pt x="134" y="471"/>
                  </a:lnTo>
                  <a:lnTo>
                    <a:pt x="159" y="509"/>
                  </a:lnTo>
                  <a:lnTo>
                    <a:pt x="185" y="545"/>
                  </a:lnTo>
                  <a:lnTo>
                    <a:pt x="214" y="580"/>
                  </a:lnTo>
                  <a:lnTo>
                    <a:pt x="244" y="614"/>
                  </a:lnTo>
                  <a:lnTo>
                    <a:pt x="276" y="646"/>
                  </a:lnTo>
                  <a:lnTo>
                    <a:pt x="309" y="676"/>
                  </a:lnTo>
                  <a:lnTo>
                    <a:pt x="344" y="704"/>
                  </a:lnTo>
                  <a:lnTo>
                    <a:pt x="381" y="731"/>
                  </a:lnTo>
                  <a:lnTo>
                    <a:pt x="418" y="756"/>
                  </a:lnTo>
                  <a:lnTo>
                    <a:pt x="457" y="779"/>
                  </a:lnTo>
                  <a:lnTo>
                    <a:pt x="497" y="800"/>
                  </a:lnTo>
                  <a:lnTo>
                    <a:pt x="538" y="819"/>
                  </a:lnTo>
                  <a:lnTo>
                    <a:pt x="580" y="836"/>
                  </a:lnTo>
                  <a:lnTo>
                    <a:pt x="622" y="850"/>
                  </a:lnTo>
                  <a:lnTo>
                    <a:pt x="666" y="863"/>
                  </a:lnTo>
                  <a:lnTo>
                    <a:pt x="710" y="873"/>
                  </a:lnTo>
                  <a:lnTo>
                    <a:pt x="754" y="881"/>
                  </a:lnTo>
                  <a:lnTo>
                    <a:pt x="799" y="886"/>
                  </a:lnTo>
                  <a:lnTo>
                    <a:pt x="844" y="890"/>
                  </a:lnTo>
                  <a:lnTo>
                    <a:pt x="889" y="891"/>
                  </a:lnTo>
                  <a:lnTo>
                    <a:pt x="889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8" name="CustomShape 60"/>
            <p:cNvSpPr/>
            <p:nvPr/>
          </p:nvSpPr>
          <p:spPr>
            <a:xfrm>
              <a:off x="661680" y="3311280"/>
              <a:ext cx="640080" cy="640080"/>
            </a:xfrm>
            <a:custGeom>
              <a:avLst/>
              <a:gdLst/>
              <a:ahLst/>
              <a:rect l="0" t="0" r="r" b="b"/>
              <a:pathLst>
                <a:path w="890" h="892">
                  <a:moveTo>
                    <a:pt x="889" y="0"/>
                  </a:moveTo>
                  <a:lnTo>
                    <a:pt x="888" y="45"/>
                  </a:lnTo>
                  <a:lnTo>
                    <a:pt x="885" y="90"/>
                  </a:lnTo>
                  <a:lnTo>
                    <a:pt x="879" y="135"/>
                  </a:lnTo>
                  <a:lnTo>
                    <a:pt x="871" y="179"/>
                  </a:lnTo>
                  <a:lnTo>
                    <a:pt x="861" y="223"/>
                  </a:lnTo>
                  <a:lnTo>
                    <a:pt x="849" y="267"/>
                  </a:lnTo>
                  <a:lnTo>
                    <a:pt x="834" y="309"/>
                  </a:lnTo>
                  <a:lnTo>
                    <a:pt x="818" y="351"/>
                  </a:lnTo>
                  <a:lnTo>
                    <a:pt x="799" y="392"/>
                  </a:lnTo>
                  <a:lnTo>
                    <a:pt x="778" y="432"/>
                  </a:lnTo>
                  <a:lnTo>
                    <a:pt x="755" y="471"/>
                  </a:lnTo>
                  <a:lnTo>
                    <a:pt x="730" y="509"/>
                  </a:lnTo>
                  <a:lnTo>
                    <a:pt x="704" y="545"/>
                  </a:lnTo>
                  <a:lnTo>
                    <a:pt x="675" y="580"/>
                  </a:lnTo>
                  <a:lnTo>
                    <a:pt x="645" y="614"/>
                  </a:lnTo>
                  <a:lnTo>
                    <a:pt x="613" y="646"/>
                  </a:lnTo>
                  <a:lnTo>
                    <a:pt x="580" y="676"/>
                  </a:lnTo>
                  <a:lnTo>
                    <a:pt x="545" y="704"/>
                  </a:lnTo>
                  <a:lnTo>
                    <a:pt x="508" y="731"/>
                  </a:lnTo>
                  <a:lnTo>
                    <a:pt x="471" y="756"/>
                  </a:lnTo>
                  <a:lnTo>
                    <a:pt x="432" y="779"/>
                  </a:lnTo>
                  <a:lnTo>
                    <a:pt x="392" y="800"/>
                  </a:lnTo>
                  <a:lnTo>
                    <a:pt x="351" y="819"/>
                  </a:lnTo>
                  <a:lnTo>
                    <a:pt x="309" y="836"/>
                  </a:lnTo>
                  <a:lnTo>
                    <a:pt x="267" y="850"/>
                  </a:lnTo>
                  <a:lnTo>
                    <a:pt x="223" y="863"/>
                  </a:lnTo>
                  <a:lnTo>
                    <a:pt x="179" y="873"/>
                  </a:lnTo>
                  <a:lnTo>
                    <a:pt x="135" y="881"/>
                  </a:lnTo>
                  <a:lnTo>
                    <a:pt x="90" y="886"/>
                  </a:lnTo>
                  <a:lnTo>
                    <a:pt x="45" y="890"/>
                  </a:lnTo>
                  <a:lnTo>
                    <a:pt x="0" y="891"/>
                  </a:lnTo>
                  <a:lnTo>
                    <a:pt x="0" y="2"/>
                  </a:lnTo>
                  <a:lnTo>
                    <a:pt x="889" y="0"/>
                  </a:lnTo>
                </a:path>
              </a:pathLst>
            </a:custGeom>
            <a:solidFill>
              <a:srgbClr val="c0c0c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9" name="TextShape 61"/>
            <p:cNvSpPr txBox="1"/>
            <p:nvPr/>
          </p:nvSpPr>
          <p:spPr>
            <a:xfrm>
              <a:off x="711360" y="3280680"/>
              <a:ext cx="363240" cy="34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Times New Roman"/>
                  <a:ea typeface="Times New Roman"/>
                </a:rPr>
                <a:t>γ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10" name="TextShape 62"/>
            <p:cNvSpPr txBox="1"/>
            <p:nvPr/>
          </p:nvSpPr>
          <p:spPr>
            <a:xfrm>
              <a:off x="1035720" y="3316680"/>
              <a:ext cx="363240" cy="34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Times New Roman"/>
                  <a:ea typeface="Times New Roman"/>
                </a:rPr>
                <a:t>γ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11" name="TextShape 63"/>
            <p:cNvSpPr txBox="1"/>
            <p:nvPr/>
          </p:nvSpPr>
          <p:spPr>
            <a:xfrm>
              <a:off x="1000080" y="3568680"/>
              <a:ext cx="363240" cy="34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Times New Roman"/>
                  <a:ea typeface="Times New Roman"/>
                </a:rPr>
                <a:t>γ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12" name="TextShape 64"/>
            <p:cNvSpPr txBox="1"/>
            <p:nvPr/>
          </p:nvSpPr>
          <p:spPr>
            <a:xfrm>
              <a:off x="712080" y="3568680"/>
              <a:ext cx="363240" cy="34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Times New Roman"/>
                  <a:ea typeface="Times New Roman"/>
                </a:rPr>
                <a:t>γ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313" name="Group 65"/>
            <p:cNvGrpSpPr/>
            <p:nvPr/>
          </p:nvGrpSpPr>
          <p:grpSpPr>
            <a:xfrm>
              <a:off x="716400" y="3264120"/>
              <a:ext cx="1075680" cy="638640"/>
              <a:chOff x="716400" y="3264120"/>
              <a:chExt cx="1075680" cy="638640"/>
            </a:xfrm>
          </p:grpSpPr>
          <p:sp>
            <p:nvSpPr>
              <p:cNvPr id="314" name="TextShape 66"/>
              <p:cNvSpPr txBox="1"/>
              <p:nvPr/>
            </p:nvSpPr>
            <p:spPr>
              <a:xfrm>
                <a:off x="716400" y="3371760"/>
                <a:ext cx="823680" cy="5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>
                    <a:solidFill>
                      <a:srgbClr val="ffffff"/>
                    </a:solidFill>
                    <a:latin typeface="Times New Roman"/>
                    <a:ea typeface="Arial"/>
                  </a:rPr>
                  <a:t>K</a:t>
                </a:r>
                <a:r>
                  <a:rPr b="0" lang="en-US" sz="3000" spc="-1" strike="noStrike" baseline="101000">
                    <a:solidFill>
                      <a:srgbClr val="ffffff"/>
                    </a:solidFill>
                    <a:latin typeface="Times New Roman"/>
                    <a:ea typeface="Arial"/>
                  </a:rPr>
                  <a:t>0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315" name="TextShape 67"/>
              <p:cNvSpPr txBox="1"/>
              <p:nvPr/>
            </p:nvSpPr>
            <p:spPr>
              <a:xfrm>
                <a:off x="968400" y="3264120"/>
                <a:ext cx="823680" cy="638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3000" spc="-1" strike="noStrike" baseline="-101000">
                    <a:solidFill>
                      <a:srgbClr val="ffffff"/>
                    </a:solidFill>
                    <a:latin typeface="Times New Roman"/>
                    <a:ea typeface="Arial"/>
                  </a:rPr>
                  <a:t>S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</p:grpSp>
      <p:grpSp>
        <p:nvGrpSpPr>
          <p:cNvPr id="316" name="Group 68"/>
          <p:cNvGrpSpPr/>
          <p:nvPr/>
        </p:nvGrpSpPr>
        <p:grpSpPr>
          <a:xfrm>
            <a:off x="7772400" y="4588560"/>
            <a:ext cx="721800" cy="614520"/>
            <a:chOff x="7772400" y="4588560"/>
            <a:chExt cx="721800" cy="614520"/>
          </a:xfrm>
        </p:grpSpPr>
        <p:sp>
          <p:nvSpPr>
            <p:cNvPr id="317" name="CustomShape 69"/>
            <p:cNvSpPr/>
            <p:nvPr/>
          </p:nvSpPr>
          <p:spPr>
            <a:xfrm>
              <a:off x="7785720" y="4621320"/>
              <a:ext cx="576000" cy="57600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CustomShape 70"/>
            <p:cNvSpPr/>
            <p:nvPr/>
          </p:nvSpPr>
          <p:spPr>
            <a:xfrm>
              <a:off x="7785720" y="4621680"/>
              <a:ext cx="576000" cy="576000"/>
            </a:xfrm>
            <a:custGeom>
              <a:avLst/>
              <a:gdLst/>
              <a:ahLst/>
              <a:rect l="0" t="0" r="r" b="b"/>
              <a:pathLst>
                <a:path w="813" h="1601">
                  <a:moveTo>
                    <a:pt x="812" y="1600"/>
                  </a:moveTo>
                  <a:lnTo>
                    <a:pt x="772" y="1600"/>
                  </a:lnTo>
                  <a:lnTo>
                    <a:pt x="732" y="1597"/>
                  </a:lnTo>
                  <a:lnTo>
                    <a:pt x="692" y="1593"/>
                  </a:lnTo>
                  <a:lnTo>
                    <a:pt x="653" y="1586"/>
                  </a:lnTo>
                  <a:lnTo>
                    <a:pt x="613" y="1578"/>
                  </a:lnTo>
                  <a:lnTo>
                    <a:pt x="575" y="1568"/>
                  </a:lnTo>
                  <a:lnTo>
                    <a:pt x="536" y="1555"/>
                  </a:lnTo>
                  <a:lnTo>
                    <a:pt x="499" y="1541"/>
                  </a:lnTo>
                  <a:lnTo>
                    <a:pt x="462" y="1525"/>
                  </a:lnTo>
                  <a:lnTo>
                    <a:pt x="426" y="1507"/>
                  </a:lnTo>
                  <a:lnTo>
                    <a:pt x="391" y="1488"/>
                  </a:lnTo>
                  <a:lnTo>
                    <a:pt x="357" y="1466"/>
                  </a:lnTo>
                  <a:lnTo>
                    <a:pt x="325" y="1443"/>
                  </a:lnTo>
                  <a:lnTo>
                    <a:pt x="293" y="1419"/>
                  </a:lnTo>
                  <a:lnTo>
                    <a:pt x="263" y="1393"/>
                  </a:lnTo>
                  <a:lnTo>
                    <a:pt x="234" y="1365"/>
                  </a:lnTo>
                  <a:lnTo>
                    <a:pt x="206" y="1336"/>
                  </a:lnTo>
                  <a:lnTo>
                    <a:pt x="180" y="1305"/>
                  </a:lnTo>
                  <a:lnTo>
                    <a:pt x="155" y="1274"/>
                  </a:lnTo>
                  <a:lnTo>
                    <a:pt x="132" y="1241"/>
                  </a:lnTo>
                  <a:lnTo>
                    <a:pt x="111" y="1207"/>
                  </a:lnTo>
                  <a:lnTo>
                    <a:pt x="92" y="1172"/>
                  </a:lnTo>
                  <a:lnTo>
                    <a:pt x="74" y="1136"/>
                  </a:lnTo>
                  <a:lnTo>
                    <a:pt x="58" y="1099"/>
                  </a:lnTo>
                  <a:lnTo>
                    <a:pt x="44" y="1062"/>
                  </a:lnTo>
                  <a:lnTo>
                    <a:pt x="32" y="1023"/>
                  </a:lnTo>
                  <a:lnTo>
                    <a:pt x="22" y="985"/>
                  </a:lnTo>
                  <a:lnTo>
                    <a:pt x="13" y="945"/>
                  </a:lnTo>
                  <a:lnTo>
                    <a:pt x="7" y="906"/>
                  </a:lnTo>
                  <a:lnTo>
                    <a:pt x="3" y="866"/>
                  </a:lnTo>
                  <a:lnTo>
                    <a:pt x="0" y="826"/>
                  </a:lnTo>
                  <a:lnTo>
                    <a:pt x="0" y="786"/>
                  </a:lnTo>
                  <a:lnTo>
                    <a:pt x="2" y="746"/>
                  </a:lnTo>
                  <a:lnTo>
                    <a:pt x="6" y="706"/>
                  </a:lnTo>
                  <a:lnTo>
                    <a:pt x="11" y="666"/>
                  </a:lnTo>
                  <a:lnTo>
                    <a:pt x="19" y="627"/>
                  </a:lnTo>
                  <a:lnTo>
                    <a:pt x="29" y="588"/>
                  </a:lnTo>
                  <a:lnTo>
                    <a:pt x="40" y="550"/>
                  </a:lnTo>
                  <a:lnTo>
                    <a:pt x="54" y="512"/>
                  </a:lnTo>
                  <a:lnTo>
                    <a:pt x="69" y="475"/>
                  </a:lnTo>
                  <a:lnTo>
                    <a:pt x="86" y="439"/>
                  </a:lnTo>
                  <a:lnTo>
                    <a:pt x="105" y="403"/>
                  </a:lnTo>
                  <a:lnTo>
                    <a:pt x="126" y="369"/>
                  </a:lnTo>
                  <a:lnTo>
                    <a:pt x="148" y="336"/>
                  </a:lnTo>
                  <a:lnTo>
                    <a:pt x="172" y="304"/>
                  </a:lnTo>
                  <a:lnTo>
                    <a:pt x="198" y="273"/>
                  </a:lnTo>
                  <a:lnTo>
                    <a:pt x="225" y="244"/>
                  </a:lnTo>
                  <a:lnTo>
                    <a:pt x="254" y="216"/>
                  </a:lnTo>
                  <a:lnTo>
                    <a:pt x="284" y="189"/>
                  </a:lnTo>
                  <a:lnTo>
                    <a:pt x="315" y="164"/>
                  </a:lnTo>
                  <a:lnTo>
                    <a:pt x="347" y="140"/>
                  </a:lnTo>
                  <a:lnTo>
                    <a:pt x="381" y="118"/>
                  </a:lnTo>
                  <a:lnTo>
                    <a:pt x="416" y="98"/>
                  </a:lnTo>
                  <a:lnTo>
                    <a:pt x="451" y="80"/>
                  </a:lnTo>
                  <a:lnTo>
                    <a:pt x="488" y="63"/>
                  </a:lnTo>
                  <a:lnTo>
                    <a:pt x="525" y="49"/>
                  </a:lnTo>
                  <a:lnTo>
                    <a:pt x="563" y="36"/>
                  </a:lnTo>
                  <a:lnTo>
                    <a:pt x="602" y="25"/>
                  </a:lnTo>
                  <a:lnTo>
                    <a:pt x="641" y="16"/>
                  </a:lnTo>
                  <a:lnTo>
                    <a:pt x="680" y="9"/>
                  </a:lnTo>
                  <a:lnTo>
                    <a:pt x="720" y="4"/>
                  </a:lnTo>
                  <a:lnTo>
                    <a:pt x="760" y="1"/>
                  </a:lnTo>
                  <a:lnTo>
                    <a:pt x="800" y="0"/>
                  </a:lnTo>
                  <a:lnTo>
                    <a:pt x="800" y="800"/>
                  </a:lnTo>
                  <a:lnTo>
                    <a:pt x="812" y="1600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CustomShape 71"/>
            <p:cNvSpPr/>
            <p:nvPr/>
          </p:nvSpPr>
          <p:spPr>
            <a:xfrm>
              <a:off x="7808400" y="4621680"/>
              <a:ext cx="576000" cy="576000"/>
            </a:xfrm>
            <a:custGeom>
              <a:avLst/>
              <a:gdLst/>
              <a:ahLst/>
              <a:rect l="0" t="0" r="r" b="b"/>
              <a:pathLst>
                <a:path w="813" h="1601">
                  <a:moveTo>
                    <a:pt x="0" y="1600"/>
                  </a:moveTo>
                  <a:lnTo>
                    <a:pt x="40" y="1600"/>
                  </a:lnTo>
                  <a:lnTo>
                    <a:pt x="80" y="1597"/>
                  </a:lnTo>
                  <a:lnTo>
                    <a:pt x="120" y="1593"/>
                  </a:lnTo>
                  <a:lnTo>
                    <a:pt x="159" y="1586"/>
                  </a:lnTo>
                  <a:lnTo>
                    <a:pt x="199" y="1578"/>
                  </a:lnTo>
                  <a:lnTo>
                    <a:pt x="237" y="1568"/>
                  </a:lnTo>
                  <a:lnTo>
                    <a:pt x="276" y="1555"/>
                  </a:lnTo>
                  <a:lnTo>
                    <a:pt x="313" y="1541"/>
                  </a:lnTo>
                  <a:lnTo>
                    <a:pt x="350" y="1525"/>
                  </a:lnTo>
                  <a:lnTo>
                    <a:pt x="386" y="1507"/>
                  </a:lnTo>
                  <a:lnTo>
                    <a:pt x="421" y="1488"/>
                  </a:lnTo>
                  <a:lnTo>
                    <a:pt x="455" y="1466"/>
                  </a:lnTo>
                  <a:lnTo>
                    <a:pt x="487" y="1443"/>
                  </a:lnTo>
                  <a:lnTo>
                    <a:pt x="519" y="1419"/>
                  </a:lnTo>
                  <a:lnTo>
                    <a:pt x="549" y="1393"/>
                  </a:lnTo>
                  <a:lnTo>
                    <a:pt x="578" y="1365"/>
                  </a:lnTo>
                  <a:lnTo>
                    <a:pt x="606" y="1336"/>
                  </a:lnTo>
                  <a:lnTo>
                    <a:pt x="632" y="1305"/>
                  </a:lnTo>
                  <a:lnTo>
                    <a:pt x="657" y="1274"/>
                  </a:lnTo>
                  <a:lnTo>
                    <a:pt x="680" y="1241"/>
                  </a:lnTo>
                  <a:lnTo>
                    <a:pt x="701" y="1207"/>
                  </a:lnTo>
                  <a:lnTo>
                    <a:pt x="720" y="1172"/>
                  </a:lnTo>
                  <a:lnTo>
                    <a:pt x="738" y="1136"/>
                  </a:lnTo>
                  <a:lnTo>
                    <a:pt x="754" y="1099"/>
                  </a:lnTo>
                  <a:lnTo>
                    <a:pt x="768" y="1062"/>
                  </a:lnTo>
                  <a:lnTo>
                    <a:pt x="780" y="1023"/>
                  </a:lnTo>
                  <a:lnTo>
                    <a:pt x="790" y="985"/>
                  </a:lnTo>
                  <a:lnTo>
                    <a:pt x="799" y="945"/>
                  </a:lnTo>
                  <a:lnTo>
                    <a:pt x="805" y="906"/>
                  </a:lnTo>
                  <a:lnTo>
                    <a:pt x="809" y="866"/>
                  </a:lnTo>
                  <a:lnTo>
                    <a:pt x="812" y="826"/>
                  </a:lnTo>
                  <a:lnTo>
                    <a:pt x="812" y="786"/>
                  </a:lnTo>
                  <a:lnTo>
                    <a:pt x="810" y="746"/>
                  </a:lnTo>
                  <a:lnTo>
                    <a:pt x="806" y="706"/>
                  </a:lnTo>
                  <a:lnTo>
                    <a:pt x="801" y="666"/>
                  </a:lnTo>
                  <a:lnTo>
                    <a:pt x="793" y="627"/>
                  </a:lnTo>
                  <a:lnTo>
                    <a:pt x="783" y="588"/>
                  </a:lnTo>
                  <a:lnTo>
                    <a:pt x="772" y="550"/>
                  </a:lnTo>
                  <a:lnTo>
                    <a:pt x="758" y="512"/>
                  </a:lnTo>
                  <a:lnTo>
                    <a:pt x="743" y="475"/>
                  </a:lnTo>
                  <a:lnTo>
                    <a:pt x="726" y="439"/>
                  </a:lnTo>
                  <a:lnTo>
                    <a:pt x="707" y="403"/>
                  </a:lnTo>
                  <a:lnTo>
                    <a:pt x="686" y="369"/>
                  </a:lnTo>
                  <a:lnTo>
                    <a:pt x="664" y="336"/>
                  </a:lnTo>
                  <a:lnTo>
                    <a:pt x="640" y="304"/>
                  </a:lnTo>
                  <a:lnTo>
                    <a:pt x="614" y="273"/>
                  </a:lnTo>
                  <a:lnTo>
                    <a:pt x="587" y="244"/>
                  </a:lnTo>
                  <a:lnTo>
                    <a:pt x="558" y="216"/>
                  </a:lnTo>
                  <a:lnTo>
                    <a:pt x="528" y="189"/>
                  </a:lnTo>
                  <a:lnTo>
                    <a:pt x="497" y="164"/>
                  </a:lnTo>
                  <a:lnTo>
                    <a:pt x="465" y="140"/>
                  </a:lnTo>
                  <a:lnTo>
                    <a:pt x="431" y="118"/>
                  </a:lnTo>
                  <a:lnTo>
                    <a:pt x="396" y="98"/>
                  </a:lnTo>
                  <a:lnTo>
                    <a:pt x="361" y="80"/>
                  </a:lnTo>
                  <a:lnTo>
                    <a:pt x="324" y="63"/>
                  </a:lnTo>
                  <a:lnTo>
                    <a:pt x="287" y="49"/>
                  </a:lnTo>
                  <a:lnTo>
                    <a:pt x="249" y="36"/>
                  </a:lnTo>
                  <a:lnTo>
                    <a:pt x="210" y="25"/>
                  </a:lnTo>
                  <a:lnTo>
                    <a:pt x="171" y="16"/>
                  </a:lnTo>
                  <a:lnTo>
                    <a:pt x="132" y="9"/>
                  </a:lnTo>
                  <a:lnTo>
                    <a:pt x="92" y="4"/>
                  </a:lnTo>
                  <a:lnTo>
                    <a:pt x="52" y="1"/>
                  </a:lnTo>
                  <a:lnTo>
                    <a:pt x="12" y="0"/>
                  </a:lnTo>
                  <a:lnTo>
                    <a:pt x="12" y="800"/>
                  </a:lnTo>
                  <a:lnTo>
                    <a:pt x="0" y="1600"/>
                  </a:lnTo>
                </a:path>
              </a:pathLst>
            </a:custGeom>
            <a:solidFill>
              <a:srgbClr val="0000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TextShape 72"/>
            <p:cNvSpPr txBox="1"/>
            <p:nvPr/>
          </p:nvSpPr>
          <p:spPr>
            <a:xfrm>
              <a:off x="7772400" y="4615560"/>
              <a:ext cx="434520" cy="34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Times New Roman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21" name="TextShape 73"/>
            <p:cNvSpPr txBox="1"/>
            <p:nvPr/>
          </p:nvSpPr>
          <p:spPr>
            <a:xfrm>
              <a:off x="8048520" y="4588560"/>
              <a:ext cx="445680" cy="384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latin typeface="Times New Roman"/>
                  <a:ea typeface="Arial"/>
                </a:rPr>
                <a:t>π</a:t>
              </a:r>
              <a:r>
                <a:rPr b="0" lang="en-US" sz="2000" spc="-1" strike="noStrike" baseline="101000">
                  <a:latin typeface="Times New Roman"/>
                  <a:ea typeface="Arial"/>
                </a:rPr>
                <a:t>-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22" name="TextShape 74"/>
            <p:cNvSpPr txBox="1"/>
            <p:nvPr/>
          </p:nvSpPr>
          <p:spPr>
            <a:xfrm>
              <a:off x="7914240" y="4829040"/>
              <a:ext cx="5479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ffff"/>
                  </a:solidFill>
                  <a:latin typeface="Times New Roman"/>
                  <a:ea typeface="Times New Roman"/>
                </a:rPr>
                <a:t>Λ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323" name="Group 75"/>
          <p:cNvGrpSpPr/>
          <p:nvPr/>
        </p:nvGrpSpPr>
        <p:grpSpPr>
          <a:xfrm>
            <a:off x="2657520" y="3285000"/>
            <a:ext cx="634320" cy="464040"/>
            <a:chOff x="2657520" y="3285000"/>
            <a:chExt cx="634320" cy="464040"/>
          </a:xfrm>
        </p:grpSpPr>
        <p:grpSp>
          <p:nvGrpSpPr>
            <p:cNvPr id="324" name="Group 76"/>
            <p:cNvGrpSpPr/>
            <p:nvPr/>
          </p:nvGrpSpPr>
          <p:grpSpPr>
            <a:xfrm>
              <a:off x="2657520" y="3285000"/>
              <a:ext cx="600120" cy="464040"/>
              <a:chOff x="2657520" y="3285000"/>
              <a:chExt cx="600120" cy="464040"/>
            </a:xfrm>
          </p:grpSpPr>
          <p:sp>
            <p:nvSpPr>
              <p:cNvPr id="325" name="CustomShape 77"/>
              <p:cNvSpPr/>
              <p:nvPr/>
            </p:nvSpPr>
            <p:spPr>
              <a:xfrm>
                <a:off x="2698560" y="331344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588" y="1194"/>
                    </a:moveTo>
                    <a:lnTo>
                      <a:pt x="558" y="1193"/>
                    </a:lnTo>
                    <a:lnTo>
                      <a:pt x="528" y="1190"/>
                    </a:lnTo>
                    <a:lnTo>
                      <a:pt x="498" y="1186"/>
                    </a:lnTo>
                    <a:lnTo>
                      <a:pt x="469" y="1180"/>
                    </a:lnTo>
                    <a:lnTo>
                      <a:pt x="439" y="1173"/>
                    </a:lnTo>
                    <a:lnTo>
                      <a:pt x="411" y="1164"/>
                    </a:lnTo>
                    <a:lnTo>
                      <a:pt x="382" y="1154"/>
                    </a:lnTo>
                    <a:lnTo>
                      <a:pt x="354" y="1142"/>
                    </a:lnTo>
                    <a:lnTo>
                      <a:pt x="327" y="1130"/>
                    </a:lnTo>
                    <a:lnTo>
                      <a:pt x="301" y="1115"/>
                    </a:lnTo>
                    <a:lnTo>
                      <a:pt x="275" y="1100"/>
                    </a:lnTo>
                    <a:lnTo>
                      <a:pt x="250" y="1083"/>
                    </a:lnTo>
                    <a:lnTo>
                      <a:pt x="226" y="1065"/>
                    </a:lnTo>
                    <a:lnTo>
                      <a:pt x="203" y="1045"/>
                    </a:lnTo>
                    <a:lnTo>
                      <a:pt x="181" y="1025"/>
                    </a:lnTo>
                    <a:lnTo>
                      <a:pt x="160" y="1003"/>
                    </a:lnTo>
                    <a:lnTo>
                      <a:pt x="140" y="981"/>
                    </a:lnTo>
                    <a:lnTo>
                      <a:pt x="121" y="957"/>
                    </a:lnTo>
                    <a:lnTo>
                      <a:pt x="103" y="933"/>
                    </a:lnTo>
                    <a:lnTo>
                      <a:pt x="87" y="908"/>
                    </a:lnTo>
                    <a:lnTo>
                      <a:pt x="72" y="882"/>
                    </a:lnTo>
                    <a:lnTo>
                      <a:pt x="58" y="855"/>
                    </a:lnTo>
                    <a:lnTo>
                      <a:pt x="46" y="827"/>
                    </a:lnTo>
                    <a:lnTo>
                      <a:pt x="35" y="799"/>
                    </a:lnTo>
                    <a:lnTo>
                      <a:pt x="26" y="771"/>
                    </a:lnTo>
                    <a:lnTo>
                      <a:pt x="18" y="742"/>
                    </a:lnTo>
                    <a:lnTo>
                      <a:pt x="11" y="712"/>
                    </a:lnTo>
                    <a:lnTo>
                      <a:pt x="6" y="683"/>
                    </a:lnTo>
                    <a:lnTo>
                      <a:pt x="3" y="653"/>
                    </a:lnTo>
                    <a:lnTo>
                      <a:pt x="1" y="623"/>
                    </a:lnTo>
                    <a:lnTo>
                      <a:pt x="0" y="593"/>
                    </a:lnTo>
                    <a:lnTo>
                      <a:pt x="1" y="562"/>
                    </a:lnTo>
                    <a:lnTo>
                      <a:pt x="4" y="532"/>
                    </a:lnTo>
                    <a:lnTo>
                      <a:pt x="8" y="503"/>
                    </a:lnTo>
                    <a:lnTo>
                      <a:pt x="13" y="473"/>
                    </a:lnTo>
                    <a:lnTo>
                      <a:pt x="20" y="444"/>
                    </a:lnTo>
                    <a:lnTo>
                      <a:pt x="28" y="415"/>
                    </a:lnTo>
                    <a:lnTo>
                      <a:pt x="38" y="386"/>
                    </a:lnTo>
                    <a:lnTo>
                      <a:pt x="50" y="359"/>
                    </a:lnTo>
                    <a:lnTo>
                      <a:pt x="62" y="331"/>
                    </a:lnTo>
                    <a:lnTo>
                      <a:pt x="77" y="305"/>
                    </a:lnTo>
                    <a:lnTo>
                      <a:pt x="92" y="279"/>
                    </a:lnTo>
                    <a:lnTo>
                      <a:pt x="109" y="254"/>
                    </a:lnTo>
                    <a:lnTo>
                      <a:pt x="127" y="230"/>
                    </a:lnTo>
                    <a:lnTo>
                      <a:pt x="146" y="206"/>
                    </a:lnTo>
                    <a:lnTo>
                      <a:pt x="166" y="184"/>
                    </a:lnTo>
                    <a:lnTo>
                      <a:pt x="187" y="163"/>
                    </a:lnTo>
                    <a:lnTo>
                      <a:pt x="210" y="143"/>
                    </a:lnTo>
                    <a:lnTo>
                      <a:pt x="233" y="124"/>
                    </a:lnTo>
                    <a:lnTo>
                      <a:pt x="257" y="106"/>
                    </a:lnTo>
                    <a:lnTo>
                      <a:pt x="283" y="90"/>
                    </a:lnTo>
                    <a:lnTo>
                      <a:pt x="309" y="74"/>
                    </a:lnTo>
                    <a:lnTo>
                      <a:pt x="335" y="60"/>
                    </a:lnTo>
                    <a:lnTo>
                      <a:pt x="363" y="48"/>
                    </a:lnTo>
                    <a:lnTo>
                      <a:pt x="391" y="37"/>
                    </a:lnTo>
                    <a:lnTo>
                      <a:pt x="419" y="27"/>
                    </a:lnTo>
                    <a:lnTo>
                      <a:pt x="448" y="19"/>
                    </a:lnTo>
                    <a:lnTo>
                      <a:pt x="477" y="12"/>
                    </a:lnTo>
                    <a:lnTo>
                      <a:pt x="507" y="7"/>
                    </a:lnTo>
                    <a:lnTo>
                      <a:pt x="537" y="3"/>
                    </a:lnTo>
                    <a:lnTo>
                      <a:pt x="567" y="1"/>
                    </a:lnTo>
                    <a:lnTo>
                      <a:pt x="597" y="0"/>
                    </a:lnTo>
                    <a:lnTo>
                      <a:pt x="597" y="597"/>
                    </a:lnTo>
                    <a:lnTo>
                      <a:pt x="588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6" name="CustomShape 78"/>
              <p:cNvSpPr/>
              <p:nvPr/>
            </p:nvSpPr>
            <p:spPr>
              <a:xfrm>
                <a:off x="2698920" y="331380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24" y="1194"/>
                    </a:moveTo>
                    <a:lnTo>
                      <a:pt x="54" y="1192"/>
                    </a:lnTo>
                    <a:lnTo>
                      <a:pt x="83" y="1188"/>
                    </a:lnTo>
                    <a:lnTo>
                      <a:pt x="113" y="1183"/>
                    </a:lnTo>
                    <a:lnTo>
                      <a:pt x="142" y="1177"/>
                    </a:lnTo>
                    <a:lnTo>
                      <a:pt x="171" y="1169"/>
                    </a:lnTo>
                    <a:lnTo>
                      <a:pt x="199" y="1160"/>
                    </a:lnTo>
                    <a:lnTo>
                      <a:pt x="227" y="1149"/>
                    </a:lnTo>
                    <a:lnTo>
                      <a:pt x="254" y="1137"/>
                    </a:lnTo>
                    <a:lnTo>
                      <a:pt x="281" y="1124"/>
                    </a:lnTo>
                    <a:lnTo>
                      <a:pt x="307" y="1109"/>
                    </a:lnTo>
                    <a:lnTo>
                      <a:pt x="332" y="1093"/>
                    </a:lnTo>
                    <a:lnTo>
                      <a:pt x="357" y="1076"/>
                    </a:lnTo>
                    <a:lnTo>
                      <a:pt x="380" y="1057"/>
                    </a:lnTo>
                    <a:lnTo>
                      <a:pt x="403" y="1038"/>
                    </a:lnTo>
                    <a:lnTo>
                      <a:pt x="424" y="1017"/>
                    </a:lnTo>
                    <a:lnTo>
                      <a:pt x="445" y="995"/>
                    </a:lnTo>
                    <a:lnTo>
                      <a:pt x="464" y="972"/>
                    </a:lnTo>
                    <a:lnTo>
                      <a:pt x="482" y="949"/>
                    </a:lnTo>
                    <a:lnTo>
                      <a:pt x="499" y="924"/>
                    </a:lnTo>
                    <a:lnTo>
                      <a:pt x="515" y="899"/>
                    </a:lnTo>
                    <a:lnTo>
                      <a:pt x="529" y="873"/>
                    </a:lnTo>
                    <a:lnTo>
                      <a:pt x="543" y="846"/>
                    </a:lnTo>
                    <a:lnTo>
                      <a:pt x="554" y="818"/>
                    </a:lnTo>
                    <a:lnTo>
                      <a:pt x="565" y="790"/>
                    </a:lnTo>
                    <a:lnTo>
                      <a:pt x="574" y="762"/>
                    </a:lnTo>
                    <a:lnTo>
                      <a:pt x="581" y="733"/>
                    </a:lnTo>
                    <a:lnTo>
                      <a:pt x="587" y="704"/>
                    </a:lnTo>
                    <a:lnTo>
                      <a:pt x="592" y="674"/>
                    </a:lnTo>
                    <a:lnTo>
                      <a:pt x="595" y="645"/>
                    </a:lnTo>
                    <a:lnTo>
                      <a:pt x="597" y="615"/>
                    </a:lnTo>
                    <a:lnTo>
                      <a:pt x="597" y="585"/>
                    </a:lnTo>
                    <a:lnTo>
                      <a:pt x="596" y="555"/>
                    </a:lnTo>
                    <a:lnTo>
                      <a:pt x="593" y="525"/>
                    </a:lnTo>
                    <a:lnTo>
                      <a:pt x="588" y="496"/>
                    </a:lnTo>
                    <a:lnTo>
                      <a:pt x="583" y="467"/>
                    </a:lnTo>
                    <a:lnTo>
                      <a:pt x="575" y="438"/>
                    </a:lnTo>
                    <a:lnTo>
                      <a:pt x="567" y="409"/>
                    </a:lnTo>
                    <a:lnTo>
                      <a:pt x="557" y="381"/>
                    </a:lnTo>
                    <a:lnTo>
                      <a:pt x="545" y="353"/>
                    </a:lnTo>
                    <a:lnTo>
                      <a:pt x="532" y="326"/>
                    </a:lnTo>
                    <a:lnTo>
                      <a:pt x="518" y="300"/>
                    </a:lnTo>
                    <a:lnTo>
                      <a:pt x="503" y="275"/>
                    </a:lnTo>
                    <a:lnTo>
                      <a:pt x="486" y="250"/>
                    </a:lnTo>
                    <a:lnTo>
                      <a:pt x="468" y="226"/>
                    </a:lnTo>
                    <a:lnTo>
                      <a:pt x="449" y="203"/>
                    </a:lnTo>
                    <a:lnTo>
                      <a:pt x="428" y="181"/>
                    </a:lnTo>
                    <a:lnTo>
                      <a:pt x="407" y="160"/>
                    </a:lnTo>
                    <a:lnTo>
                      <a:pt x="385" y="141"/>
                    </a:lnTo>
                    <a:lnTo>
                      <a:pt x="361" y="122"/>
                    </a:lnTo>
                    <a:lnTo>
                      <a:pt x="337" y="104"/>
                    </a:lnTo>
                    <a:lnTo>
                      <a:pt x="312" y="88"/>
                    </a:lnTo>
                    <a:lnTo>
                      <a:pt x="286" y="73"/>
                    </a:lnTo>
                    <a:lnTo>
                      <a:pt x="260" y="59"/>
                    </a:lnTo>
                    <a:lnTo>
                      <a:pt x="233" y="47"/>
                    </a:lnTo>
                    <a:lnTo>
                      <a:pt x="205" y="36"/>
                    </a:lnTo>
                    <a:lnTo>
                      <a:pt x="177" y="27"/>
                    </a:lnTo>
                    <a:lnTo>
                      <a:pt x="148" y="19"/>
                    </a:lnTo>
                    <a:lnTo>
                      <a:pt x="119" y="12"/>
                    </a:lnTo>
                    <a:lnTo>
                      <a:pt x="89" y="7"/>
                    </a:lnTo>
                    <a:lnTo>
                      <a:pt x="60" y="3"/>
                    </a:lnTo>
                    <a:lnTo>
                      <a:pt x="30" y="1"/>
                    </a:lnTo>
                    <a:lnTo>
                      <a:pt x="0" y="0"/>
                    </a:lnTo>
                    <a:lnTo>
                      <a:pt x="0" y="597"/>
                    </a:lnTo>
                    <a:lnTo>
                      <a:pt x="24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7" name="TextShape 79"/>
              <p:cNvSpPr txBox="1"/>
              <p:nvPr/>
            </p:nvSpPr>
            <p:spPr>
              <a:xfrm>
                <a:off x="2657520" y="331560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n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328" name="TextShape 80"/>
              <p:cNvSpPr txBox="1"/>
              <p:nvPr/>
            </p:nvSpPr>
            <p:spPr>
              <a:xfrm>
                <a:off x="2873880" y="3285000"/>
                <a:ext cx="383400" cy="26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2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200" spc="-1" strike="noStrike">
                  <a:latin typeface="Arial"/>
                </a:endParaRPr>
              </a:p>
            </p:txBody>
          </p:sp>
          <p:sp>
            <p:nvSpPr>
              <p:cNvPr id="329" name="CustomShape 81"/>
              <p:cNvSpPr/>
              <p:nvPr/>
            </p:nvSpPr>
            <p:spPr>
              <a:xfrm>
                <a:off x="2705040" y="331884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597">
                    <a:moveTo>
                      <a:pt x="597" y="0"/>
                    </a:moveTo>
                    <a:lnTo>
                      <a:pt x="596" y="30"/>
                    </a:lnTo>
                    <a:lnTo>
                      <a:pt x="594" y="61"/>
                    </a:lnTo>
                    <a:lnTo>
                      <a:pt x="590" y="91"/>
                    </a:lnTo>
                    <a:lnTo>
                      <a:pt x="585" y="121"/>
                    </a:lnTo>
                    <a:lnTo>
                      <a:pt x="578" y="150"/>
                    </a:lnTo>
                    <a:lnTo>
                      <a:pt x="569" y="180"/>
                    </a:lnTo>
                    <a:lnTo>
                      <a:pt x="559" y="208"/>
                    </a:lnTo>
                    <a:lnTo>
                      <a:pt x="548" y="236"/>
                    </a:lnTo>
                    <a:lnTo>
                      <a:pt x="535" y="264"/>
                    </a:lnTo>
                    <a:lnTo>
                      <a:pt x="521" y="291"/>
                    </a:lnTo>
                    <a:lnTo>
                      <a:pt x="506" y="317"/>
                    </a:lnTo>
                    <a:lnTo>
                      <a:pt x="489" y="342"/>
                    </a:lnTo>
                    <a:lnTo>
                      <a:pt x="471" y="367"/>
                    </a:lnTo>
                    <a:lnTo>
                      <a:pt x="452" y="390"/>
                    </a:lnTo>
                    <a:lnTo>
                      <a:pt x="431" y="413"/>
                    </a:lnTo>
                    <a:lnTo>
                      <a:pt x="410" y="434"/>
                    </a:lnTo>
                    <a:lnTo>
                      <a:pt x="387" y="455"/>
                    </a:lnTo>
                    <a:lnTo>
                      <a:pt x="363" y="474"/>
                    </a:lnTo>
                    <a:lnTo>
                      <a:pt x="339" y="492"/>
                    </a:lnTo>
                    <a:lnTo>
                      <a:pt x="313" y="508"/>
                    </a:lnTo>
                    <a:lnTo>
                      <a:pt x="287" y="523"/>
                    </a:lnTo>
                    <a:lnTo>
                      <a:pt x="260" y="537"/>
                    </a:lnTo>
                    <a:lnTo>
                      <a:pt x="232" y="550"/>
                    </a:lnTo>
                    <a:lnTo>
                      <a:pt x="204" y="561"/>
                    </a:lnTo>
                    <a:lnTo>
                      <a:pt x="175" y="571"/>
                    </a:lnTo>
                    <a:lnTo>
                      <a:pt x="146" y="579"/>
                    </a:lnTo>
                    <a:lnTo>
                      <a:pt x="116" y="586"/>
                    </a:lnTo>
                    <a:lnTo>
                      <a:pt x="86" y="591"/>
                    </a:lnTo>
                    <a:lnTo>
                      <a:pt x="56" y="594"/>
                    </a:lnTo>
                    <a:lnTo>
                      <a:pt x="26" y="596"/>
                    </a:lnTo>
                    <a:lnTo>
                      <a:pt x="0" y="0"/>
                    </a:lnTo>
                    <a:lnTo>
                      <a:pt x="597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0" name="CustomShape 82"/>
              <p:cNvSpPr/>
              <p:nvPr/>
            </p:nvSpPr>
            <p:spPr>
              <a:xfrm>
                <a:off x="2698560" y="331920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597">
                    <a:moveTo>
                      <a:pt x="597" y="0"/>
                    </a:moveTo>
                    <a:lnTo>
                      <a:pt x="596" y="30"/>
                    </a:lnTo>
                    <a:lnTo>
                      <a:pt x="594" y="61"/>
                    </a:lnTo>
                    <a:lnTo>
                      <a:pt x="590" y="91"/>
                    </a:lnTo>
                    <a:lnTo>
                      <a:pt x="585" y="121"/>
                    </a:lnTo>
                    <a:lnTo>
                      <a:pt x="578" y="150"/>
                    </a:lnTo>
                    <a:lnTo>
                      <a:pt x="569" y="180"/>
                    </a:lnTo>
                    <a:lnTo>
                      <a:pt x="559" y="208"/>
                    </a:lnTo>
                    <a:lnTo>
                      <a:pt x="548" y="236"/>
                    </a:lnTo>
                    <a:lnTo>
                      <a:pt x="535" y="264"/>
                    </a:lnTo>
                    <a:lnTo>
                      <a:pt x="521" y="291"/>
                    </a:lnTo>
                    <a:lnTo>
                      <a:pt x="506" y="317"/>
                    </a:lnTo>
                    <a:lnTo>
                      <a:pt x="489" y="342"/>
                    </a:lnTo>
                    <a:lnTo>
                      <a:pt x="471" y="367"/>
                    </a:lnTo>
                    <a:lnTo>
                      <a:pt x="452" y="390"/>
                    </a:lnTo>
                    <a:lnTo>
                      <a:pt x="431" y="413"/>
                    </a:lnTo>
                    <a:lnTo>
                      <a:pt x="410" y="434"/>
                    </a:lnTo>
                    <a:lnTo>
                      <a:pt x="387" y="455"/>
                    </a:lnTo>
                    <a:lnTo>
                      <a:pt x="363" y="474"/>
                    </a:lnTo>
                    <a:lnTo>
                      <a:pt x="339" y="492"/>
                    </a:lnTo>
                    <a:lnTo>
                      <a:pt x="313" y="508"/>
                    </a:lnTo>
                    <a:lnTo>
                      <a:pt x="287" y="523"/>
                    </a:lnTo>
                    <a:lnTo>
                      <a:pt x="260" y="537"/>
                    </a:lnTo>
                    <a:lnTo>
                      <a:pt x="232" y="550"/>
                    </a:lnTo>
                    <a:lnTo>
                      <a:pt x="204" y="561"/>
                    </a:lnTo>
                    <a:lnTo>
                      <a:pt x="175" y="571"/>
                    </a:lnTo>
                    <a:lnTo>
                      <a:pt x="146" y="579"/>
                    </a:lnTo>
                    <a:lnTo>
                      <a:pt x="116" y="586"/>
                    </a:lnTo>
                    <a:lnTo>
                      <a:pt x="86" y="591"/>
                    </a:lnTo>
                    <a:lnTo>
                      <a:pt x="56" y="594"/>
                    </a:lnTo>
                    <a:lnTo>
                      <a:pt x="26" y="596"/>
                    </a:lnTo>
                    <a:lnTo>
                      <a:pt x="0" y="0"/>
                    </a:lnTo>
                    <a:lnTo>
                      <a:pt x="597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1" name="TextShape 83"/>
              <p:cNvSpPr txBox="1"/>
              <p:nvPr/>
            </p:nvSpPr>
            <p:spPr>
              <a:xfrm>
                <a:off x="2874240" y="3465360"/>
                <a:ext cx="383400" cy="26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2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200" spc="-1" strike="noStrike">
                  <a:latin typeface="Arial"/>
                </a:endParaRPr>
              </a:p>
            </p:txBody>
          </p:sp>
        </p:grpSp>
        <p:sp>
          <p:nvSpPr>
            <p:cNvPr id="332" name="TextShape 84"/>
            <p:cNvSpPr txBox="1"/>
            <p:nvPr/>
          </p:nvSpPr>
          <p:spPr>
            <a:xfrm>
              <a:off x="2743920" y="3329640"/>
              <a:ext cx="547920" cy="374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ffff"/>
                  </a:solidFill>
                  <a:latin typeface="Times New Roman"/>
                  <a:ea typeface="Times New Roman"/>
                </a:rPr>
                <a:t>Λ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333" name="Group 85"/>
          <p:cNvGrpSpPr/>
          <p:nvPr/>
        </p:nvGrpSpPr>
        <p:grpSpPr>
          <a:xfrm>
            <a:off x="6858000" y="4572000"/>
            <a:ext cx="793800" cy="672480"/>
            <a:chOff x="6858000" y="4572000"/>
            <a:chExt cx="793800" cy="672480"/>
          </a:xfrm>
        </p:grpSpPr>
        <p:sp>
          <p:nvSpPr>
            <p:cNvPr id="334" name="CustomShape 86"/>
            <p:cNvSpPr/>
            <p:nvPr/>
          </p:nvSpPr>
          <p:spPr>
            <a:xfrm>
              <a:off x="6943320" y="4604760"/>
              <a:ext cx="576000" cy="57600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CustomShape 87"/>
            <p:cNvSpPr/>
            <p:nvPr/>
          </p:nvSpPr>
          <p:spPr>
            <a:xfrm>
              <a:off x="6943320" y="4605120"/>
              <a:ext cx="576000" cy="576000"/>
            </a:xfrm>
            <a:custGeom>
              <a:avLst/>
              <a:gdLst/>
              <a:ahLst/>
              <a:rect l="0" t="0" r="r" b="b"/>
              <a:pathLst>
                <a:path w="813" h="1601">
                  <a:moveTo>
                    <a:pt x="812" y="1600"/>
                  </a:moveTo>
                  <a:lnTo>
                    <a:pt x="772" y="1600"/>
                  </a:lnTo>
                  <a:lnTo>
                    <a:pt x="732" y="1597"/>
                  </a:lnTo>
                  <a:lnTo>
                    <a:pt x="692" y="1593"/>
                  </a:lnTo>
                  <a:lnTo>
                    <a:pt x="653" y="1586"/>
                  </a:lnTo>
                  <a:lnTo>
                    <a:pt x="613" y="1578"/>
                  </a:lnTo>
                  <a:lnTo>
                    <a:pt x="575" y="1568"/>
                  </a:lnTo>
                  <a:lnTo>
                    <a:pt x="536" y="1555"/>
                  </a:lnTo>
                  <a:lnTo>
                    <a:pt x="499" y="1541"/>
                  </a:lnTo>
                  <a:lnTo>
                    <a:pt x="462" y="1525"/>
                  </a:lnTo>
                  <a:lnTo>
                    <a:pt x="426" y="1507"/>
                  </a:lnTo>
                  <a:lnTo>
                    <a:pt x="391" y="1488"/>
                  </a:lnTo>
                  <a:lnTo>
                    <a:pt x="357" y="1466"/>
                  </a:lnTo>
                  <a:lnTo>
                    <a:pt x="325" y="1443"/>
                  </a:lnTo>
                  <a:lnTo>
                    <a:pt x="293" y="1419"/>
                  </a:lnTo>
                  <a:lnTo>
                    <a:pt x="263" y="1393"/>
                  </a:lnTo>
                  <a:lnTo>
                    <a:pt x="234" y="1365"/>
                  </a:lnTo>
                  <a:lnTo>
                    <a:pt x="206" y="1336"/>
                  </a:lnTo>
                  <a:lnTo>
                    <a:pt x="180" y="1305"/>
                  </a:lnTo>
                  <a:lnTo>
                    <a:pt x="155" y="1274"/>
                  </a:lnTo>
                  <a:lnTo>
                    <a:pt x="132" y="1241"/>
                  </a:lnTo>
                  <a:lnTo>
                    <a:pt x="111" y="1207"/>
                  </a:lnTo>
                  <a:lnTo>
                    <a:pt x="92" y="1172"/>
                  </a:lnTo>
                  <a:lnTo>
                    <a:pt x="74" y="1136"/>
                  </a:lnTo>
                  <a:lnTo>
                    <a:pt x="58" y="1099"/>
                  </a:lnTo>
                  <a:lnTo>
                    <a:pt x="44" y="1062"/>
                  </a:lnTo>
                  <a:lnTo>
                    <a:pt x="32" y="1023"/>
                  </a:lnTo>
                  <a:lnTo>
                    <a:pt x="22" y="985"/>
                  </a:lnTo>
                  <a:lnTo>
                    <a:pt x="13" y="945"/>
                  </a:lnTo>
                  <a:lnTo>
                    <a:pt x="7" y="906"/>
                  </a:lnTo>
                  <a:lnTo>
                    <a:pt x="3" y="866"/>
                  </a:lnTo>
                  <a:lnTo>
                    <a:pt x="0" y="826"/>
                  </a:lnTo>
                  <a:lnTo>
                    <a:pt x="0" y="786"/>
                  </a:lnTo>
                  <a:lnTo>
                    <a:pt x="2" y="746"/>
                  </a:lnTo>
                  <a:lnTo>
                    <a:pt x="6" y="706"/>
                  </a:lnTo>
                  <a:lnTo>
                    <a:pt x="11" y="666"/>
                  </a:lnTo>
                  <a:lnTo>
                    <a:pt x="19" y="627"/>
                  </a:lnTo>
                  <a:lnTo>
                    <a:pt x="29" y="588"/>
                  </a:lnTo>
                  <a:lnTo>
                    <a:pt x="40" y="550"/>
                  </a:lnTo>
                  <a:lnTo>
                    <a:pt x="54" y="512"/>
                  </a:lnTo>
                  <a:lnTo>
                    <a:pt x="69" y="475"/>
                  </a:lnTo>
                  <a:lnTo>
                    <a:pt x="86" y="439"/>
                  </a:lnTo>
                  <a:lnTo>
                    <a:pt x="105" y="403"/>
                  </a:lnTo>
                  <a:lnTo>
                    <a:pt x="126" y="369"/>
                  </a:lnTo>
                  <a:lnTo>
                    <a:pt x="148" y="336"/>
                  </a:lnTo>
                  <a:lnTo>
                    <a:pt x="172" y="304"/>
                  </a:lnTo>
                  <a:lnTo>
                    <a:pt x="198" y="273"/>
                  </a:lnTo>
                  <a:lnTo>
                    <a:pt x="225" y="244"/>
                  </a:lnTo>
                  <a:lnTo>
                    <a:pt x="254" y="216"/>
                  </a:lnTo>
                  <a:lnTo>
                    <a:pt x="284" y="189"/>
                  </a:lnTo>
                  <a:lnTo>
                    <a:pt x="315" y="164"/>
                  </a:lnTo>
                  <a:lnTo>
                    <a:pt x="347" y="140"/>
                  </a:lnTo>
                  <a:lnTo>
                    <a:pt x="381" y="118"/>
                  </a:lnTo>
                  <a:lnTo>
                    <a:pt x="416" y="98"/>
                  </a:lnTo>
                  <a:lnTo>
                    <a:pt x="451" y="80"/>
                  </a:lnTo>
                  <a:lnTo>
                    <a:pt x="488" y="63"/>
                  </a:lnTo>
                  <a:lnTo>
                    <a:pt x="525" y="49"/>
                  </a:lnTo>
                  <a:lnTo>
                    <a:pt x="563" y="36"/>
                  </a:lnTo>
                  <a:lnTo>
                    <a:pt x="602" y="25"/>
                  </a:lnTo>
                  <a:lnTo>
                    <a:pt x="641" y="16"/>
                  </a:lnTo>
                  <a:lnTo>
                    <a:pt x="680" y="9"/>
                  </a:lnTo>
                  <a:lnTo>
                    <a:pt x="720" y="4"/>
                  </a:lnTo>
                  <a:lnTo>
                    <a:pt x="760" y="1"/>
                  </a:lnTo>
                  <a:lnTo>
                    <a:pt x="800" y="0"/>
                  </a:lnTo>
                  <a:lnTo>
                    <a:pt x="800" y="800"/>
                  </a:lnTo>
                  <a:lnTo>
                    <a:pt x="812" y="1600"/>
                  </a:lnTo>
                </a:path>
              </a:pathLst>
            </a:custGeom>
            <a:solidFill>
              <a:srgbClr val="0000f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CustomShape 88"/>
            <p:cNvSpPr/>
            <p:nvPr/>
          </p:nvSpPr>
          <p:spPr>
            <a:xfrm>
              <a:off x="6966000" y="4605120"/>
              <a:ext cx="576000" cy="576000"/>
            </a:xfrm>
            <a:custGeom>
              <a:avLst/>
              <a:gdLst/>
              <a:ahLst/>
              <a:rect l="0" t="0" r="r" b="b"/>
              <a:pathLst>
                <a:path w="813" h="1601">
                  <a:moveTo>
                    <a:pt x="0" y="1600"/>
                  </a:moveTo>
                  <a:lnTo>
                    <a:pt x="40" y="1600"/>
                  </a:lnTo>
                  <a:lnTo>
                    <a:pt x="80" y="1597"/>
                  </a:lnTo>
                  <a:lnTo>
                    <a:pt x="120" y="1593"/>
                  </a:lnTo>
                  <a:lnTo>
                    <a:pt x="159" y="1586"/>
                  </a:lnTo>
                  <a:lnTo>
                    <a:pt x="199" y="1578"/>
                  </a:lnTo>
                  <a:lnTo>
                    <a:pt x="237" y="1568"/>
                  </a:lnTo>
                  <a:lnTo>
                    <a:pt x="276" y="1555"/>
                  </a:lnTo>
                  <a:lnTo>
                    <a:pt x="313" y="1541"/>
                  </a:lnTo>
                  <a:lnTo>
                    <a:pt x="350" y="1525"/>
                  </a:lnTo>
                  <a:lnTo>
                    <a:pt x="386" y="1507"/>
                  </a:lnTo>
                  <a:lnTo>
                    <a:pt x="421" y="1488"/>
                  </a:lnTo>
                  <a:lnTo>
                    <a:pt x="455" y="1466"/>
                  </a:lnTo>
                  <a:lnTo>
                    <a:pt x="487" y="1443"/>
                  </a:lnTo>
                  <a:lnTo>
                    <a:pt x="519" y="1419"/>
                  </a:lnTo>
                  <a:lnTo>
                    <a:pt x="549" y="1393"/>
                  </a:lnTo>
                  <a:lnTo>
                    <a:pt x="578" y="1365"/>
                  </a:lnTo>
                  <a:lnTo>
                    <a:pt x="606" y="1336"/>
                  </a:lnTo>
                  <a:lnTo>
                    <a:pt x="632" y="1305"/>
                  </a:lnTo>
                  <a:lnTo>
                    <a:pt x="657" y="1274"/>
                  </a:lnTo>
                  <a:lnTo>
                    <a:pt x="680" y="1241"/>
                  </a:lnTo>
                  <a:lnTo>
                    <a:pt x="701" y="1207"/>
                  </a:lnTo>
                  <a:lnTo>
                    <a:pt x="720" y="1172"/>
                  </a:lnTo>
                  <a:lnTo>
                    <a:pt x="738" y="1136"/>
                  </a:lnTo>
                  <a:lnTo>
                    <a:pt x="754" y="1099"/>
                  </a:lnTo>
                  <a:lnTo>
                    <a:pt x="768" y="1062"/>
                  </a:lnTo>
                  <a:lnTo>
                    <a:pt x="780" y="1023"/>
                  </a:lnTo>
                  <a:lnTo>
                    <a:pt x="790" y="985"/>
                  </a:lnTo>
                  <a:lnTo>
                    <a:pt x="799" y="945"/>
                  </a:lnTo>
                  <a:lnTo>
                    <a:pt x="805" y="906"/>
                  </a:lnTo>
                  <a:lnTo>
                    <a:pt x="809" y="866"/>
                  </a:lnTo>
                  <a:lnTo>
                    <a:pt x="812" y="826"/>
                  </a:lnTo>
                  <a:lnTo>
                    <a:pt x="812" y="786"/>
                  </a:lnTo>
                  <a:lnTo>
                    <a:pt x="810" y="746"/>
                  </a:lnTo>
                  <a:lnTo>
                    <a:pt x="806" y="706"/>
                  </a:lnTo>
                  <a:lnTo>
                    <a:pt x="801" y="666"/>
                  </a:lnTo>
                  <a:lnTo>
                    <a:pt x="793" y="627"/>
                  </a:lnTo>
                  <a:lnTo>
                    <a:pt x="783" y="588"/>
                  </a:lnTo>
                  <a:lnTo>
                    <a:pt x="772" y="550"/>
                  </a:lnTo>
                  <a:lnTo>
                    <a:pt x="758" y="512"/>
                  </a:lnTo>
                  <a:lnTo>
                    <a:pt x="743" y="475"/>
                  </a:lnTo>
                  <a:lnTo>
                    <a:pt x="726" y="439"/>
                  </a:lnTo>
                  <a:lnTo>
                    <a:pt x="707" y="403"/>
                  </a:lnTo>
                  <a:lnTo>
                    <a:pt x="686" y="369"/>
                  </a:lnTo>
                  <a:lnTo>
                    <a:pt x="664" y="336"/>
                  </a:lnTo>
                  <a:lnTo>
                    <a:pt x="640" y="304"/>
                  </a:lnTo>
                  <a:lnTo>
                    <a:pt x="614" y="273"/>
                  </a:lnTo>
                  <a:lnTo>
                    <a:pt x="587" y="244"/>
                  </a:lnTo>
                  <a:lnTo>
                    <a:pt x="558" y="216"/>
                  </a:lnTo>
                  <a:lnTo>
                    <a:pt x="528" y="189"/>
                  </a:lnTo>
                  <a:lnTo>
                    <a:pt x="497" y="164"/>
                  </a:lnTo>
                  <a:lnTo>
                    <a:pt x="465" y="140"/>
                  </a:lnTo>
                  <a:lnTo>
                    <a:pt x="431" y="118"/>
                  </a:lnTo>
                  <a:lnTo>
                    <a:pt x="396" y="98"/>
                  </a:lnTo>
                  <a:lnTo>
                    <a:pt x="361" y="80"/>
                  </a:lnTo>
                  <a:lnTo>
                    <a:pt x="324" y="63"/>
                  </a:lnTo>
                  <a:lnTo>
                    <a:pt x="287" y="49"/>
                  </a:lnTo>
                  <a:lnTo>
                    <a:pt x="249" y="36"/>
                  </a:lnTo>
                  <a:lnTo>
                    <a:pt x="210" y="25"/>
                  </a:lnTo>
                  <a:lnTo>
                    <a:pt x="171" y="16"/>
                  </a:lnTo>
                  <a:lnTo>
                    <a:pt x="132" y="9"/>
                  </a:lnTo>
                  <a:lnTo>
                    <a:pt x="92" y="4"/>
                  </a:lnTo>
                  <a:lnTo>
                    <a:pt x="52" y="1"/>
                  </a:lnTo>
                  <a:lnTo>
                    <a:pt x="12" y="0"/>
                  </a:lnTo>
                  <a:lnTo>
                    <a:pt x="12" y="800"/>
                  </a:lnTo>
                  <a:lnTo>
                    <a:pt x="0" y="1600"/>
                  </a:lnTo>
                </a:path>
              </a:pathLst>
            </a:custGeom>
            <a:solidFill>
              <a:srgbClr val="ff00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TextShape 89"/>
            <p:cNvSpPr txBox="1"/>
            <p:nvPr/>
          </p:nvSpPr>
          <p:spPr>
            <a:xfrm>
              <a:off x="6858000" y="4599000"/>
              <a:ext cx="434520" cy="389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Symbol"/>
                  <a:ea typeface="Symbol"/>
                </a:rPr>
                <a:t>`</a:t>
              </a:r>
              <a:r>
                <a:rPr b="0" lang="en-US" sz="1800" spc="-1" strike="noStrike">
                  <a:latin typeface="Times New Roman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338" name="TextShape 90"/>
            <p:cNvSpPr txBox="1"/>
            <p:nvPr/>
          </p:nvSpPr>
          <p:spPr>
            <a:xfrm>
              <a:off x="7206120" y="4572000"/>
              <a:ext cx="445680" cy="384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latin typeface="Times New Roman"/>
                  <a:ea typeface="Arial"/>
                </a:rPr>
                <a:t>π</a:t>
              </a:r>
              <a:r>
                <a:rPr b="0" lang="en-US" sz="2000" spc="-1" strike="noStrike" baseline="101000">
                  <a:latin typeface="Times New Roman"/>
                  <a:ea typeface="Arial"/>
                </a:rPr>
                <a:t>+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39" name="TextShape 91"/>
            <p:cNvSpPr txBox="1"/>
            <p:nvPr/>
          </p:nvSpPr>
          <p:spPr>
            <a:xfrm>
              <a:off x="6937920" y="4821840"/>
              <a:ext cx="509760" cy="42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ffff"/>
                  </a:solidFill>
                  <a:latin typeface="Symbol"/>
                  <a:ea typeface="Symbol"/>
                </a:rPr>
                <a:t>`</a:t>
              </a:r>
              <a:r>
                <a:rPr b="0" lang="en-US" sz="2000" spc="-1" strike="noStrike">
                  <a:solidFill>
                    <a:srgbClr val="ffffff"/>
                  </a:solidFill>
                  <a:latin typeface="Times New Roman"/>
                  <a:ea typeface="Times New Roman"/>
                </a:rPr>
                <a:t>Λ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340" name="Group 92"/>
          <p:cNvGrpSpPr/>
          <p:nvPr/>
        </p:nvGrpSpPr>
        <p:grpSpPr>
          <a:xfrm>
            <a:off x="2085120" y="3400920"/>
            <a:ext cx="658080" cy="531000"/>
            <a:chOff x="2085120" y="3400920"/>
            <a:chExt cx="658080" cy="531000"/>
          </a:xfrm>
        </p:grpSpPr>
        <p:grpSp>
          <p:nvGrpSpPr>
            <p:cNvPr id="341" name="Group 93"/>
            <p:cNvGrpSpPr/>
            <p:nvPr/>
          </p:nvGrpSpPr>
          <p:grpSpPr>
            <a:xfrm>
              <a:off x="2143080" y="3400920"/>
              <a:ext cx="600120" cy="464040"/>
              <a:chOff x="2143080" y="3400920"/>
              <a:chExt cx="600120" cy="464040"/>
            </a:xfrm>
          </p:grpSpPr>
          <p:sp>
            <p:nvSpPr>
              <p:cNvPr id="342" name="CustomShape 94"/>
              <p:cNvSpPr/>
              <p:nvPr/>
            </p:nvSpPr>
            <p:spPr>
              <a:xfrm>
                <a:off x="2184120" y="34293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588" y="1194"/>
                    </a:moveTo>
                    <a:lnTo>
                      <a:pt x="558" y="1193"/>
                    </a:lnTo>
                    <a:lnTo>
                      <a:pt x="528" y="1190"/>
                    </a:lnTo>
                    <a:lnTo>
                      <a:pt x="498" y="1186"/>
                    </a:lnTo>
                    <a:lnTo>
                      <a:pt x="469" y="1180"/>
                    </a:lnTo>
                    <a:lnTo>
                      <a:pt x="439" y="1173"/>
                    </a:lnTo>
                    <a:lnTo>
                      <a:pt x="411" y="1164"/>
                    </a:lnTo>
                    <a:lnTo>
                      <a:pt x="382" y="1154"/>
                    </a:lnTo>
                    <a:lnTo>
                      <a:pt x="354" y="1142"/>
                    </a:lnTo>
                    <a:lnTo>
                      <a:pt x="327" y="1130"/>
                    </a:lnTo>
                    <a:lnTo>
                      <a:pt x="301" y="1115"/>
                    </a:lnTo>
                    <a:lnTo>
                      <a:pt x="275" y="1100"/>
                    </a:lnTo>
                    <a:lnTo>
                      <a:pt x="250" y="1083"/>
                    </a:lnTo>
                    <a:lnTo>
                      <a:pt x="226" y="1065"/>
                    </a:lnTo>
                    <a:lnTo>
                      <a:pt x="203" y="1045"/>
                    </a:lnTo>
                    <a:lnTo>
                      <a:pt x="181" y="1025"/>
                    </a:lnTo>
                    <a:lnTo>
                      <a:pt x="160" y="1003"/>
                    </a:lnTo>
                    <a:lnTo>
                      <a:pt x="140" y="981"/>
                    </a:lnTo>
                    <a:lnTo>
                      <a:pt x="121" y="957"/>
                    </a:lnTo>
                    <a:lnTo>
                      <a:pt x="103" y="933"/>
                    </a:lnTo>
                    <a:lnTo>
                      <a:pt x="87" y="908"/>
                    </a:lnTo>
                    <a:lnTo>
                      <a:pt x="72" y="882"/>
                    </a:lnTo>
                    <a:lnTo>
                      <a:pt x="58" y="855"/>
                    </a:lnTo>
                    <a:lnTo>
                      <a:pt x="46" y="827"/>
                    </a:lnTo>
                    <a:lnTo>
                      <a:pt x="35" y="799"/>
                    </a:lnTo>
                    <a:lnTo>
                      <a:pt x="26" y="771"/>
                    </a:lnTo>
                    <a:lnTo>
                      <a:pt x="18" y="742"/>
                    </a:lnTo>
                    <a:lnTo>
                      <a:pt x="11" y="712"/>
                    </a:lnTo>
                    <a:lnTo>
                      <a:pt x="6" y="683"/>
                    </a:lnTo>
                    <a:lnTo>
                      <a:pt x="3" y="653"/>
                    </a:lnTo>
                    <a:lnTo>
                      <a:pt x="1" y="623"/>
                    </a:lnTo>
                    <a:lnTo>
                      <a:pt x="0" y="593"/>
                    </a:lnTo>
                    <a:lnTo>
                      <a:pt x="1" y="562"/>
                    </a:lnTo>
                    <a:lnTo>
                      <a:pt x="4" y="532"/>
                    </a:lnTo>
                    <a:lnTo>
                      <a:pt x="8" y="503"/>
                    </a:lnTo>
                    <a:lnTo>
                      <a:pt x="13" y="473"/>
                    </a:lnTo>
                    <a:lnTo>
                      <a:pt x="20" y="444"/>
                    </a:lnTo>
                    <a:lnTo>
                      <a:pt x="28" y="415"/>
                    </a:lnTo>
                    <a:lnTo>
                      <a:pt x="38" y="386"/>
                    </a:lnTo>
                    <a:lnTo>
                      <a:pt x="50" y="359"/>
                    </a:lnTo>
                    <a:lnTo>
                      <a:pt x="62" y="331"/>
                    </a:lnTo>
                    <a:lnTo>
                      <a:pt x="77" y="305"/>
                    </a:lnTo>
                    <a:lnTo>
                      <a:pt x="92" y="279"/>
                    </a:lnTo>
                    <a:lnTo>
                      <a:pt x="109" y="254"/>
                    </a:lnTo>
                    <a:lnTo>
                      <a:pt x="127" y="230"/>
                    </a:lnTo>
                    <a:lnTo>
                      <a:pt x="146" y="206"/>
                    </a:lnTo>
                    <a:lnTo>
                      <a:pt x="166" y="184"/>
                    </a:lnTo>
                    <a:lnTo>
                      <a:pt x="187" y="163"/>
                    </a:lnTo>
                    <a:lnTo>
                      <a:pt x="210" y="143"/>
                    </a:lnTo>
                    <a:lnTo>
                      <a:pt x="233" y="124"/>
                    </a:lnTo>
                    <a:lnTo>
                      <a:pt x="257" y="106"/>
                    </a:lnTo>
                    <a:lnTo>
                      <a:pt x="283" y="90"/>
                    </a:lnTo>
                    <a:lnTo>
                      <a:pt x="309" y="74"/>
                    </a:lnTo>
                    <a:lnTo>
                      <a:pt x="335" y="60"/>
                    </a:lnTo>
                    <a:lnTo>
                      <a:pt x="363" y="48"/>
                    </a:lnTo>
                    <a:lnTo>
                      <a:pt x="391" y="37"/>
                    </a:lnTo>
                    <a:lnTo>
                      <a:pt x="419" y="27"/>
                    </a:lnTo>
                    <a:lnTo>
                      <a:pt x="448" y="19"/>
                    </a:lnTo>
                    <a:lnTo>
                      <a:pt x="477" y="12"/>
                    </a:lnTo>
                    <a:lnTo>
                      <a:pt x="507" y="7"/>
                    </a:lnTo>
                    <a:lnTo>
                      <a:pt x="537" y="3"/>
                    </a:lnTo>
                    <a:lnTo>
                      <a:pt x="567" y="1"/>
                    </a:lnTo>
                    <a:lnTo>
                      <a:pt x="597" y="0"/>
                    </a:lnTo>
                    <a:lnTo>
                      <a:pt x="597" y="597"/>
                    </a:lnTo>
                    <a:lnTo>
                      <a:pt x="588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3" name="CustomShape 95"/>
              <p:cNvSpPr/>
              <p:nvPr/>
            </p:nvSpPr>
            <p:spPr>
              <a:xfrm>
                <a:off x="2184480" y="342972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1195">
                    <a:moveTo>
                      <a:pt x="24" y="1194"/>
                    </a:moveTo>
                    <a:lnTo>
                      <a:pt x="54" y="1192"/>
                    </a:lnTo>
                    <a:lnTo>
                      <a:pt x="83" y="1188"/>
                    </a:lnTo>
                    <a:lnTo>
                      <a:pt x="113" y="1183"/>
                    </a:lnTo>
                    <a:lnTo>
                      <a:pt x="142" y="1177"/>
                    </a:lnTo>
                    <a:lnTo>
                      <a:pt x="171" y="1169"/>
                    </a:lnTo>
                    <a:lnTo>
                      <a:pt x="199" y="1160"/>
                    </a:lnTo>
                    <a:lnTo>
                      <a:pt x="227" y="1149"/>
                    </a:lnTo>
                    <a:lnTo>
                      <a:pt x="254" y="1137"/>
                    </a:lnTo>
                    <a:lnTo>
                      <a:pt x="281" y="1124"/>
                    </a:lnTo>
                    <a:lnTo>
                      <a:pt x="307" y="1109"/>
                    </a:lnTo>
                    <a:lnTo>
                      <a:pt x="332" y="1093"/>
                    </a:lnTo>
                    <a:lnTo>
                      <a:pt x="357" y="1076"/>
                    </a:lnTo>
                    <a:lnTo>
                      <a:pt x="380" y="1057"/>
                    </a:lnTo>
                    <a:lnTo>
                      <a:pt x="403" y="1038"/>
                    </a:lnTo>
                    <a:lnTo>
                      <a:pt x="424" y="1017"/>
                    </a:lnTo>
                    <a:lnTo>
                      <a:pt x="445" y="995"/>
                    </a:lnTo>
                    <a:lnTo>
                      <a:pt x="464" y="972"/>
                    </a:lnTo>
                    <a:lnTo>
                      <a:pt x="482" y="949"/>
                    </a:lnTo>
                    <a:lnTo>
                      <a:pt x="499" y="924"/>
                    </a:lnTo>
                    <a:lnTo>
                      <a:pt x="515" y="899"/>
                    </a:lnTo>
                    <a:lnTo>
                      <a:pt x="529" y="873"/>
                    </a:lnTo>
                    <a:lnTo>
                      <a:pt x="543" y="846"/>
                    </a:lnTo>
                    <a:lnTo>
                      <a:pt x="554" y="818"/>
                    </a:lnTo>
                    <a:lnTo>
                      <a:pt x="565" y="790"/>
                    </a:lnTo>
                    <a:lnTo>
                      <a:pt x="574" y="762"/>
                    </a:lnTo>
                    <a:lnTo>
                      <a:pt x="581" y="733"/>
                    </a:lnTo>
                    <a:lnTo>
                      <a:pt x="587" y="704"/>
                    </a:lnTo>
                    <a:lnTo>
                      <a:pt x="592" y="674"/>
                    </a:lnTo>
                    <a:lnTo>
                      <a:pt x="595" y="645"/>
                    </a:lnTo>
                    <a:lnTo>
                      <a:pt x="597" y="615"/>
                    </a:lnTo>
                    <a:lnTo>
                      <a:pt x="597" y="585"/>
                    </a:lnTo>
                    <a:lnTo>
                      <a:pt x="596" y="555"/>
                    </a:lnTo>
                    <a:lnTo>
                      <a:pt x="593" y="525"/>
                    </a:lnTo>
                    <a:lnTo>
                      <a:pt x="588" y="496"/>
                    </a:lnTo>
                    <a:lnTo>
                      <a:pt x="583" y="467"/>
                    </a:lnTo>
                    <a:lnTo>
                      <a:pt x="575" y="438"/>
                    </a:lnTo>
                    <a:lnTo>
                      <a:pt x="567" y="409"/>
                    </a:lnTo>
                    <a:lnTo>
                      <a:pt x="557" y="381"/>
                    </a:lnTo>
                    <a:lnTo>
                      <a:pt x="545" y="353"/>
                    </a:lnTo>
                    <a:lnTo>
                      <a:pt x="532" y="326"/>
                    </a:lnTo>
                    <a:lnTo>
                      <a:pt x="518" y="300"/>
                    </a:lnTo>
                    <a:lnTo>
                      <a:pt x="503" y="275"/>
                    </a:lnTo>
                    <a:lnTo>
                      <a:pt x="486" y="250"/>
                    </a:lnTo>
                    <a:lnTo>
                      <a:pt x="468" y="226"/>
                    </a:lnTo>
                    <a:lnTo>
                      <a:pt x="449" y="203"/>
                    </a:lnTo>
                    <a:lnTo>
                      <a:pt x="428" y="181"/>
                    </a:lnTo>
                    <a:lnTo>
                      <a:pt x="407" y="160"/>
                    </a:lnTo>
                    <a:lnTo>
                      <a:pt x="385" y="141"/>
                    </a:lnTo>
                    <a:lnTo>
                      <a:pt x="361" y="122"/>
                    </a:lnTo>
                    <a:lnTo>
                      <a:pt x="337" y="104"/>
                    </a:lnTo>
                    <a:lnTo>
                      <a:pt x="312" y="88"/>
                    </a:lnTo>
                    <a:lnTo>
                      <a:pt x="286" y="73"/>
                    </a:lnTo>
                    <a:lnTo>
                      <a:pt x="260" y="59"/>
                    </a:lnTo>
                    <a:lnTo>
                      <a:pt x="233" y="47"/>
                    </a:lnTo>
                    <a:lnTo>
                      <a:pt x="205" y="36"/>
                    </a:lnTo>
                    <a:lnTo>
                      <a:pt x="177" y="27"/>
                    </a:lnTo>
                    <a:lnTo>
                      <a:pt x="148" y="19"/>
                    </a:lnTo>
                    <a:lnTo>
                      <a:pt x="119" y="12"/>
                    </a:lnTo>
                    <a:lnTo>
                      <a:pt x="89" y="7"/>
                    </a:lnTo>
                    <a:lnTo>
                      <a:pt x="60" y="3"/>
                    </a:lnTo>
                    <a:lnTo>
                      <a:pt x="30" y="1"/>
                    </a:lnTo>
                    <a:lnTo>
                      <a:pt x="0" y="0"/>
                    </a:lnTo>
                    <a:lnTo>
                      <a:pt x="0" y="597"/>
                    </a:lnTo>
                    <a:lnTo>
                      <a:pt x="24" y="1194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4" name="TextShape 96"/>
              <p:cNvSpPr txBox="1"/>
              <p:nvPr/>
            </p:nvSpPr>
            <p:spPr>
              <a:xfrm>
                <a:off x="2143080" y="3431520"/>
                <a:ext cx="383400" cy="3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000" spc="-1" strike="noStrike">
                    <a:latin typeface="Times New Roman"/>
                    <a:ea typeface="Arial"/>
                  </a:rPr>
                  <a:t>n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345" name="TextShape 97"/>
              <p:cNvSpPr txBox="1"/>
              <p:nvPr/>
            </p:nvSpPr>
            <p:spPr>
              <a:xfrm>
                <a:off x="2359440" y="3400920"/>
                <a:ext cx="383400" cy="26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2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200" spc="-1" strike="noStrike">
                  <a:latin typeface="Arial"/>
                </a:endParaRPr>
              </a:p>
            </p:txBody>
          </p:sp>
          <p:sp>
            <p:nvSpPr>
              <p:cNvPr id="346" name="CustomShape 98"/>
              <p:cNvSpPr/>
              <p:nvPr/>
            </p:nvSpPr>
            <p:spPr>
              <a:xfrm>
                <a:off x="2190600" y="343476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597">
                    <a:moveTo>
                      <a:pt x="597" y="0"/>
                    </a:moveTo>
                    <a:lnTo>
                      <a:pt x="596" y="30"/>
                    </a:lnTo>
                    <a:lnTo>
                      <a:pt x="594" y="61"/>
                    </a:lnTo>
                    <a:lnTo>
                      <a:pt x="590" y="91"/>
                    </a:lnTo>
                    <a:lnTo>
                      <a:pt x="585" y="121"/>
                    </a:lnTo>
                    <a:lnTo>
                      <a:pt x="578" y="150"/>
                    </a:lnTo>
                    <a:lnTo>
                      <a:pt x="569" y="180"/>
                    </a:lnTo>
                    <a:lnTo>
                      <a:pt x="559" y="208"/>
                    </a:lnTo>
                    <a:lnTo>
                      <a:pt x="548" y="236"/>
                    </a:lnTo>
                    <a:lnTo>
                      <a:pt x="535" y="264"/>
                    </a:lnTo>
                    <a:lnTo>
                      <a:pt x="521" y="291"/>
                    </a:lnTo>
                    <a:lnTo>
                      <a:pt x="506" y="317"/>
                    </a:lnTo>
                    <a:lnTo>
                      <a:pt x="489" y="342"/>
                    </a:lnTo>
                    <a:lnTo>
                      <a:pt x="471" y="367"/>
                    </a:lnTo>
                    <a:lnTo>
                      <a:pt x="452" y="390"/>
                    </a:lnTo>
                    <a:lnTo>
                      <a:pt x="431" y="413"/>
                    </a:lnTo>
                    <a:lnTo>
                      <a:pt x="410" y="434"/>
                    </a:lnTo>
                    <a:lnTo>
                      <a:pt x="387" y="455"/>
                    </a:lnTo>
                    <a:lnTo>
                      <a:pt x="363" y="474"/>
                    </a:lnTo>
                    <a:lnTo>
                      <a:pt x="339" y="492"/>
                    </a:lnTo>
                    <a:lnTo>
                      <a:pt x="313" y="508"/>
                    </a:lnTo>
                    <a:lnTo>
                      <a:pt x="287" y="523"/>
                    </a:lnTo>
                    <a:lnTo>
                      <a:pt x="260" y="537"/>
                    </a:lnTo>
                    <a:lnTo>
                      <a:pt x="232" y="550"/>
                    </a:lnTo>
                    <a:lnTo>
                      <a:pt x="204" y="561"/>
                    </a:lnTo>
                    <a:lnTo>
                      <a:pt x="175" y="571"/>
                    </a:lnTo>
                    <a:lnTo>
                      <a:pt x="146" y="579"/>
                    </a:lnTo>
                    <a:lnTo>
                      <a:pt x="116" y="586"/>
                    </a:lnTo>
                    <a:lnTo>
                      <a:pt x="86" y="591"/>
                    </a:lnTo>
                    <a:lnTo>
                      <a:pt x="56" y="594"/>
                    </a:lnTo>
                    <a:lnTo>
                      <a:pt x="26" y="596"/>
                    </a:lnTo>
                    <a:lnTo>
                      <a:pt x="0" y="0"/>
                    </a:lnTo>
                    <a:lnTo>
                      <a:pt x="597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7" name="CustomShape 99"/>
              <p:cNvSpPr/>
              <p:nvPr/>
            </p:nvSpPr>
            <p:spPr>
              <a:xfrm>
                <a:off x="2184120" y="3435120"/>
                <a:ext cx="429840" cy="429840"/>
              </a:xfrm>
              <a:custGeom>
                <a:avLst/>
                <a:gdLst/>
                <a:ahLst/>
                <a:rect l="0" t="0" r="r" b="b"/>
                <a:pathLst>
                  <a:path w="598" h="597">
                    <a:moveTo>
                      <a:pt x="597" y="0"/>
                    </a:moveTo>
                    <a:lnTo>
                      <a:pt x="596" y="30"/>
                    </a:lnTo>
                    <a:lnTo>
                      <a:pt x="594" y="61"/>
                    </a:lnTo>
                    <a:lnTo>
                      <a:pt x="590" y="91"/>
                    </a:lnTo>
                    <a:lnTo>
                      <a:pt x="585" y="121"/>
                    </a:lnTo>
                    <a:lnTo>
                      <a:pt x="578" y="150"/>
                    </a:lnTo>
                    <a:lnTo>
                      <a:pt x="569" y="180"/>
                    </a:lnTo>
                    <a:lnTo>
                      <a:pt x="559" y="208"/>
                    </a:lnTo>
                    <a:lnTo>
                      <a:pt x="548" y="236"/>
                    </a:lnTo>
                    <a:lnTo>
                      <a:pt x="535" y="264"/>
                    </a:lnTo>
                    <a:lnTo>
                      <a:pt x="521" y="291"/>
                    </a:lnTo>
                    <a:lnTo>
                      <a:pt x="506" y="317"/>
                    </a:lnTo>
                    <a:lnTo>
                      <a:pt x="489" y="342"/>
                    </a:lnTo>
                    <a:lnTo>
                      <a:pt x="471" y="367"/>
                    </a:lnTo>
                    <a:lnTo>
                      <a:pt x="452" y="390"/>
                    </a:lnTo>
                    <a:lnTo>
                      <a:pt x="431" y="413"/>
                    </a:lnTo>
                    <a:lnTo>
                      <a:pt x="410" y="434"/>
                    </a:lnTo>
                    <a:lnTo>
                      <a:pt x="387" y="455"/>
                    </a:lnTo>
                    <a:lnTo>
                      <a:pt x="363" y="474"/>
                    </a:lnTo>
                    <a:lnTo>
                      <a:pt x="339" y="492"/>
                    </a:lnTo>
                    <a:lnTo>
                      <a:pt x="313" y="508"/>
                    </a:lnTo>
                    <a:lnTo>
                      <a:pt x="287" y="523"/>
                    </a:lnTo>
                    <a:lnTo>
                      <a:pt x="260" y="537"/>
                    </a:lnTo>
                    <a:lnTo>
                      <a:pt x="232" y="550"/>
                    </a:lnTo>
                    <a:lnTo>
                      <a:pt x="204" y="561"/>
                    </a:lnTo>
                    <a:lnTo>
                      <a:pt x="175" y="571"/>
                    </a:lnTo>
                    <a:lnTo>
                      <a:pt x="146" y="579"/>
                    </a:lnTo>
                    <a:lnTo>
                      <a:pt x="116" y="586"/>
                    </a:lnTo>
                    <a:lnTo>
                      <a:pt x="86" y="591"/>
                    </a:lnTo>
                    <a:lnTo>
                      <a:pt x="56" y="594"/>
                    </a:lnTo>
                    <a:lnTo>
                      <a:pt x="26" y="596"/>
                    </a:lnTo>
                    <a:lnTo>
                      <a:pt x="0" y="0"/>
                    </a:lnTo>
                    <a:lnTo>
                      <a:pt x="597" y="0"/>
                    </a:lnTo>
                  </a:path>
                </a:pathLst>
              </a:custGeom>
              <a:solidFill>
                <a:srgbClr val="c0c0c0"/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8" name="TextShape 100"/>
              <p:cNvSpPr txBox="1"/>
              <p:nvPr/>
            </p:nvSpPr>
            <p:spPr>
              <a:xfrm>
                <a:off x="2359800" y="3581280"/>
                <a:ext cx="383400" cy="26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200" spc="-1" strike="noStrike">
                    <a:latin typeface="Times New Roman"/>
                    <a:ea typeface="Times New Roman"/>
                  </a:rPr>
                  <a:t>γ</a:t>
                </a:r>
                <a:endParaRPr b="0" lang="en-US" sz="1200" spc="-1" strike="noStrike">
                  <a:latin typeface="Arial"/>
                </a:endParaRPr>
              </a:p>
            </p:txBody>
          </p:sp>
        </p:grpSp>
        <p:sp>
          <p:nvSpPr>
            <p:cNvPr id="349" name="TextShape 101"/>
            <p:cNvSpPr txBox="1"/>
            <p:nvPr/>
          </p:nvSpPr>
          <p:spPr>
            <a:xfrm>
              <a:off x="2085120" y="3445200"/>
              <a:ext cx="547920" cy="486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ffff"/>
                  </a:solidFill>
                  <a:latin typeface="Symbol"/>
                  <a:ea typeface="Symbol"/>
                </a:rPr>
                <a:t>`</a:t>
              </a:r>
              <a:r>
                <a:rPr b="0" lang="en-US" sz="2000" spc="-1" strike="noStrike">
                  <a:solidFill>
                    <a:srgbClr val="ffffff"/>
                  </a:solidFill>
                  <a:latin typeface="Times New Roman"/>
                  <a:ea typeface="Times New Roman"/>
                </a:rPr>
                <a:t>Λ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350" name="TextShape 102"/>
          <p:cNvSpPr txBox="1"/>
          <p:nvPr/>
        </p:nvSpPr>
        <p:spPr>
          <a:xfrm>
            <a:off x="6309360" y="3880080"/>
            <a:ext cx="3108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latin typeface="Times New Roman"/>
              </a:rPr>
              <a:t>65% charged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51" name="TextShape 103"/>
          <p:cNvSpPr txBox="1"/>
          <p:nvPr/>
        </p:nvSpPr>
        <p:spPr>
          <a:xfrm>
            <a:off x="233280" y="4091040"/>
            <a:ext cx="3108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latin typeface="Times New Roman"/>
              </a:rPr>
              <a:t>35% neutral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52" name="TextShape 104"/>
          <p:cNvSpPr txBox="1"/>
          <p:nvPr/>
        </p:nvSpPr>
        <p:spPr>
          <a:xfrm>
            <a:off x="58320" y="4697640"/>
            <a:ext cx="4114800" cy="51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ff"/>
                </a:solidFill>
                <a:latin typeface="Times New Roman"/>
              </a:rPr>
              <a:t>11% in neutral hadrons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353" name="TextShape 105"/>
          <p:cNvSpPr txBox="1"/>
          <p:nvPr/>
        </p:nvSpPr>
        <p:spPr>
          <a:xfrm>
            <a:off x="4394880" y="4394160"/>
            <a:ext cx="301752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ff"/>
                </a:solidFill>
                <a:latin typeface="Times New Roman"/>
              </a:rPr>
              <a:t>7% in secondaries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Methods for measuring E</a:t>
            </a:r>
            <a:r>
              <a:rPr b="0" lang="en-US" sz="4400" spc="-1" strike="noStrike" baseline="-101000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55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CMS:  Tracking + electromagnetic calorimeter + hadronic calorimeter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PHENIX:  Electromagnetic calorimeter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STAR:  Tracking + Electromagnetic calorimeter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ALICE:  Tracking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*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356" name="TextShape 3"/>
          <p:cNvSpPr txBox="1"/>
          <p:nvPr/>
        </p:nvSpPr>
        <p:spPr>
          <a:xfrm>
            <a:off x="-406800" y="5087520"/>
            <a:ext cx="8503920" cy="729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*Other methods used as cross checks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roup 1"/>
          <p:cNvGrpSpPr/>
          <p:nvPr/>
        </p:nvGrpSpPr>
        <p:grpSpPr>
          <a:xfrm>
            <a:off x="1458000" y="393120"/>
            <a:ext cx="5359680" cy="3727440"/>
            <a:chOff x="1458000" y="393120"/>
            <a:chExt cx="5359680" cy="3727440"/>
          </a:xfrm>
        </p:grpSpPr>
        <p:pic>
          <p:nvPicPr>
            <p:cNvPr id="358" name="" descr=""/>
            <p:cNvPicPr/>
            <p:nvPr/>
          </p:nvPicPr>
          <p:blipFill>
            <a:blip r:embed="rId1"/>
            <a:stretch/>
          </p:blipFill>
          <p:spPr>
            <a:xfrm>
              <a:off x="1828440" y="554400"/>
              <a:ext cx="4989240" cy="3383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9" name="CustomShape 2"/>
            <p:cNvSpPr/>
            <p:nvPr/>
          </p:nvSpPr>
          <p:spPr>
            <a:xfrm>
              <a:off x="3651480" y="2171520"/>
              <a:ext cx="2108880" cy="13089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0" name="CustomShape 3"/>
            <p:cNvSpPr/>
            <p:nvPr/>
          </p:nvSpPr>
          <p:spPr>
            <a:xfrm>
              <a:off x="1554120" y="731520"/>
              <a:ext cx="534240" cy="1194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1" name="CustomShape 4"/>
            <p:cNvSpPr/>
            <p:nvPr/>
          </p:nvSpPr>
          <p:spPr>
            <a:xfrm>
              <a:off x="5874120" y="3719520"/>
              <a:ext cx="534240" cy="401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362" name="Formula 5"/>
                <p:cNvSpPr txBox="1"/>
                <p:nvPr/>
              </p:nvSpPr>
              <p:spPr>
                <a:xfrm>
                  <a:off x="1458000" y="1822680"/>
                  <a:ext cx="598320" cy="5032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</m:t>
                              </m:r>
                            </m:e>
                            <m:sup>
                              <m:r>
                                <m:t xml:space="preserve">2</m:t>
                              </m:r>
                            </m:sup>
                          </m:sSup>
                          <m:r>
                            <m:t xml:space="preserve">N</m:t>
                          </m:r>
                        </m:num>
                        <m:den>
                          <m:r>
                            <m:t xml:space="preserve">dy</m:t>
                          </m:r>
                          <m:sSub>
                            <m:e>
                              <m:r>
                                <m:t xml:space="preserve">dp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den>
                      </m:f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363" name="Formula 6"/>
                <p:cNvSpPr txBox="1"/>
                <p:nvPr/>
              </p:nvSpPr>
              <p:spPr>
                <a:xfrm>
                  <a:off x="5418000" y="3766680"/>
                  <a:ext cx="270360" cy="237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p:sp>
          <p:nvSpPr>
            <p:cNvPr id="364" name="CustomShape 7"/>
            <p:cNvSpPr/>
            <p:nvPr/>
          </p:nvSpPr>
          <p:spPr>
            <a:xfrm>
              <a:off x="3255480" y="393120"/>
              <a:ext cx="192024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TextShape 8"/>
            <p:cNvSpPr txBox="1"/>
            <p:nvPr/>
          </p:nvSpPr>
          <p:spPr>
            <a:xfrm>
              <a:off x="3108600" y="2949120"/>
              <a:ext cx="3383280" cy="401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Arial"/>
                </a:rPr>
                <a:t>5-10% </a:t>
              </a:r>
              <a:r>
                <a:rPr b="0" lang="en-US" sz="1800" spc="-1" strike="noStrike">
                  <a:latin typeface="Arial"/>
                  <a:ea typeface="Arial"/>
                </a:rPr>
                <a:t>π</a:t>
              </a:r>
              <a:r>
                <a:rPr b="0" lang="en-US" sz="1800" spc="-1" strike="noStrike" baseline="33000">
                  <a:latin typeface="Arial"/>
                  <a:ea typeface="Arial"/>
                </a:rPr>
                <a:t>-</a:t>
              </a:r>
              <a:r>
                <a:rPr b="0" lang="en-US" sz="1800" spc="-1" strike="noStrike">
                  <a:latin typeface="Arial"/>
                  <a:ea typeface="Arial"/>
                </a:rPr>
                <a:t> Au+Au </a:t>
              </a:r>
              <a:r>
                <a:rPr b="0" lang="en-US" sz="1800" spc="-1" strike="noStrike">
                  <a:latin typeface="Arial"/>
                  <a:ea typeface="Arial"/>
                </a:rPr>
                <a:t>√</a:t>
              </a:r>
              <a:r>
                <a:rPr b="0" lang="en-US" sz="1800" spc="-1" strike="noStrike">
                  <a:latin typeface="Arial"/>
                  <a:ea typeface="Arial"/>
                </a:rPr>
                <a:t>s</a:t>
              </a:r>
              <a:r>
                <a:rPr b="0" lang="en-US" sz="1800" spc="-1" strike="noStrike" baseline="-33000">
                  <a:latin typeface="Arial"/>
                  <a:ea typeface="Arial"/>
                </a:rPr>
                <a:t>NN</a:t>
              </a:r>
              <a:r>
                <a:rPr b="0" lang="en-US" sz="1800" spc="-1" strike="noStrike">
                  <a:latin typeface="Arial"/>
                  <a:ea typeface="Arial"/>
                </a:rPr>
                <a:t>=39 GeV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66" name="TextShape 9"/>
          <p:cNvSpPr txBox="1"/>
          <p:nvPr/>
        </p:nvSpPr>
        <p:spPr>
          <a:xfrm>
            <a:off x="504000" y="1080"/>
            <a:ext cx="9071640" cy="75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Calculating E</a:t>
            </a:r>
            <a:r>
              <a:rPr b="0" lang="en-US" sz="4400" spc="-1" strike="noStrike" baseline="-33000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from spectra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367" name="Group 10"/>
          <p:cNvGrpSpPr/>
          <p:nvPr/>
        </p:nvGrpSpPr>
        <p:grpSpPr>
          <a:xfrm>
            <a:off x="311400" y="4114800"/>
            <a:ext cx="6965640" cy="1567800"/>
            <a:chOff x="311400" y="4114800"/>
            <a:chExt cx="6965640" cy="1567800"/>
          </a:xfrm>
        </p:grpSpPr>
        <p:sp>
          <p:nvSpPr>
            <p:cNvPr id="368" name="CustomShape 11"/>
            <p:cNvSpPr/>
            <p:nvPr/>
          </p:nvSpPr>
          <p:spPr>
            <a:xfrm>
              <a:off x="967680" y="4114800"/>
              <a:ext cx="1737360" cy="11887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TextShape 12"/>
            <p:cNvSpPr txBox="1"/>
            <p:nvPr/>
          </p:nvSpPr>
          <p:spPr>
            <a:xfrm>
              <a:off x="1463040" y="4885200"/>
              <a:ext cx="694080" cy="79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Fit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370" name="CustomShape 13"/>
            <p:cNvSpPr/>
            <p:nvPr/>
          </p:nvSpPr>
          <p:spPr>
            <a:xfrm>
              <a:off x="5407920" y="4114800"/>
              <a:ext cx="1869120" cy="11887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TextShape 14"/>
            <p:cNvSpPr txBox="1"/>
            <p:nvPr/>
          </p:nvSpPr>
          <p:spPr>
            <a:xfrm>
              <a:off x="6120000" y="4885200"/>
              <a:ext cx="56772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Fit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372" name="CustomShape 15"/>
            <p:cNvSpPr/>
            <p:nvPr/>
          </p:nvSpPr>
          <p:spPr>
            <a:xfrm>
              <a:off x="2887920" y="4114800"/>
              <a:ext cx="2377440" cy="1188720"/>
            </a:xfrm>
            <a:prstGeom prst="rect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373" name="Formula 16"/>
                <p:cNvSpPr txBox="1"/>
                <p:nvPr/>
              </p:nvSpPr>
              <p:spPr>
                <a:xfrm>
                  <a:off x="311400" y="4281120"/>
                  <a:ext cx="6949080" cy="705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E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PID</m:t>
                          </m:r>
                        </m:sup>
                      </m:sSubSup>
                      <m:r>
                        <m:t xml:space="preserve">=</m:t>
                      </m:r>
                      <m:nary>
                        <m:naryPr>
                          <m:chr m:val="∫"/>
                          <m:subHide m:val="1"/>
                          <m:supHide m:val="1"/>
                        </m:naryPr>
                        <m:sub/>
                        <m:sup/>
                        <m:e>
                          <m:r>
                            <m:t xml:space="preserve">f</m:t>
                          </m:r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e>
                      </m:d>
                      <m:sSub>
                        <m:e>
                          <m:r>
                            <m:t xml:space="preserve">E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b>
                        <m:e>
                          <m:r>
                            <m:t xml:space="preserve">dp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r>
                        <m:t xml:space="preserve">+</m:t>
                      </m:r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f>
                            <m:num>
                              <m:sSup>
                                <m:e>
                                  <m:r>
                                    <m:t xml:space="preserve">d</m:t>
                                  </m:r>
                                </m:e>
                                <m:sup>
                                  <m:r>
                                    <m:t xml:space="preserve">2</m:t>
                                  </m:r>
                                </m:sup>
                              </m:sSup>
                              <m:sSub>
                                <m:e>
                                  <m:r>
                                    <m:t xml:space="preserve">N</m:t>
                                  </m:r>
                                </m:e>
                                <m:sub>
                                  <m:r>
                                    <m:t xml:space="preserve">i</m:t>
                                  </m:r>
                                </m:sub>
                              </m:sSub>
                            </m:num>
                            <m:den>
                              <m:r>
                                <m:t xml:space="preserve">dy</m:t>
                              </m:r>
                              <m:sSub>
                                <m:e>
                                  <m:r>
                                    <m:t xml:space="preserve">dp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sSub>
                        <m:e>
                          <m:r>
                            <m:t xml:space="preserve">E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i</m:t>
                              </m:r>
                            </m:sup>
                          </m:sSubSup>
                          <m:r>
                            <m:t xml:space="preserve">,</m:t>
                          </m:r>
                          <m:r>
                            <m:t xml:space="preserve">m</m:t>
                          </m:r>
                        </m:e>
                      </m:d>
                      <m:r>
                        <m:t xml:space="preserve">+</m:t>
                      </m:r>
                      <m:nary>
                        <m:naryPr>
                          <m:chr m:val="∫"/>
                          <m:subHide m:val="1"/>
                          <m:supHide m:val="1"/>
                        </m:naryPr>
                        <m:sub/>
                        <m:sup/>
                        <m:e>
                          <m:r>
                            <m:t xml:space="preserve">f</m:t>
                          </m:r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e>
                      </m:d>
                      <m:sSub>
                        <m:e>
                          <m:r>
                            <m:t xml:space="preserve">E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b>
                        <m:e>
                          <m:r>
                            <m:t xml:space="preserve">dp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p:sp>
          <p:nvSpPr>
            <p:cNvPr id="374" name="TextShape 17"/>
            <p:cNvSpPr txBox="1"/>
            <p:nvPr/>
          </p:nvSpPr>
          <p:spPr>
            <a:xfrm>
              <a:off x="3600000" y="4885200"/>
              <a:ext cx="867960" cy="44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latin typeface="Arial"/>
                </a:rPr>
                <a:t>Data</a:t>
              </a:r>
              <a:endParaRPr b="0" lang="en-US" sz="2500" spc="-1" strike="noStrike">
                <a:latin typeface="Arial"/>
              </a:endParaRPr>
            </a:p>
          </p:txBody>
        </p:sp>
      </p:grpSp>
      <mc:AlternateContent>
        <mc:Choice xmlns:a14="http://schemas.microsoft.com/office/drawing/2010/main" Requires="a14">
          <p:sp>
            <p:nvSpPr>
              <p:cNvPr id="375" name="Formula 18"/>
              <p:cNvSpPr txBox="1"/>
              <p:nvPr/>
            </p:nvSpPr>
            <p:spPr>
              <a:xfrm>
                <a:off x="6858000" y="2286000"/>
                <a:ext cx="2862360" cy="7174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nary>
                      <m:naryPr>
                        <m:chr m:val="∑"/>
                        <m:subHide m:val="1"/>
                        <m:supHide m:val="1"/>
                      </m:naryPr>
                      <m:sub/>
                      <m:sup/>
                      <m:e>
                        <m:sSubSup>
                          <m:e>
                            <m:r>
                              <m:t xml:space="preserve">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particle</m:t>
                            </m:r>
                            <m:r>
                              <m:t xml:space="preserve">j</m:t>
                            </m:r>
                          </m:sup>
                        </m:sSubSup>
                      </m:e>
                    </m:nary>
                  </m:oMath>
                </a14:m>
              </a:p>
            </p:txBody>
          </p:sp>
        </mc:Choice>
        <mc:Fallback/>
      </mc:AlternateContent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74160"/>
            <a:ext cx="10080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Calculating E</a:t>
            </a:r>
            <a:r>
              <a:rPr b="0" lang="en-US" sz="4400" spc="-1" strike="noStrike" baseline="-33000">
                <a:latin typeface="Arial"/>
              </a:rPr>
              <a:t>T</a:t>
            </a:r>
            <a:r>
              <a:rPr b="0" lang="en-US" sz="4400" spc="-1" strike="noStrike">
                <a:latin typeface="Arial"/>
              </a:rPr>
              <a:t> from published spectra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7" name="Formula 2"/>
              <p:cNvSpPr txBox="1"/>
              <p:nvPr/>
            </p:nvSpPr>
            <p:spPr>
              <a:xfrm>
                <a:off x="286200" y="1071720"/>
                <a:ext cx="11275200" cy="1061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π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π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K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sSup>
                          <m:e>
                            <m:r>
                              <m:t xml:space="preserve">K</m:t>
                            </m:r>
                          </m:e>
                          <m:sup>
                            <m:r>
                              <m:t xml:space="preserve">±</m:t>
                            </m:r>
                          </m:sup>
                        </m:sSup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p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p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sup>
                    </m:sSubSup>
                    <m:r>
                      <m:t xml:space="preserve">+</m:t>
                    </m:r>
                    <m:sSub>
                      <m:e>
                        <m:r>
                          <m:t xml:space="preserve">f</m:t>
                        </m:r>
                      </m:e>
                      <m:sub>
                        <m:r>
                          <m:t xml:space="preserve">Λ</m:t>
                        </m:r>
                      </m:sub>
                    </m:sSub>
                    <m:sSubSup>
                      <m:e>
                        <m:r>
                          <m:t xml:space="preserve">E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Λ</m:t>
                        </m:r>
                        <m:r>
                          <m:t xml:space="preserve">,</m:t>
                        </m:r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sup>
                    </m:sSubSup>
                  </m:oMath>
                </a14:m>
              </a:p>
            </p:txBody>
          </p:sp>
        </mc:Choice>
        <mc:Fallback/>
      </mc:AlternateContent>
      <p:grpSp>
        <p:nvGrpSpPr>
          <p:cNvPr id="378" name="Group 3"/>
          <p:cNvGrpSpPr/>
          <p:nvPr/>
        </p:nvGrpSpPr>
        <p:grpSpPr>
          <a:xfrm>
            <a:off x="19440" y="1827720"/>
            <a:ext cx="4131360" cy="2982600"/>
            <a:chOff x="19440" y="1827720"/>
            <a:chExt cx="4131360" cy="2982600"/>
          </a:xfrm>
        </p:grpSpPr>
        <p:grpSp>
          <p:nvGrpSpPr>
            <p:cNvPr id="379" name="Group 4"/>
            <p:cNvGrpSpPr/>
            <p:nvPr/>
          </p:nvGrpSpPr>
          <p:grpSpPr>
            <a:xfrm>
              <a:off x="36000" y="1827720"/>
              <a:ext cx="4114800" cy="2900520"/>
              <a:chOff x="36000" y="1827720"/>
              <a:chExt cx="4114800" cy="2900520"/>
            </a:xfrm>
          </p:grpSpPr>
          <p:grpSp>
            <p:nvGrpSpPr>
              <p:cNvPr id="380" name="Group 5"/>
              <p:cNvGrpSpPr/>
              <p:nvPr/>
            </p:nvGrpSpPr>
            <p:grpSpPr>
              <a:xfrm>
                <a:off x="133920" y="2079360"/>
                <a:ext cx="1528560" cy="1282320"/>
                <a:chOff x="133920" y="2079360"/>
                <a:chExt cx="1528560" cy="1282320"/>
              </a:xfrm>
            </p:grpSpPr>
            <p:sp>
              <p:nvSpPr>
                <p:cNvPr id="381" name="CustomShape 6"/>
                <p:cNvSpPr/>
                <p:nvPr/>
              </p:nvSpPr>
              <p:spPr>
                <a:xfrm>
                  <a:off x="133920" y="2095200"/>
                  <a:ext cx="1266480" cy="1266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2" name="TextShape 7"/>
                <p:cNvSpPr txBox="1"/>
                <p:nvPr/>
              </p:nvSpPr>
              <p:spPr>
                <a:xfrm>
                  <a:off x="302400" y="2079360"/>
                  <a:ext cx="1360080" cy="10922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0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383" name="Group 8"/>
              <p:cNvGrpSpPr/>
              <p:nvPr/>
            </p:nvGrpSpPr>
            <p:grpSpPr>
              <a:xfrm>
                <a:off x="2827440" y="2103120"/>
                <a:ext cx="1266480" cy="1266480"/>
                <a:chOff x="2827440" y="2103120"/>
                <a:chExt cx="1266480" cy="1266480"/>
              </a:xfrm>
            </p:grpSpPr>
            <p:sp>
              <p:nvSpPr>
                <p:cNvPr id="384" name="CustomShape 9"/>
                <p:cNvSpPr/>
                <p:nvPr/>
              </p:nvSpPr>
              <p:spPr>
                <a:xfrm>
                  <a:off x="2827440" y="210312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5" name="TextShape 10"/>
                <p:cNvSpPr txBox="1"/>
                <p:nvPr/>
              </p:nvSpPr>
              <p:spPr>
                <a:xfrm>
                  <a:off x="3131280" y="21391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386" name="Group 11"/>
              <p:cNvGrpSpPr/>
              <p:nvPr/>
            </p:nvGrpSpPr>
            <p:grpSpPr>
              <a:xfrm>
                <a:off x="1463040" y="2023920"/>
                <a:ext cx="1266480" cy="1299960"/>
                <a:chOff x="1463040" y="2023920"/>
                <a:chExt cx="1266480" cy="1299960"/>
              </a:xfrm>
            </p:grpSpPr>
            <p:sp>
              <p:nvSpPr>
                <p:cNvPr id="387" name="CustomShape 12"/>
                <p:cNvSpPr/>
                <p:nvPr/>
              </p:nvSpPr>
              <p:spPr>
                <a:xfrm>
                  <a:off x="1463040" y="205740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8" name="TextShape 13"/>
                <p:cNvSpPr txBox="1"/>
                <p:nvPr/>
              </p:nvSpPr>
              <p:spPr>
                <a:xfrm>
                  <a:off x="1694880" y="202392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389" name="Group 14"/>
              <p:cNvGrpSpPr/>
              <p:nvPr/>
            </p:nvGrpSpPr>
            <p:grpSpPr>
              <a:xfrm>
                <a:off x="1202400" y="1863720"/>
                <a:ext cx="337680" cy="512640"/>
                <a:chOff x="1202400" y="1863720"/>
                <a:chExt cx="337680" cy="512640"/>
              </a:xfrm>
            </p:grpSpPr>
            <p:sp>
              <p:nvSpPr>
                <p:cNvPr id="390" name="CustomShape 15"/>
                <p:cNvSpPr/>
                <p:nvPr/>
              </p:nvSpPr>
              <p:spPr>
                <a:xfrm>
                  <a:off x="1249920" y="2023560"/>
                  <a:ext cx="283320" cy="28332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1" name="TextShape 16"/>
                <p:cNvSpPr txBox="1"/>
                <p:nvPr/>
              </p:nvSpPr>
              <p:spPr>
                <a:xfrm>
                  <a:off x="1202400" y="1863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η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392" name="Group 17"/>
              <p:cNvGrpSpPr/>
              <p:nvPr/>
            </p:nvGrpSpPr>
            <p:grpSpPr>
              <a:xfrm>
                <a:off x="2570400" y="1827720"/>
                <a:ext cx="414000" cy="526320"/>
                <a:chOff x="2570400" y="1827720"/>
                <a:chExt cx="414000" cy="526320"/>
              </a:xfrm>
            </p:grpSpPr>
            <p:sp>
              <p:nvSpPr>
                <p:cNvPr id="393" name="CustomShape 18"/>
                <p:cNvSpPr/>
                <p:nvPr/>
              </p:nvSpPr>
              <p:spPr>
                <a:xfrm>
                  <a:off x="2581920" y="1951560"/>
                  <a:ext cx="402480" cy="40248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4" name="TextShape 19"/>
                <p:cNvSpPr txBox="1"/>
                <p:nvPr/>
              </p:nvSpPr>
              <p:spPr>
                <a:xfrm>
                  <a:off x="2570400" y="1827720"/>
                  <a:ext cx="337680" cy="512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3000" spc="-1" strike="noStrike">
                      <a:latin typeface="Times New Roman"/>
                      <a:ea typeface="Times New Roman"/>
                    </a:rPr>
                    <a:t>ω</a:t>
                  </a:r>
                  <a:endParaRPr b="0" lang="en-US" sz="3000" spc="-1" strike="noStrike">
                    <a:latin typeface="Arial"/>
                  </a:endParaRPr>
                </a:p>
              </p:txBody>
            </p:sp>
          </p:grpSp>
          <p:grpSp>
            <p:nvGrpSpPr>
              <p:cNvPr id="395" name="Group 20"/>
              <p:cNvGrpSpPr/>
              <p:nvPr/>
            </p:nvGrpSpPr>
            <p:grpSpPr>
              <a:xfrm>
                <a:off x="2354400" y="2959560"/>
                <a:ext cx="1710720" cy="518040"/>
                <a:chOff x="2354400" y="2959560"/>
                <a:chExt cx="1710720" cy="518040"/>
              </a:xfrm>
            </p:grpSpPr>
            <p:sp>
              <p:nvSpPr>
                <p:cNvPr id="396" name="CustomShape 21"/>
                <p:cNvSpPr/>
                <p:nvPr/>
              </p:nvSpPr>
              <p:spPr>
                <a:xfrm>
                  <a:off x="2689920" y="2959560"/>
                  <a:ext cx="91440" cy="91440"/>
                </a:xfrm>
                <a:prstGeom prst="ellipse">
                  <a:avLst/>
                </a:prstGeom>
                <a:solidFill>
                  <a:srgbClr val="c0c0c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7" name="TextShape 22"/>
                <p:cNvSpPr txBox="1"/>
                <p:nvPr/>
              </p:nvSpPr>
              <p:spPr>
                <a:xfrm>
                  <a:off x="2354400" y="3015720"/>
                  <a:ext cx="1710720" cy="4618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γ,μ±,e</a:t>
                  </a:r>
                  <a:r>
                    <a:rPr b="0" lang="en-US" sz="2000" spc="-1" strike="noStrike">
                      <a:latin typeface="Times New Roman"/>
                      <a:ea typeface="Times New Roman"/>
                    </a:rPr>
                    <a:t>±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398" name="Group 23"/>
              <p:cNvGrpSpPr/>
              <p:nvPr/>
            </p:nvGrpSpPr>
            <p:grpSpPr>
              <a:xfrm>
                <a:off x="2107800" y="3435480"/>
                <a:ext cx="1266480" cy="1266480"/>
                <a:chOff x="2107800" y="3435480"/>
                <a:chExt cx="1266480" cy="1266480"/>
              </a:xfrm>
            </p:grpSpPr>
            <p:sp>
              <p:nvSpPr>
                <p:cNvPr id="399" name="CustomShape 24"/>
                <p:cNvSpPr/>
                <p:nvPr/>
              </p:nvSpPr>
              <p:spPr>
                <a:xfrm>
                  <a:off x="2107800" y="3435480"/>
                  <a:ext cx="1266480" cy="12664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00" name="TextShape 25"/>
                <p:cNvSpPr txBox="1"/>
                <p:nvPr/>
              </p:nvSpPr>
              <p:spPr>
                <a:xfrm>
                  <a:off x="2411640" y="34714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+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grpSp>
            <p:nvGrpSpPr>
              <p:cNvPr id="401" name="Group 26"/>
              <p:cNvGrpSpPr/>
              <p:nvPr/>
            </p:nvGrpSpPr>
            <p:grpSpPr>
              <a:xfrm>
                <a:off x="743400" y="3428280"/>
                <a:ext cx="1266480" cy="1299960"/>
                <a:chOff x="743400" y="3428280"/>
                <a:chExt cx="1266480" cy="1299960"/>
              </a:xfrm>
            </p:grpSpPr>
            <p:sp>
              <p:nvSpPr>
                <p:cNvPr id="402" name="CustomShape 27"/>
                <p:cNvSpPr/>
                <p:nvPr/>
              </p:nvSpPr>
              <p:spPr>
                <a:xfrm>
                  <a:off x="743400" y="3461760"/>
                  <a:ext cx="1266480" cy="126648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03" name="TextShape 28"/>
                <p:cNvSpPr txBox="1"/>
                <p:nvPr/>
              </p:nvSpPr>
              <p:spPr>
                <a:xfrm>
                  <a:off x="975240" y="3428280"/>
                  <a:ext cx="926640" cy="10749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r>
                    <a:rPr b="0" lang="en-US" sz="7000" spc="-1" strike="noStrike">
                      <a:latin typeface="Times New Roman"/>
                    </a:rPr>
                    <a:t>π</a:t>
                  </a:r>
                  <a:r>
                    <a:rPr b="0" lang="en-US" sz="7000" spc="-1" strike="noStrike" baseline="33000">
                      <a:latin typeface="Times New Roman"/>
                    </a:rPr>
                    <a:t>-</a:t>
                  </a:r>
                  <a:endParaRPr b="0" lang="en-US" sz="7000" spc="-1" strike="noStrike">
                    <a:latin typeface="Arial"/>
                  </a:endParaRPr>
                </a:p>
              </p:txBody>
            </p:sp>
          </p:grpSp>
          <p:sp>
            <p:nvSpPr>
              <p:cNvPr id="404" name="Line 29"/>
              <p:cNvSpPr/>
              <p:nvPr/>
            </p:nvSpPr>
            <p:spPr>
              <a:xfrm>
                <a:off x="36000" y="3408480"/>
                <a:ext cx="4114800" cy="0"/>
              </a:xfrm>
              <a:prstGeom prst="line">
                <a:avLst/>
              </a:prstGeom>
              <a:ln w="5724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05" name="CustomShape 30"/>
            <p:cNvSpPr/>
            <p:nvPr/>
          </p:nvSpPr>
          <p:spPr>
            <a:xfrm>
              <a:off x="19440" y="1981440"/>
              <a:ext cx="4114800" cy="2828880"/>
            </a:xfrm>
            <a:prstGeom prst="rect">
              <a:avLst/>
            </a:prstGeom>
            <a:noFill/>
            <a:ln w="76320">
              <a:solidFill>
                <a:srgbClr val="ef413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06" name="Group 31"/>
          <p:cNvGrpSpPr/>
          <p:nvPr/>
        </p:nvGrpSpPr>
        <p:grpSpPr>
          <a:xfrm>
            <a:off x="4225680" y="2021040"/>
            <a:ext cx="2860560" cy="1541880"/>
            <a:chOff x="4225680" y="2021040"/>
            <a:chExt cx="2860560" cy="1541880"/>
          </a:xfrm>
        </p:grpSpPr>
        <p:grpSp>
          <p:nvGrpSpPr>
            <p:cNvPr id="407" name="Group 32"/>
            <p:cNvGrpSpPr/>
            <p:nvPr/>
          </p:nvGrpSpPr>
          <p:grpSpPr>
            <a:xfrm>
              <a:off x="4990680" y="2106720"/>
              <a:ext cx="789480" cy="657360"/>
              <a:chOff x="4990680" y="2106720"/>
              <a:chExt cx="789480" cy="657360"/>
            </a:xfrm>
          </p:grpSpPr>
          <p:sp>
            <p:nvSpPr>
              <p:cNvPr id="408" name="CustomShape 33"/>
              <p:cNvSpPr/>
              <p:nvPr/>
            </p:nvSpPr>
            <p:spPr>
              <a:xfrm>
                <a:off x="4997880" y="2106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9" name="TextShape 34"/>
              <p:cNvSpPr txBox="1"/>
              <p:nvPr/>
            </p:nvSpPr>
            <p:spPr>
              <a:xfrm>
                <a:off x="4990680" y="2111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10" name="Group 35"/>
            <p:cNvGrpSpPr/>
            <p:nvPr/>
          </p:nvGrpSpPr>
          <p:grpSpPr>
            <a:xfrm>
              <a:off x="4242600" y="2088000"/>
              <a:ext cx="988920" cy="682920"/>
              <a:chOff x="4242600" y="2088000"/>
              <a:chExt cx="988920" cy="682920"/>
            </a:xfrm>
          </p:grpSpPr>
          <p:sp>
            <p:nvSpPr>
              <p:cNvPr id="411" name="CustomShape 36"/>
              <p:cNvSpPr/>
              <p:nvPr/>
            </p:nvSpPr>
            <p:spPr>
              <a:xfrm>
                <a:off x="4242600" y="2088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2" name="TextShape 37"/>
              <p:cNvSpPr txBox="1"/>
              <p:nvPr/>
            </p:nvSpPr>
            <p:spPr>
              <a:xfrm>
                <a:off x="4248360" y="2105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13" name="Group 38"/>
            <p:cNvGrpSpPr/>
            <p:nvPr/>
          </p:nvGrpSpPr>
          <p:grpSpPr>
            <a:xfrm>
              <a:off x="5688720" y="2111400"/>
              <a:ext cx="653760" cy="646920"/>
              <a:chOff x="5688720" y="2111400"/>
              <a:chExt cx="653760" cy="646920"/>
            </a:xfrm>
          </p:grpSpPr>
          <p:sp>
            <p:nvSpPr>
              <p:cNvPr id="414" name="CustomShape 39"/>
              <p:cNvSpPr/>
              <p:nvPr/>
            </p:nvSpPr>
            <p:spPr>
              <a:xfrm>
                <a:off x="5695560" y="2111400"/>
                <a:ext cx="64692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15" name="Formula 40"/>
                  <p:cNvSpPr txBox="1"/>
                  <p:nvPr/>
                </p:nvSpPr>
                <p:spPr>
                  <a:xfrm>
                    <a:off x="5688720" y="2121840"/>
                    <a:ext cx="59040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S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16" name="Group 41"/>
            <p:cNvGrpSpPr/>
            <p:nvPr/>
          </p:nvGrpSpPr>
          <p:grpSpPr>
            <a:xfrm>
              <a:off x="6384240" y="2124000"/>
              <a:ext cx="647280" cy="646920"/>
              <a:chOff x="6384240" y="2124000"/>
              <a:chExt cx="647280" cy="646920"/>
            </a:xfrm>
          </p:grpSpPr>
          <p:sp>
            <p:nvSpPr>
              <p:cNvPr id="417" name="CustomShape 42"/>
              <p:cNvSpPr/>
              <p:nvPr/>
            </p:nvSpPr>
            <p:spPr>
              <a:xfrm>
                <a:off x="6384240" y="2124000"/>
                <a:ext cx="647280" cy="64692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18" name="Formula 43"/>
                  <p:cNvSpPr txBox="1"/>
                  <p:nvPr/>
                </p:nvSpPr>
                <p:spPr>
                  <a:xfrm>
                    <a:off x="6384240" y="2124000"/>
                    <a:ext cx="604080" cy="619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L</m:t>
                            </m:r>
                          </m:sub>
                          <m:sup>
                            <m:r>
                              <m:t xml:space="preserve">0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19" name="Group 44"/>
            <p:cNvGrpSpPr/>
            <p:nvPr/>
          </p:nvGrpSpPr>
          <p:grpSpPr>
            <a:xfrm>
              <a:off x="5674680" y="2862720"/>
              <a:ext cx="789480" cy="657360"/>
              <a:chOff x="5674680" y="2862720"/>
              <a:chExt cx="789480" cy="657360"/>
            </a:xfrm>
          </p:grpSpPr>
          <p:sp>
            <p:nvSpPr>
              <p:cNvPr id="420" name="CustomShape 45"/>
              <p:cNvSpPr/>
              <p:nvPr/>
            </p:nvSpPr>
            <p:spPr>
              <a:xfrm>
                <a:off x="5681880" y="2862720"/>
                <a:ext cx="647280" cy="64692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1" name="TextShape 46"/>
              <p:cNvSpPr txBox="1"/>
              <p:nvPr/>
            </p:nvSpPr>
            <p:spPr>
              <a:xfrm>
                <a:off x="5674680" y="2867400"/>
                <a:ext cx="7894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+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22" name="Group 47"/>
            <p:cNvGrpSpPr/>
            <p:nvPr/>
          </p:nvGrpSpPr>
          <p:grpSpPr>
            <a:xfrm>
              <a:off x="4926600" y="2880000"/>
              <a:ext cx="988920" cy="682920"/>
              <a:chOff x="4926600" y="2880000"/>
              <a:chExt cx="988920" cy="682920"/>
            </a:xfrm>
          </p:grpSpPr>
          <p:sp>
            <p:nvSpPr>
              <p:cNvPr id="423" name="CustomShape 48"/>
              <p:cNvSpPr/>
              <p:nvPr/>
            </p:nvSpPr>
            <p:spPr>
              <a:xfrm>
                <a:off x="4926600" y="2880000"/>
                <a:ext cx="647280" cy="6469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4" name="TextShape 49"/>
              <p:cNvSpPr txBox="1"/>
              <p:nvPr/>
            </p:nvSpPr>
            <p:spPr>
              <a:xfrm>
                <a:off x="4932360" y="2897280"/>
                <a:ext cx="983160" cy="665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K</a:t>
                </a:r>
                <a:r>
                  <a:rPr b="0" lang="en-US" sz="4000" spc="-1" strike="noStrike" baseline="33000">
                    <a:latin typeface="Times New Roman"/>
                  </a:rPr>
                  <a:t>-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425" name="CustomShape 50"/>
            <p:cNvSpPr/>
            <p:nvPr/>
          </p:nvSpPr>
          <p:spPr>
            <a:xfrm>
              <a:off x="4225680" y="2021040"/>
              <a:ext cx="2860560" cy="1541880"/>
            </a:xfrm>
            <a:prstGeom prst="rect">
              <a:avLst/>
            </a:prstGeom>
            <a:noFill/>
            <a:ln w="76320">
              <a:solidFill>
                <a:srgbClr val="2140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6" name="Line 51"/>
            <p:cNvSpPr/>
            <p:nvPr/>
          </p:nvSpPr>
          <p:spPr>
            <a:xfrm>
              <a:off x="4242960" y="2796480"/>
              <a:ext cx="282420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27" name="Group 52"/>
          <p:cNvGrpSpPr/>
          <p:nvPr/>
        </p:nvGrpSpPr>
        <p:grpSpPr>
          <a:xfrm>
            <a:off x="7240320" y="1915920"/>
            <a:ext cx="1033200" cy="1650240"/>
            <a:chOff x="7240320" y="1915920"/>
            <a:chExt cx="1033200" cy="1650240"/>
          </a:xfrm>
        </p:grpSpPr>
        <p:grpSp>
          <p:nvGrpSpPr>
            <p:cNvPr id="428" name="Group 53"/>
            <p:cNvGrpSpPr/>
            <p:nvPr/>
          </p:nvGrpSpPr>
          <p:grpSpPr>
            <a:xfrm>
              <a:off x="7278120" y="2887920"/>
              <a:ext cx="580680" cy="652680"/>
              <a:chOff x="7278120" y="2887920"/>
              <a:chExt cx="580680" cy="652680"/>
            </a:xfrm>
          </p:grpSpPr>
          <p:sp>
            <p:nvSpPr>
              <p:cNvPr id="429" name="CustomShape 54"/>
              <p:cNvSpPr/>
              <p:nvPr/>
            </p:nvSpPr>
            <p:spPr>
              <a:xfrm>
                <a:off x="7278120" y="307188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0" name="TextShape 55"/>
              <p:cNvSpPr txBox="1"/>
              <p:nvPr/>
            </p:nvSpPr>
            <p:spPr>
              <a:xfrm>
                <a:off x="7335720" y="2887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31" name="Group 56"/>
            <p:cNvGrpSpPr/>
            <p:nvPr/>
          </p:nvGrpSpPr>
          <p:grpSpPr>
            <a:xfrm>
              <a:off x="7738920" y="3057480"/>
              <a:ext cx="436680" cy="447120"/>
              <a:chOff x="7738920" y="3057480"/>
              <a:chExt cx="436680" cy="447120"/>
            </a:xfrm>
          </p:grpSpPr>
          <p:sp>
            <p:nvSpPr>
              <p:cNvPr id="432" name="CustomShape 57"/>
              <p:cNvSpPr/>
              <p:nvPr/>
            </p:nvSpPr>
            <p:spPr>
              <a:xfrm>
                <a:off x="7738920" y="306756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33" name="Formula 58"/>
                  <p:cNvSpPr txBox="1"/>
                  <p:nvPr/>
                </p:nvSpPr>
                <p:spPr>
                  <a:xfrm>
                    <a:off x="7812360" y="305748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34" name="Group 59"/>
            <p:cNvGrpSpPr/>
            <p:nvPr/>
          </p:nvGrpSpPr>
          <p:grpSpPr>
            <a:xfrm>
              <a:off x="7729200" y="1915920"/>
              <a:ext cx="544320" cy="652680"/>
              <a:chOff x="7729200" y="1915920"/>
              <a:chExt cx="544320" cy="652680"/>
            </a:xfrm>
          </p:grpSpPr>
          <p:sp>
            <p:nvSpPr>
              <p:cNvPr id="435" name="CustomShape 60"/>
              <p:cNvSpPr/>
              <p:nvPr/>
            </p:nvSpPr>
            <p:spPr>
              <a:xfrm>
                <a:off x="7729200" y="20638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6" name="TextShape 61"/>
              <p:cNvSpPr txBox="1"/>
              <p:nvPr/>
            </p:nvSpPr>
            <p:spPr>
              <a:xfrm>
                <a:off x="7750440" y="191592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n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37" name="Group 62"/>
            <p:cNvGrpSpPr/>
            <p:nvPr/>
          </p:nvGrpSpPr>
          <p:grpSpPr>
            <a:xfrm>
              <a:off x="7260480" y="2060280"/>
              <a:ext cx="437040" cy="436680"/>
              <a:chOff x="7260480" y="2060280"/>
              <a:chExt cx="437040" cy="436680"/>
            </a:xfrm>
          </p:grpSpPr>
          <p:sp>
            <p:nvSpPr>
              <p:cNvPr id="438" name="CustomShape 63"/>
              <p:cNvSpPr/>
              <p:nvPr/>
            </p:nvSpPr>
            <p:spPr>
              <a:xfrm>
                <a:off x="7260480" y="2060280"/>
                <a:ext cx="437040" cy="43668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39" name="Formula 64"/>
                  <p:cNvSpPr txBox="1"/>
                  <p:nvPr/>
                </p:nvSpPr>
                <p:spPr>
                  <a:xfrm>
                    <a:off x="7353000" y="2075760"/>
                    <a:ext cx="224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n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440" name="CustomShape 65"/>
            <p:cNvSpPr/>
            <p:nvPr/>
          </p:nvSpPr>
          <p:spPr>
            <a:xfrm>
              <a:off x="7240320" y="2011680"/>
              <a:ext cx="1005840" cy="1554480"/>
            </a:xfrm>
            <a:prstGeom prst="rect">
              <a:avLst/>
            </a:prstGeom>
            <a:noFill/>
            <a:ln w="76320">
              <a:solidFill>
                <a:srgbClr val="00a65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1" name="Line 66"/>
            <p:cNvSpPr/>
            <p:nvPr/>
          </p:nvSpPr>
          <p:spPr>
            <a:xfrm>
              <a:off x="7252200" y="3003120"/>
              <a:ext cx="993960" cy="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42" name="Group 67"/>
            <p:cNvGrpSpPr/>
            <p:nvPr/>
          </p:nvGrpSpPr>
          <p:grpSpPr>
            <a:xfrm>
              <a:off x="7278480" y="2348280"/>
              <a:ext cx="580680" cy="652680"/>
              <a:chOff x="7278480" y="2348280"/>
              <a:chExt cx="580680" cy="652680"/>
            </a:xfrm>
          </p:grpSpPr>
          <p:sp>
            <p:nvSpPr>
              <p:cNvPr id="443" name="CustomShape 68"/>
              <p:cNvSpPr/>
              <p:nvPr/>
            </p:nvSpPr>
            <p:spPr>
              <a:xfrm>
                <a:off x="7278480" y="2532240"/>
                <a:ext cx="437040" cy="437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4" name="TextShape 69"/>
              <p:cNvSpPr txBox="1"/>
              <p:nvPr/>
            </p:nvSpPr>
            <p:spPr>
              <a:xfrm>
                <a:off x="7336080" y="2348280"/>
                <a:ext cx="523080" cy="652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4000" spc="-1" strike="noStrike">
                    <a:latin typeface="Times New Roman"/>
                  </a:rPr>
                  <a:t>p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445" name="Group 70"/>
            <p:cNvGrpSpPr/>
            <p:nvPr/>
          </p:nvGrpSpPr>
          <p:grpSpPr>
            <a:xfrm>
              <a:off x="7739280" y="2517840"/>
              <a:ext cx="436680" cy="447120"/>
              <a:chOff x="7739280" y="2517840"/>
              <a:chExt cx="436680" cy="447120"/>
            </a:xfrm>
          </p:grpSpPr>
          <p:sp>
            <p:nvSpPr>
              <p:cNvPr id="446" name="CustomShape 71"/>
              <p:cNvSpPr/>
              <p:nvPr/>
            </p:nvSpPr>
            <p:spPr>
              <a:xfrm>
                <a:off x="7739280" y="2527920"/>
                <a:ext cx="436680" cy="43704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47" name="Formula 72"/>
                  <p:cNvSpPr txBox="1"/>
                  <p:nvPr/>
                </p:nvSpPr>
                <p:spPr>
                  <a:xfrm>
                    <a:off x="7812720" y="2517840"/>
                    <a:ext cx="260280" cy="381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p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448" name="Group 73"/>
          <p:cNvGrpSpPr/>
          <p:nvPr/>
        </p:nvGrpSpPr>
        <p:grpSpPr>
          <a:xfrm>
            <a:off x="8390160" y="2011680"/>
            <a:ext cx="1747800" cy="1463040"/>
            <a:chOff x="8390160" y="2011680"/>
            <a:chExt cx="1747800" cy="1463040"/>
          </a:xfrm>
        </p:grpSpPr>
        <p:grpSp>
          <p:nvGrpSpPr>
            <p:cNvPr id="449" name="Group 74"/>
            <p:cNvGrpSpPr/>
            <p:nvPr/>
          </p:nvGrpSpPr>
          <p:grpSpPr>
            <a:xfrm>
              <a:off x="9565200" y="2047680"/>
              <a:ext cx="572760" cy="459000"/>
              <a:chOff x="9565200" y="2047680"/>
              <a:chExt cx="572760" cy="459000"/>
            </a:xfrm>
          </p:grpSpPr>
          <p:sp>
            <p:nvSpPr>
              <p:cNvPr id="450" name="CustomShape 75"/>
              <p:cNvSpPr/>
              <p:nvPr/>
            </p:nvSpPr>
            <p:spPr>
              <a:xfrm>
                <a:off x="9565200" y="2047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1" name="TextShape 76"/>
              <p:cNvSpPr txBox="1"/>
              <p:nvPr/>
            </p:nvSpPr>
            <p:spPr>
              <a:xfrm>
                <a:off x="9615240" y="2065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452" name="Group 77"/>
            <p:cNvGrpSpPr/>
            <p:nvPr/>
          </p:nvGrpSpPr>
          <p:grpSpPr>
            <a:xfrm>
              <a:off x="9124560" y="2046240"/>
              <a:ext cx="437040" cy="437040"/>
              <a:chOff x="9124560" y="2046240"/>
              <a:chExt cx="437040" cy="437040"/>
            </a:xfrm>
          </p:grpSpPr>
          <p:sp>
            <p:nvSpPr>
              <p:cNvPr id="453" name="CustomShape 78"/>
              <p:cNvSpPr/>
              <p:nvPr/>
            </p:nvSpPr>
            <p:spPr>
              <a:xfrm>
                <a:off x="9124560" y="2046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54" name="Formula 79"/>
                  <p:cNvSpPr txBox="1"/>
                  <p:nvPr/>
                </p:nvSpPr>
                <p:spPr>
                  <a:xfrm>
                    <a:off x="9208440" y="2131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455" name="CustomShape 80"/>
            <p:cNvSpPr/>
            <p:nvPr/>
          </p:nvSpPr>
          <p:spPr>
            <a:xfrm>
              <a:off x="8390160" y="2011680"/>
              <a:ext cx="1668240" cy="1463040"/>
            </a:xfrm>
            <a:prstGeom prst="rect">
              <a:avLst/>
            </a:prstGeom>
            <a:noFill/>
            <a:ln w="76320">
              <a:solidFill>
                <a:srgbClr val="826aa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Line 81"/>
            <p:cNvSpPr/>
            <p:nvPr/>
          </p:nvSpPr>
          <p:spPr>
            <a:xfrm>
              <a:off x="8429040" y="2919240"/>
              <a:ext cx="1629360" cy="684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57" name="Group 82"/>
            <p:cNvGrpSpPr/>
            <p:nvPr/>
          </p:nvGrpSpPr>
          <p:grpSpPr>
            <a:xfrm>
              <a:off x="8431920" y="2094480"/>
              <a:ext cx="356760" cy="356760"/>
              <a:chOff x="8431920" y="2094480"/>
              <a:chExt cx="356760" cy="356760"/>
            </a:xfrm>
          </p:grpSpPr>
          <p:sp>
            <p:nvSpPr>
              <p:cNvPr id="458" name="CustomShape 83"/>
              <p:cNvSpPr/>
              <p:nvPr/>
            </p:nvSpPr>
            <p:spPr>
              <a:xfrm>
                <a:off x="8431920" y="2094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59" name="Formula 84"/>
                  <p:cNvSpPr txBox="1"/>
                  <p:nvPr/>
                </p:nvSpPr>
                <p:spPr>
                  <a:xfrm>
                    <a:off x="8479800" y="2107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60" name="Group 85"/>
            <p:cNvGrpSpPr/>
            <p:nvPr/>
          </p:nvGrpSpPr>
          <p:grpSpPr>
            <a:xfrm>
              <a:off x="8779320" y="2081880"/>
              <a:ext cx="356760" cy="356760"/>
              <a:chOff x="8779320" y="2081880"/>
              <a:chExt cx="356760" cy="356760"/>
            </a:xfrm>
          </p:grpSpPr>
          <p:sp>
            <p:nvSpPr>
              <p:cNvPr id="461" name="CustomShape 86"/>
              <p:cNvSpPr/>
              <p:nvPr/>
            </p:nvSpPr>
            <p:spPr>
              <a:xfrm>
                <a:off x="8779320" y="2081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62" name="Formula 87"/>
                  <p:cNvSpPr txBox="1"/>
                  <p:nvPr/>
                </p:nvSpPr>
                <p:spPr>
                  <a:xfrm>
                    <a:off x="8827200" y="2095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63" name="Group 88"/>
            <p:cNvGrpSpPr/>
            <p:nvPr/>
          </p:nvGrpSpPr>
          <p:grpSpPr>
            <a:xfrm>
              <a:off x="9196560" y="2497320"/>
              <a:ext cx="422640" cy="356760"/>
              <a:chOff x="9196560" y="2497320"/>
              <a:chExt cx="422640" cy="356760"/>
            </a:xfrm>
          </p:grpSpPr>
          <p:sp>
            <p:nvSpPr>
              <p:cNvPr id="464" name="CustomShape 89"/>
              <p:cNvSpPr/>
              <p:nvPr/>
            </p:nvSpPr>
            <p:spPr>
              <a:xfrm>
                <a:off x="9196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65" name="Formula 90"/>
                  <p:cNvSpPr txBox="1"/>
                  <p:nvPr/>
                </p:nvSpPr>
                <p:spPr>
                  <a:xfrm>
                    <a:off x="9208440" y="2546640"/>
                    <a:ext cx="410760" cy="2394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+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66" name="Group 91"/>
            <p:cNvGrpSpPr/>
            <p:nvPr/>
          </p:nvGrpSpPr>
          <p:grpSpPr>
            <a:xfrm>
              <a:off x="8440200" y="2497320"/>
              <a:ext cx="422640" cy="356760"/>
              <a:chOff x="8440200" y="2497320"/>
              <a:chExt cx="422640" cy="356760"/>
            </a:xfrm>
          </p:grpSpPr>
          <p:sp>
            <p:nvSpPr>
              <p:cNvPr id="467" name="CustomShape 92"/>
              <p:cNvSpPr/>
              <p:nvPr/>
            </p:nvSpPr>
            <p:spPr>
              <a:xfrm>
                <a:off x="8440200" y="249732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68" name="Formula 93"/>
                  <p:cNvSpPr txBox="1"/>
                  <p:nvPr/>
                </p:nvSpPr>
                <p:spPr>
                  <a:xfrm>
                    <a:off x="8452080" y="2546640"/>
                    <a:ext cx="410760" cy="276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+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69" name="Group 94"/>
            <p:cNvGrpSpPr/>
            <p:nvPr/>
          </p:nvGrpSpPr>
          <p:grpSpPr>
            <a:xfrm>
              <a:off x="9592560" y="2497320"/>
              <a:ext cx="442800" cy="356760"/>
              <a:chOff x="9592560" y="2497320"/>
              <a:chExt cx="442800" cy="356760"/>
            </a:xfrm>
          </p:grpSpPr>
          <p:sp>
            <p:nvSpPr>
              <p:cNvPr id="470" name="CustomShape 95"/>
              <p:cNvSpPr/>
              <p:nvPr/>
            </p:nvSpPr>
            <p:spPr>
              <a:xfrm>
                <a:off x="9592560" y="2497320"/>
                <a:ext cx="356760" cy="356760"/>
              </a:xfrm>
              <a:prstGeom prst="ellipse">
                <a:avLst/>
              </a:prstGeom>
              <a:solidFill>
                <a:srgbClr val="ed1c24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71" name="Formula 96"/>
                  <p:cNvSpPr txBox="1"/>
                  <p:nvPr/>
                </p:nvSpPr>
                <p:spPr>
                  <a:xfrm>
                    <a:off x="9604440" y="2546640"/>
                    <a:ext cx="430920" cy="2404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−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72" name="Group 97"/>
            <p:cNvGrpSpPr/>
            <p:nvPr/>
          </p:nvGrpSpPr>
          <p:grpSpPr>
            <a:xfrm>
              <a:off x="8826840" y="2502000"/>
              <a:ext cx="443160" cy="356760"/>
              <a:chOff x="8826840" y="2502000"/>
              <a:chExt cx="443160" cy="356760"/>
            </a:xfrm>
          </p:grpSpPr>
          <p:sp>
            <p:nvSpPr>
              <p:cNvPr id="473" name="CustomShape 98"/>
              <p:cNvSpPr/>
              <p:nvPr/>
            </p:nvSpPr>
            <p:spPr>
              <a:xfrm>
                <a:off x="8826840" y="2502000"/>
                <a:ext cx="356760" cy="356760"/>
              </a:xfrm>
              <a:prstGeom prst="ellipse">
                <a:avLst/>
              </a:prstGeom>
              <a:solidFill>
                <a:srgbClr val="0066b3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74" name="Formula 99"/>
                  <p:cNvSpPr txBox="1"/>
                  <p:nvPr/>
                </p:nvSpPr>
                <p:spPr>
                  <a:xfrm>
                    <a:off x="8838720" y="2551320"/>
                    <a:ext cx="431280" cy="2041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−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75" name="Group 100"/>
            <p:cNvGrpSpPr/>
            <p:nvPr/>
          </p:nvGrpSpPr>
          <p:grpSpPr>
            <a:xfrm>
              <a:off x="9565200" y="2983680"/>
              <a:ext cx="572760" cy="459000"/>
              <a:chOff x="9565200" y="2983680"/>
              <a:chExt cx="572760" cy="459000"/>
            </a:xfrm>
          </p:grpSpPr>
          <p:sp>
            <p:nvSpPr>
              <p:cNvPr id="476" name="CustomShape 101"/>
              <p:cNvSpPr/>
              <p:nvPr/>
            </p:nvSpPr>
            <p:spPr>
              <a:xfrm>
                <a:off x="9565200" y="298368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7" name="TextShape 102"/>
              <p:cNvSpPr txBox="1"/>
              <p:nvPr/>
            </p:nvSpPr>
            <p:spPr>
              <a:xfrm>
                <a:off x="9615240" y="3001680"/>
                <a:ext cx="522720" cy="44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2500" spc="-1" strike="noStrike">
                    <a:latin typeface="Times New Roman"/>
                  </a:rPr>
                  <a:t>Λ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478" name="Group 103"/>
            <p:cNvGrpSpPr/>
            <p:nvPr/>
          </p:nvGrpSpPr>
          <p:grpSpPr>
            <a:xfrm>
              <a:off x="9124560" y="2982240"/>
              <a:ext cx="437040" cy="437040"/>
              <a:chOff x="9124560" y="2982240"/>
              <a:chExt cx="437040" cy="437040"/>
            </a:xfrm>
          </p:grpSpPr>
          <p:sp>
            <p:nvSpPr>
              <p:cNvPr id="479" name="CustomShape 104"/>
              <p:cNvSpPr/>
              <p:nvPr/>
            </p:nvSpPr>
            <p:spPr>
              <a:xfrm>
                <a:off x="9124560" y="2982240"/>
                <a:ext cx="437040" cy="43704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80" name="Formula 105"/>
                  <p:cNvSpPr txBox="1"/>
                  <p:nvPr/>
                </p:nvSpPr>
                <p:spPr>
                  <a:xfrm>
                    <a:off x="9208440" y="3067560"/>
                    <a:ext cx="248760" cy="243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r>
                              <m:t xml:space="preserve">Λ</m:t>
                            </m:r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81" name="Group 106"/>
            <p:cNvGrpSpPr/>
            <p:nvPr/>
          </p:nvGrpSpPr>
          <p:grpSpPr>
            <a:xfrm>
              <a:off x="8431920" y="3030480"/>
              <a:ext cx="356760" cy="356760"/>
              <a:chOff x="8431920" y="3030480"/>
              <a:chExt cx="356760" cy="356760"/>
            </a:xfrm>
          </p:grpSpPr>
          <p:sp>
            <p:nvSpPr>
              <p:cNvPr id="482" name="CustomShape 107"/>
              <p:cNvSpPr/>
              <p:nvPr/>
            </p:nvSpPr>
            <p:spPr>
              <a:xfrm>
                <a:off x="8431920" y="30304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83" name="Formula 108"/>
                  <p:cNvSpPr txBox="1"/>
                  <p:nvPr/>
                </p:nvSpPr>
                <p:spPr>
                  <a:xfrm>
                    <a:off x="8479800" y="3043800"/>
                    <a:ext cx="297720" cy="2898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p>
                          <m:e>
                            <m:r>
                              <m:t xml:space="preserve">Σ</m:t>
                            </m:r>
                          </m:e>
                          <m:sup>
                            <m:r>
                              <m:t xml:space="preserve">0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  <p:grpSp>
          <p:nvGrpSpPr>
            <p:cNvPr id="484" name="Group 109"/>
            <p:cNvGrpSpPr/>
            <p:nvPr/>
          </p:nvGrpSpPr>
          <p:grpSpPr>
            <a:xfrm>
              <a:off x="8779320" y="3017880"/>
              <a:ext cx="356760" cy="356760"/>
              <a:chOff x="8779320" y="3017880"/>
              <a:chExt cx="356760" cy="356760"/>
            </a:xfrm>
          </p:grpSpPr>
          <p:sp>
            <p:nvSpPr>
              <p:cNvPr id="485" name="CustomShape 110"/>
              <p:cNvSpPr/>
              <p:nvPr/>
            </p:nvSpPr>
            <p:spPr>
              <a:xfrm>
                <a:off x="8779320" y="3017880"/>
                <a:ext cx="356760" cy="356760"/>
              </a:xfrm>
              <a:prstGeom prst="ellipse">
                <a:avLst/>
              </a:prstGeom>
              <a:solidFill>
                <a:srgbClr val="c0c0c0"/>
              </a:solidFill>
              <a:ln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486" name="Formula 111"/>
                  <p:cNvSpPr txBox="1"/>
                  <p:nvPr/>
                </p:nvSpPr>
                <p:spPr>
                  <a:xfrm>
                    <a:off x="8827200" y="3031200"/>
                    <a:ext cx="297720" cy="2984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acc>
                          <m:accPr>
                            <m:chr m:val="¯"/>
                          </m:accPr>
                          <m:e>
                            <m:sSup>
                              <m:e>
                                <m:r>
                                  <m:t xml:space="preserve">Σ</m:t>
                                </m:r>
                              </m:e>
                              <m:sup>
                                <m:r>
                                  <m:t xml:space="preserve">0</m:t>
                                </m:r>
                              </m:sup>
                            </m:sSup>
                          </m:e>
                        </m:acc>
                      </m:oMath>
                    </a14:m>
                  </a:p>
                </p:txBody>
              </p:sp>
            </mc:Choice>
            <mc:Fallback/>
          </mc:AlternateContent>
        </p:grpSp>
      </p:grp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2020-03-03T10:07:51Z</dcterms:created>
  <dc:creator/>
  <dc:description/>
  <dc:language>en-US</dc:language>
  <cp:lastModifiedBy/>
  <dcterms:modified xsi:type="dcterms:W3CDTF">2020-03-05T17:21:38Z</dcterms:modified>
  <cp:revision>47</cp:revision>
  <dc:subject/>
  <dc:title/>
</cp:coreProperties>
</file>