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36.xml.rels" ContentType="application/vnd.openxmlformats-package.relationships+xml"/>
  <Override PartName="/ppt/notesSlides/notesSlide36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19.png" ContentType="image/png"/>
  <Override PartName="/ppt/media/image116.png" ContentType="image/png"/>
  <Override PartName="/ppt/media/image115.png" ContentType="image/png"/>
  <Override PartName="/ppt/media/image113.png" ContentType="image/png"/>
  <Override PartName="/ppt/media/image112.png" ContentType="image/png"/>
  <Override PartName="/ppt/media/image114.png" ContentType="image/png"/>
  <Override PartName="/ppt/media/image111.gif" ContentType="image/gif"/>
  <Override PartName="/ppt/media/image109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3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95.png" ContentType="image/png"/>
  <Override PartName="/ppt/media/image27.png" ContentType="image/png"/>
  <Override PartName="/ppt/media/image89.png" ContentType="image/png"/>
  <Override PartName="/ppt/media/image88.png" ContentType="image/png"/>
  <Override PartName="/ppt/media/image117.png" ContentType="image/png"/>
  <Override PartName="/ppt/media/image20.png" ContentType="image/png"/>
  <Override PartName="/ppt/media/image71.png" ContentType="image/png"/>
  <Override PartName="/ppt/media/image6.jpeg" ContentType="image/jpeg"/>
  <Override PartName="/ppt/media/image107.png" ContentType="image/png"/>
  <Override PartName="/ppt/media/image127.png" ContentType="image/png"/>
  <Override PartName="/ppt/media/image30.png" ContentType="image/png"/>
  <Override PartName="/ppt/media/image1.png" ContentType="image/png"/>
  <Override PartName="/ppt/media/image153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137.png" ContentType="image/png"/>
  <Override PartName="/ppt/media/image41.png" ContentType="image/png"/>
  <Override PartName="/ppt/media/image138.png" ContentType="image/png"/>
  <Override PartName="/ppt/media/image43.png" ContentType="image/png"/>
  <Override PartName="/ppt/media/image51.png" ContentType="image/png"/>
  <Override PartName="/ppt/media/image148.png" ContentType="image/png"/>
  <Override PartName="/ppt/media/image52.png" ContentType="image/png"/>
  <Override PartName="/ppt/media/image149.png" ContentType="image/png"/>
  <Override PartName="/ppt/media/image53.png" ContentType="image/png"/>
  <Override PartName="/ppt/media/image141.png" ContentType="image/png"/>
  <Override PartName="/ppt/media/image139.png" ContentType="image/png"/>
  <Override PartName="/ppt/media/image57.png" ContentType="image/png"/>
  <Override PartName="/ppt/media/image143.png" ContentType="image/png"/>
  <Override PartName="/ppt/media/image144.png" ContentType="image/png"/>
  <Override PartName="/ppt/media/image146.png" ContentType="image/png"/>
  <Override PartName="/ppt/media/image42.jpeg" ContentType="image/jpeg"/>
  <Override PartName="/ppt/media/image108.png" ContentType="image/png"/>
  <Override PartName="/ppt/media/image11.png" ContentType="image/png"/>
  <Override PartName="/ppt/media/image150.png" ContentType="image/png"/>
  <Override PartName="/ppt/media/image142.png" ContentType="image/png"/>
  <Override PartName="/ppt/media/image56.png" ContentType="image/png"/>
  <Override PartName="/ppt/media/image151.png" ContentType="image/png"/>
  <Override PartName="/ppt/media/image152.png" ContentType="image/png"/>
  <Override PartName="/ppt/media/image147.png" ContentType="image/png"/>
  <Override PartName="/ppt/media/image50.png" ContentType="image/png"/>
  <Override PartName="/ppt/media/image110.png" ContentType="image/png"/>
  <Override PartName="/ppt/media/image59.png" ContentType="image/png"/>
  <Override PartName="/ppt/media/image157.png" ContentType="image/png"/>
  <Override PartName="/ppt/media/image60.png" ContentType="image/png"/>
  <Override PartName="/ppt/media/image54.png" ContentType="image/png"/>
  <Override PartName="/ppt/media/image140.png" ContentType="image/png"/>
  <Override PartName="/ppt/media/image100.png" ContentType="image/png"/>
  <Override PartName="/ppt/media/image49.png" ContentType="image/png"/>
  <Override PartName="/ppt/media/image136.png" ContentType="image/png"/>
  <Override PartName="/ppt/media/image135.png" ContentType="image/png"/>
  <Override PartName="/ppt/media/image48.png" ContentType="image/png"/>
  <Override PartName="/ppt/media/image134.png" ContentType="image/png"/>
  <Override PartName="/ppt/media/image47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45.png" ContentType="image/png"/>
  <Override PartName="/ppt/media/image131.png" ContentType="image/png"/>
  <Override PartName="/ppt/media/image10.png" ContentType="image/png"/>
  <Override PartName="/ppt/media/image12.jpeg" ContentType="image/jpeg"/>
  <Override PartName="/ppt/media/image129.png" ContentType="image/png"/>
  <Override PartName="/ppt/media/image32.png" ContentType="image/png"/>
  <Override PartName="/ppt/media/image44.png" ContentType="image/png"/>
  <Override PartName="/ppt/media/image130.png" ContentType="image/png"/>
  <Override PartName="/ppt/media/image79.png" ContentType="image/png"/>
  <Override PartName="/ppt/media/image128.png" ContentType="image/png"/>
  <Override PartName="/ppt/media/image145.png" ContentType="image/png"/>
  <Override PartName="/ppt/media/image5.jpeg" ContentType="image/jpeg"/>
  <Override PartName="/ppt/media/image61.png" ContentType="image/png"/>
  <Override PartName="/ppt/media/image38.png" ContentType="image/png"/>
  <Override PartName="/ppt/media/image8.jpeg" ContentType="image/jpeg"/>
  <Override PartName="/ppt/media/image7.jpeg" ContentType="image/jpeg"/>
  <Override PartName="/ppt/media/image13.png" ContentType="image/png"/>
  <Override PartName="/ppt/media/image81.png" ContentType="image/png"/>
  <Override PartName="/ppt/media/image4.png" ContentType="image/png"/>
  <Override PartName="/ppt/media/image156.png" ContentType="image/png"/>
  <Override PartName="/ppt/media/image34.png" ContentType="image/png"/>
  <Override PartName="/ppt/media/image33.png" ContentType="image/png"/>
  <Override PartName="/ppt/media/image155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80.png" ContentType="image/png"/>
  <Override PartName="/ppt/media/image154.png" ContentType="image/png"/>
  <Override PartName="/ppt/media/image2.png" ContentType="image/png"/>
  <Override PartName="/ppt/media/image93.png" ContentType="image/png"/>
  <Override PartName="/ppt/media/image25.png" ContentType="image/png"/>
  <Override PartName="/ppt/media/image90.png" ContentType="image/png"/>
  <Override PartName="/ppt/media/image92.png" ContentType="image/png"/>
  <Override PartName="/ppt/media/image24.png" ContentType="image/png"/>
  <Override PartName="/ppt/media/image14.png" ContentType="image/png"/>
  <Override PartName="/ppt/media/image82.png" ContentType="image/png"/>
  <Override PartName="/ppt/media/image16.png" ContentType="image/png"/>
  <Override PartName="/ppt/media/image84.png" ContentType="image/png"/>
  <Override PartName="/ppt/media/image87.png" ContentType="image/png"/>
  <Override PartName="/ppt/media/image19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39.png" ContentType="image/png"/>
  <Override PartName="/ppt/media/image31.png" ContentType="image/png"/>
  <Override PartName="/ppt/media/image9.png" ContentType="image/png"/>
  <Override PartName="/ppt/media/image18.png" ContentType="image/png"/>
  <Override PartName="/ppt/media/image86.png" ContentType="image/png"/>
  <Override PartName="/ppt/media/image22.jpeg" ContentType="image/jpeg"/>
  <Override PartName="/ppt/media/image75.png" ContentType="image/png"/>
  <Override PartName="/ppt/media/image91.png" ContentType="image/png"/>
  <Override PartName="/ppt/media/image23.png" ContentType="image/png"/>
  <Override PartName="/ppt/media/image26.png" ContentType="image/png"/>
  <Override PartName="/ppt/media/image94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77.jpeg" ContentType="image/jpeg"/>
  <Override PartName="/ppt/media/image55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6.png" ContentType="image/png"/>
  <Override PartName="/ppt/media/image78.png" ContentType="image/png"/>
  <Override PartName="/ppt/media/image17.png" ContentType="image/png"/>
  <Override PartName="/ppt/media/image85.png" ContentType="image/png"/>
  <Override PartName="/ppt/media/image102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9.xml" ContentType="application/vnd.openxmlformats-officedocument.presentationml.slide+xml"/>
  <Override PartName="/ppt/slides/slide61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31.xml" ContentType="application/vnd.openxmlformats-officedocument.presentationml.slide+xml"/>
  <Override PartName="/ppt/slides/slide67.xml" ContentType="application/vnd.openxmlformats-officedocument.presentationml.slide+xml"/>
  <Override PartName="/ppt/slides/slide30.xml" ContentType="application/vnd.openxmlformats-officedocument.presentationml.slide+xml"/>
  <Override PartName="/ppt/slides/slide66.xml" ContentType="application/vnd.openxmlformats-officedocument.presentationml.slide+xml"/>
  <Override PartName="/ppt/slides/slide29.xml" ContentType="application/vnd.openxmlformats-officedocument.presentationml.slide+xml"/>
  <Override PartName="/ppt/slides/slide65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62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63.xml.rels" ContentType="application/vnd.openxmlformats-package.relationships+xml"/>
  <Override PartName="/ppt/slides/_rels/slide60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10.xml.rels" ContentType="application/vnd.openxmlformats-package.relationships+xml"/>
  <Override PartName="/ppt/slides/_rels/slide66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48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68.xml.rels" ContentType="application/vnd.openxmlformats-package.relationships+xml"/>
  <Override PartName="/ppt/slides/_rels/slide62.xml.rels" ContentType="application/vnd.openxmlformats-package.relationships+xml"/>
  <Override PartName="/ppt/slides/_rels/slide52.xml.rels" ContentType="application/vnd.openxmlformats-package.relationships+xml"/>
  <Override PartName="/ppt/slides/_rels/slide67.xml.rels" ContentType="application/vnd.openxmlformats-package.relationships+xml"/>
  <Override PartName="/ppt/slides/_rels/slide45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58.xml.rels" ContentType="application/vnd.openxmlformats-package.relationships+xml"/>
  <Override PartName="/ppt/slides/_rels/slide65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move the slide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dt" idx="3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3" name="PlaceHolder 5"/>
          <p:cNvSpPr>
            <a:spLocks noGrp="1"/>
          </p:cNvSpPr>
          <p:nvPr>
            <p:ph type="ftr" idx="3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24" name="PlaceHolder 6"/>
          <p:cNvSpPr>
            <a:spLocks noGrp="1"/>
          </p:cNvSpPr>
          <p:nvPr>
            <p:ph type="sldNum" idx="3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6120317-8567-4A2A-861A-1C7126899E9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ln w="0">
            <a:noFill/>
          </a:ln>
        </p:spPr>
      </p:sp>
      <p:sp>
        <p:nvSpPr>
          <p:cNvPr id="209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2094" name="PlaceHolder 3"/>
          <p:cNvSpPr>
            <a:spLocks noGrp="1"/>
          </p:cNvSpPr>
          <p:nvPr>
            <p:ph type="sldNum" idx="36"/>
          </p:nvPr>
        </p:nvSpPr>
        <p:spPr>
          <a:xfrm>
            <a:off x="360" y="3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DAC80058-13B0-44A3-B01F-9C677FC27D3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3CEB4E-D746-4628-8639-2DBF31F1361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05DE481-0565-4BD0-B48B-54D45E582A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EAAE0EA-6025-4260-A5FF-C5627D5BAE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728AEE-A126-4BDE-8EA0-62D2D3570A8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048F6E5-C72A-4D8D-A263-675FCAA9A8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131CEE6-0684-4260-9AE5-B8EDB92E5EF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D02DDA9-213B-457E-92DB-8D598C62F8A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C7C9DA05-DB83-4DB8-B2D5-BB9EA3A23D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6DC77886-14C2-4214-8DD5-2E2F41831AD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8ABA5549-5EB0-4DE7-AB99-D4C7800A0F6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23CF4437-BC12-44F6-B6C3-9A443D0552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E4F9D576-23E4-495C-AE23-0914E60A305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662BD39-DC2D-40CD-A72C-DA0BA25A2F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6A554C0-36E9-4E35-8AF7-22C42F6AAF4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CDEB04B-8AE0-4BAD-8EC2-B5A8CCF6985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7A43E1C2-74D0-4A44-8E4E-B22B62515A9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D36F0D2-87E5-446A-86DE-C2205FDAA1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3FE4F93-2CE2-4603-834B-343F096EDA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CE9FA773-8D0D-4D1D-9BFA-34D8DCB44B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1100EB9-7B5C-4626-B7A3-B466AE5DCC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A16D6561-662D-40EB-99F4-0D5EFB70698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CB2AB3C-D521-46D8-82C6-F47B3ACD4E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E065EAC7-F50C-4D16-AF42-FF1165B686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79F497F-CAD3-465C-A7BB-F21F01FA44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EAF63AA-E931-4114-8DFB-49564EBE65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ABF753-E126-4BF9-B43B-D7343022D99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92817275-503B-4279-9A9A-39591FDF9C6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E626725D-8F71-4648-9727-AD3CAC961C9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816ED10-927E-4F6C-BD13-C3B4FB3497A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86F5A578-85C2-44E3-A014-56312578CCAF}" type="slidenum">
              <a:t>&lt;#&gt;</a:t>
            </a:fld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66E3F3C-F252-483C-BABC-C4670F645016}" type="slidenum">
              <a:t>&lt;#&gt;</a:t>
            </a:fld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C1ABB866-88E5-432C-A86B-7E6B86BFB693}" type="slidenum">
              <a:t>&lt;#&gt;</a:t>
            </a:fld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48416BF-5AC0-454C-B7CD-3B31BD2F0EF2}" type="slidenum">
              <a:t>&lt;#&gt;</a:t>
            </a:fld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C6A2B376-E5BD-4165-986C-5F52DE728B70}" type="slidenum">
              <a:t>&lt;#&gt;</a:t>
            </a:fld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575342C2-B045-4B71-B743-F57C8079128C}" type="slidenum">
              <a:t>&lt;#&gt;</a:t>
            </a:fld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0CDF009C-4003-4DEC-8FFD-FCA08BD63A60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4B95054-510D-4AEB-9249-C018416654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AAF28B29-2A59-4840-A284-7CEC899B76FC}" type="slidenum">
              <a:t>&lt;#&gt;</a:t>
            </a:fld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CB7013A7-E27C-4876-BBE3-E6469A3E4F74}" type="slidenum">
              <a:t>&lt;#&gt;</a:t>
            </a:fld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6767B6EB-6F11-43F3-A9D9-B1416F0145C8}" type="slidenum">
              <a:t>&lt;#&gt;</a:t>
            </a:fld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9AD079BF-2BC0-47C4-9AA0-A487499F106C}" type="slidenum">
              <a:t>&lt;#&gt;</a:t>
            </a:fld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1"/>
          </p:nvPr>
        </p:nvSpPr>
        <p:spPr/>
        <p:txBody>
          <a:bodyPr/>
          <a:p>
            <a:fld id="{AB2F30B5-5418-4101-9E4A-2FE1D981E84B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70CFDED-250C-418C-B0DE-621311D6B5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CAE4470-746E-4EF0-AE23-61DC6AFEDFD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7E58D5-D46C-45FD-858D-072F26CA61D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6818A54-67E2-4CAE-8FD4-BEAB9055FD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960B6A0-995D-4ACC-8CF5-9D8657ABC2A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B25780-2158-48CF-9565-E392639F470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CC6332-08C8-4567-94C4-CFA051B788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83389C6-E7AA-41A6-9145-CC7EB7F102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373EE7A-1729-4437-A874-4949F9CA1E4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942C8FF-09D7-406F-8FFD-350C769B0E3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1F0CD6B-D04E-4AF7-8674-A11CCFEAEA1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1FA3D26-2DD0-4A2E-9D37-C4079A3877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1B21E7D-0723-436C-A64B-8622E28FDB7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C6323BA-9A17-46CF-A1C9-9A63D899539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C436146-0B80-400C-B1A5-0AA3BA4947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2AD7DAD-7432-468D-8402-467962A6A5B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8ED6DB-FC9C-49A2-BDF3-9A64681FDFF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E8EB712-62CD-43CA-AED9-0DA59B7C19C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A3511FC-8C58-4CC3-85A2-18F4F040175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06C7547-D5BC-4E5E-8BAE-08675AD9B1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935E54D-C866-45F1-A54B-517F7AC3F0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59E1D81-785C-445F-AB68-DF0B9110FA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B1AC481-3F27-4F32-99F7-83217CEEA53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C8AD43-A4EF-4DF0-8191-F69EEF32255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AC29A7A-08A5-4100-B3CC-09B19212C3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A9C36F2-419E-43F6-83C8-0499BEB798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1D9988E-3AA2-403D-BA1E-D66BE8069F6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49A917-A376-4769-B5EB-6E193ADE1C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3536749-44F1-4369-AF76-2F9FA7D3D4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0E5C500-DD9E-486D-9674-5942F73FF5F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8E37116-02C2-4A4B-9CDE-82CE2AA4087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11BFEE0-BFB7-4F82-9B00-A6B2746A6D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8AECCFF-B030-4FC6-AEB8-10AA4A803CB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A440E4D-5A10-4E85-AEAE-8746EA4509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EBE8839-A87B-4C3D-928F-57D93766B51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E67FF84-8A63-4E50-994B-810E7D95197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65002CE-C875-47D6-B2AB-265A815750B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963E4D8-47DA-4537-BCEF-CA6A55EC4C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9E33846-7F29-4B4B-95A4-B4484CD70E5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BBE8D8F-8038-4662-B5E4-55F4BD71F4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6112090-EEE8-46A9-BE3A-1F1DEE3D9B9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9FA4EC1-4170-4445-8CD4-6E8F5A526F3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4AED6C4-072E-462C-9D89-BEA765B41CF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9210E17-D0E7-4A24-81AC-38922908E8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DD2867E-E4AB-4C91-BDD1-715AD14134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A49BFF5-8F9F-4B96-8B28-DB44097BC2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D347E1F-18F2-465E-86C1-8650B1E7CF0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55DA8E9-0CE1-4F5D-8E8B-F440FDB025F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8DCAB7C-3BE8-43A0-A0DA-26B04E1492D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AB115E-E590-46AE-86A8-A0BE0368E0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8D4D09C-9093-4AD6-9677-51A8B5E611C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16CED02-8F20-4313-BE48-C54AE128F5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B2DF2B4-0DAF-4ED9-B777-CF88438CB58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3A74ADF-0859-496B-853F-6F0BE4F2E6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018C1F4-85ED-4615-8791-88F544DF3EA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87F7865-D65A-4D39-9882-726991A562A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0F7B412-7FB5-4F6D-B3AD-2A3D0D63E05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CB108AA-6B4E-45A6-9E3F-4D58C25FEE8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07F89A1-518C-4D8C-A455-2B4BED755D7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2CC25F5-2633-44CD-9D22-39BC993F6B4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00D962-0A09-4964-9544-25E51A33BB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085B97E-33C5-413F-8123-6A786285F46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02C2ED0-DCB5-46C0-A2B6-3D52D99D880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FE75728-4765-4C02-B9CD-78665420D36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FE003179-F49F-4D0F-BFC3-3E7CC16B71E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ACA7F73-1A53-43A2-B282-CC344B62311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7D828C8-27AB-4963-BC8A-C4BC7DA70E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13B4546-BE82-4888-9FAF-2B723572F9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09373E6-7428-4017-AAE8-05A08D5A84B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C1E13BF-A7C3-448F-91CB-BE83E4E38A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076B2EFF-7E4E-458A-99C5-8D8814728D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054DE1-F9A2-43C9-9833-58FA4390981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DBE251B-A51D-46D2-8A23-8987349EAB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94B3611-060B-4B80-8AAB-3D0B0A46CB3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DED0D73-C143-4538-9F99-C64EDF3533B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F6C70C0-792F-43AB-9F56-5FE512338A6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342D917-3229-4404-BDF4-19D7D919F18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CEEC02DC-A5DD-40CB-A658-19848789EB3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C8F96E89-2CF3-4A94-A150-58C03140BE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1CB1A6A-B0AB-425C-B5B2-74AEC01ED7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E1901C0-7652-420B-9CE5-9142AA1A26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4FB6E302-8F34-4D7B-BF25-62D86346FFB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93699F-73D6-4E1C-A071-EF7DA6A4F74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3C835F0-3D36-4E38-8FCB-4684F7B22D3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058E064-052C-4F94-A4E2-77206C853A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CA22EF88-9577-42EC-A593-CD5D512518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829F78C1-B4C9-4447-A287-E52799AE23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E06B1A4-52A5-4881-9DCA-5783F87EF91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F8E57797-7405-4CC2-BB4D-D2F47A1E549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FBD9A67F-DDE6-443F-84DF-4E1A35D20C9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BA163A3C-F36C-4E80-B010-B6D7C8A94F1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300" spc="-1" strike="noStrike">
                <a:latin typeface="Times New Roman"/>
              </a:rPr>
              <a:t>Christine Nattrass (UTK), WWND 2022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2A4EA432-9E18-44C4-8658-4F9495D81AD9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 idx="25"/>
          </p:nvPr>
        </p:nvSpPr>
        <p:spPr>
          <a:xfrm>
            <a:off x="-14436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 idx="26"/>
          </p:nvPr>
        </p:nvSpPr>
        <p:spPr>
          <a:xfrm>
            <a:off x="279864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 idx="27"/>
          </p:nvPr>
        </p:nvSpPr>
        <p:spPr>
          <a:xfrm>
            <a:off x="6578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117C33C4-2384-4236-B057-417DED7A1C8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"/>
          <p:cNvSpPr txBox="1"/>
          <p:nvPr/>
        </p:nvSpPr>
        <p:spPr>
          <a:xfrm>
            <a:off x="8850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4AC238FC-827C-431E-8414-275AE04784B9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"/>
          <p:cNvSpPr txBox="1"/>
          <p:nvPr/>
        </p:nvSpPr>
        <p:spPr>
          <a:xfrm>
            <a:off x="-19800" y="54201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"/>
          <p:cNvSpPr/>
          <p:nvPr/>
        </p:nvSpPr>
        <p:spPr>
          <a:xfrm>
            <a:off x="26640" y="538236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"/>
          <p:cNvSpPr/>
          <p:nvPr/>
        </p:nvSpPr>
        <p:spPr>
          <a:xfrm>
            <a:off x="17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 idx="28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 idx="29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 idx="30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1A974BA9-4CFF-4D8B-9925-86BF3E00A6B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343440" y="490320"/>
            <a:ext cx="939240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2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343440" y="1270080"/>
            <a:ext cx="9392400" cy="376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1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93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6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1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1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3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6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31"/>
          </p:nvPr>
        </p:nvSpPr>
        <p:spPr>
          <a:xfrm>
            <a:off x="9339840" y="5140080"/>
            <a:ext cx="604440" cy="433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4D267F5-96EE-4F31-94CF-52BDAD2AC18D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edit the title text 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64692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9702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29276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161604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193896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22626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4"/>
          </p:nvPr>
        </p:nvSpPr>
        <p:spPr>
          <a:xfrm>
            <a:off x="503640" y="516492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 idx="5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 idx="6"/>
          </p:nvPr>
        </p:nvSpPr>
        <p:spPr>
          <a:xfrm>
            <a:off x="7226640" y="516492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F7760B9-9F1D-48C9-B97B-A226CAD4DE5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62640"/>
            <a:ext cx="596160" cy="60444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71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3000"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3000"/>
            <a:ext cx="9071640" cy="374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6000"/>
          </a:bodyPr>
          <a:p>
            <a:pPr marL="432000" indent="-324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93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7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46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2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16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 idx="7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607034AA-247C-466F-B0CF-9758591AEC48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9/27/22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 idx="8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defRPr b="0" lang="en-US" sz="2400" spc="-1" strike="noStrike">
                <a:latin typeface="Times New Roman"/>
              </a:defRPr>
            </a:lvl1pPr>
          </a:lstStyle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 idx="9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fld id="{F3F3CFD1-EF27-4795-B941-E50B90978B33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36360"/>
            <a:ext cx="907164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716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 idx="10"/>
          </p:nvPr>
        </p:nvSpPr>
        <p:spPr>
          <a:xfrm>
            <a:off x="503280" y="516456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 idx="11"/>
          </p:nvPr>
        </p:nvSpPr>
        <p:spPr>
          <a:xfrm>
            <a:off x="3446640" y="516456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 idx="12"/>
          </p:nvPr>
        </p:nvSpPr>
        <p:spPr>
          <a:xfrm>
            <a:off x="7226640" y="516456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2202E7A-B0A6-49EE-9B94-B3B3D3233BF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7658640" y="5461920"/>
            <a:ext cx="2373840" cy="3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fld id="{1CB8E2FB-762D-4A4B-AF8F-7EED5389FA1C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"/>
          <p:cNvSpPr txBox="1"/>
          <p:nvPr/>
        </p:nvSpPr>
        <p:spPr>
          <a:xfrm>
            <a:off x="0" y="5435280"/>
            <a:ext cx="686016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"/>
          <p:cNvGrpSpPr/>
          <p:nvPr/>
        </p:nvGrpSpPr>
        <p:grpSpPr>
          <a:xfrm>
            <a:off x="360" y="5345640"/>
            <a:ext cx="5488200" cy="102600"/>
            <a:chOff x="360" y="5345640"/>
            <a:chExt cx="5488200" cy="102600"/>
          </a:xfrm>
        </p:grpSpPr>
        <p:sp>
          <p:nvSpPr>
            <p:cNvPr id="136" name=""/>
            <p:cNvSpPr/>
            <p:nvPr/>
          </p:nvSpPr>
          <p:spPr>
            <a:xfrm>
              <a:off x="360" y="5345640"/>
              <a:ext cx="5488200" cy="1026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"/>
            <p:cNvSpPr/>
            <p:nvPr/>
          </p:nvSpPr>
          <p:spPr>
            <a:xfrm>
              <a:off x="360" y="538992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"/>
          <p:cNvGrpSpPr/>
          <p:nvPr/>
        </p:nvGrpSpPr>
        <p:grpSpPr>
          <a:xfrm>
            <a:off x="720" y="567720"/>
            <a:ext cx="9604440" cy="102600"/>
            <a:chOff x="720" y="567720"/>
            <a:chExt cx="9604440" cy="102600"/>
          </a:xfrm>
        </p:grpSpPr>
        <p:sp>
          <p:nvSpPr>
            <p:cNvPr id="139" name=""/>
            <p:cNvSpPr/>
            <p:nvPr/>
          </p:nvSpPr>
          <p:spPr>
            <a:xfrm>
              <a:off x="720" y="567720"/>
              <a:ext cx="9604440" cy="1026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"/>
            <p:cNvSpPr/>
            <p:nvPr/>
          </p:nvSpPr>
          <p:spPr>
            <a:xfrm>
              <a:off x="720" y="61200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 idx="13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 idx="14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 idx="15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795ADFD4-F397-40BC-983A-A8D53342D64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D226DF7D-30B6-49F9-B9FF-918321026C45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  <p:sp>
        <p:nvSpPr>
          <p:cNvPr id="184" name="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Click to edit the outline text format</a:t>
            </a:r>
            <a:endParaRPr b="0" lang="en-US" sz="2400" spc="-1" strike="noStrike"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Times New Roman"/>
              </a:rPr>
              <a:t>Second Outline Level</a:t>
            </a:r>
            <a:endParaRPr b="0" lang="en-US" sz="2100" spc="-1" strike="noStrike"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Times New Roman"/>
              </a:rPr>
              <a:t>Third Outline Level</a:t>
            </a:r>
            <a:endParaRPr b="0" lang="en-US" sz="1800" spc="-1" strike="noStrike">
              <a:latin typeface="Times New Roman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Times New Roman"/>
              </a:rPr>
              <a:t>Fourth Outline Level</a:t>
            </a:r>
            <a:endParaRPr b="0" lang="en-US" sz="1500" spc="-1" strike="noStrike"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Fifth Outline Level</a:t>
            </a:r>
            <a:endParaRPr b="0" lang="en-US" sz="1500" spc="-1" strike="noStrike"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Sixth Outline Level</a:t>
            </a:r>
            <a:endParaRPr b="0" lang="en-US" sz="1500" spc="-1" strike="noStrike"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Times New Roman"/>
              </a:rPr>
              <a:t>Seventh Outline Level</a:t>
            </a:r>
            <a:endParaRPr b="0" lang="en-US" sz="15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 idx="16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 idx="17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 idx="18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4485CB1A-7FF9-4F34-B811-2D2674A53F0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10AF97A1-05C1-47BF-BF36-BB02045EF72E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  <p:sp>
        <p:nvSpPr>
          <p:cNvPr id="230" name=""/>
          <p:cNvSpPr txBox="1"/>
          <p:nvPr/>
        </p:nvSpPr>
        <p:spPr>
          <a:xfrm>
            <a:off x="805320" y="54165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671760" y="53787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"/>
          <p:cNvSpPr/>
          <p:nvPr/>
        </p:nvSpPr>
        <p:spPr>
          <a:xfrm>
            <a:off x="662400" y="54255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highlight>
                  <a:srgbClr val="ffffff"/>
                </a:highlight>
                <a:latin typeface="Arial"/>
              </a:rPr>
              <a:t>Click to edit the title text format</a:t>
            </a:r>
            <a:endParaRPr b="0" lang="en-US" sz="33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1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18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15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 idx="19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 idx="20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 idx="21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7CC0EBF-F54B-4BF0-B6D3-CC19DDB1423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Times New Roman"/>
              </a:rPr>
              <a:t>Click to edit the title text format</a:t>
            </a:r>
            <a:endParaRPr b="0" lang="en-US" sz="33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4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0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 idx="22"/>
          </p:nvPr>
        </p:nvSpPr>
        <p:spPr>
          <a:xfrm>
            <a:off x="50364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 idx="23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 idx="24"/>
          </p:nvPr>
        </p:nvSpPr>
        <p:spPr>
          <a:xfrm>
            <a:off x="7227000" y="5164920"/>
            <a:ext cx="234792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B63EA0E-5511-4AA4-A2A5-CB1447FF0B8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8886600" y="5426280"/>
            <a:ext cx="1214280" cy="34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7291FFE0-4837-49F7-B2EC-2506F9A9300C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808200" y="5420160"/>
            <a:ext cx="8562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"/>
          <p:cNvSpPr/>
          <p:nvPr/>
        </p:nvSpPr>
        <p:spPr>
          <a:xfrm>
            <a:off x="674640" y="53823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"/>
          <p:cNvSpPr/>
          <p:nvPr/>
        </p:nvSpPr>
        <p:spPr>
          <a:xfrm>
            <a:off x="665280" y="542916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5031720"/>
            <a:ext cx="603720" cy="6170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arxiv.org/abs/arXiv:1303.0737" TargetMode="External"/><Relationship Id="rId6" Type="http://schemas.openxmlformats.org/officeDocument/2006/relationships/image" Target="../media/image38.png"/><Relationship Id="rId7" Type="http://schemas.openxmlformats.org/officeDocument/2006/relationships/hyperlink" Target="https://arxiv.org/abs/1208.2711" TargetMode="External"/><Relationship Id="rId8" Type="http://schemas.openxmlformats.org/officeDocument/2006/relationships/image" Target="../media/image39.png"/><Relationship Id="rId9" Type="http://schemas.openxmlformats.org/officeDocument/2006/relationships/hyperlink" Target="https://arxiv.org/abs/1606.06057" TargetMode="External"/><Relationship Id="rId10" Type="http://schemas.openxmlformats.org/officeDocument/2006/relationships/image" Target="../media/image40.png"/><Relationship Id="rId1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arxiv.org/abs/hep-ph/0603175" TargetMode="External"/><Relationship Id="rId2" Type="http://schemas.openxmlformats.org/officeDocument/2006/relationships/hyperlink" Target="https://www.sciencedirect.com/science/article/pii/S0010465508000441" TargetMode="External"/><Relationship Id="rId3" Type="http://schemas.openxmlformats.org/officeDocument/2006/relationships/hyperlink" Target="https://arxiv.org/abs/1806.10820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lhouette_(clustering)" TargetMode="Externa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hyperlink" Target="https://en.wikipedia.org/wiki/Orange_(software)" TargetMode="External"/><Relationship Id="rId6" Type="http://schemas.openxmlformats.org/officeDocument/2006/relationships/image" Target="../media/image76.png"/><Relationship Id="rId7" Type="http://schemas.openxmlformats.org/officeDocument/2006/relationships/image" Target="../media/image77.jpeg"/><Relationship Id="rId8" Type="http://schemas.openxmlformats.org/officeDocument/2006/relationships/image" Target="../media/image78.png"/><Relationship Id="rId9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rvivorship_bias" TargetMode="External"/><Relationship Id="rId2" Type="http://schemas.openxmlformats.org/officeDocument/2006/relationships/image" Target="../media/image107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1.gif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hyperlink" Target="https://arxiv.org/abs/2005.02320" TargetMode="External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hyperlink" Target="https://www.youtube.com/watch?v=R0cLJtgthXA&amp;list=PLb169AflJA0EIGOgMMmKu7atkaA25xTFw" TargetMode="External"/><Relationship Id="rId6" Type="http://schemas.openxmlformats.org/officeDocument/2006/relationships/hyperlink" Target="https://indico.bnl.gov/event/8840/" TargetMode="External"/><Relationship Id="rId7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hyperlink" Target="https://arxiv.org/abs/2005.02320" TargetMode="External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://dx.doi.org/10.1007/JHEP03(2012)053" TargetMode="Externa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slideLayout" Target="../slideLayouts/slideLayout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slideLayout" Target="../slideLayouts/slideLayout4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slideLayout" Target="../slideLayouts/slideLayout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slideLayout" Target="../slideLayouts/slideLayout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hyperlink" Target="https://arxiv.org/abs/0707.1378" TargetMode="External"/><Relationship Id="rId4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png"/><Relationship Id="rId3" Type="http://schemas.openxmlformats.org/officeDocument/2006/relationships/slideLayout" Target="../slideLayouts/slideLayout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slideLayout" Target="../slideLayouts/slideLayout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0" y="-360"/>
            <a:ext cx="10149840" cy="6766560"/>
          </a:xfrm>
          <a:prstGeom prst="rect">
            <a:avLst/>
          </a:prstGeom>
          <a:ln w="0">
            <a:noFill/>
          </a:ln>
        </p:spPr>
      </p:pic>
      <p:sp>
        <p:nvSpPr>
          <p:cNvPr id="526" name="TextShape 1"/>
          <p:cNvSpPr/>
          <p:nvPr/>
        </p:nvSpPr>
        <p:spPr>
          <a:xfrm>
            <a:off x="0" y="-360"/>
            <a:ext cx="10149840" cy="13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5000" spc="-1" strike="noStrike">
                <a:latin typeface="Arial"/>
              </a:rPr>
              <a:t>A tale of two jets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527" name="TextShape 2"/>
          <p:cNvSpPr/>
          <p:nvPr/>
        </p:nvSpPr>
        <p:spPr>
          <a:xfrm>
            <a:off x="91440" y="1004400"/>
            <a:ext cx="9988560" cy="81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</a:rPr>
              <a:t>Christine Nattrass, University of Tennessee, Knoxville</a:t>
            </a:r>
            <a:br>
              <a:rPr sz="1200"/>
            </a:b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"/>
          <p:cNvSpPr txBox="1"/>
          <p:nvPr/>
        </p:nvSpPr>
        <p:spPr>
          <a:xfrm>
            <a:off x="647640" y="6846840"/>
            <a:ext cx="8803440" cy="60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https://lp-cms-production.imgix.net/image_browser/Effiel%20Tower%20-%20Paris%20Highlights.jpg?auto=format&amp;fit=crop&amp;sharp=10&amp;vib=20&amp;ixlib=react-8.6.4&amp;w=850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" descr=""/>
          <p:cNvPicPr/>
          <p:nvPr/>
        </p:nvPicPr>
        <p:blipFill>
          <a:blip r:embed="rId1"/>
          <a:stretch/>
        </p:blipFill>
        <p:spPr>
          <a:xfrm>
            <a:off x="182880" y="570960"/>
            <a:ext cx="5954400" cy="3656520"/>
          </a:xfrm>
          <a:prstGeom prst="rect">
            <a:avLst/>
          </a:prstGeom>
          <a:ln w="0">
            <a:noFill/>
          </a:ln>
        </p:spPr>
      </p:pic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finding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/>
          </p:nvPr>
        </p:nvSpPr>
        <p:spPr>
          <a:xfrm>
            <a:off x="4573440" y="811800"/>
            <a:ext cx="5305320" cy="448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finder: groups final state particles into jet candidates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Anti-k</a:t>
            </a:r>
            <a:r>
              <a:rPr b="0" lang="en-US" sz="2100" spc="-1" strike="noStrike" baseline="-8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 algorithm</a:t>
            </a:r>
            <a:br>
              <a:rPr sz="2100"/>
            </a:br>
            <a:r>
              <a:rPr b="0" lang="en-US" sz="2000" spc="-1" strike="noStrike">
                <a:latin typeface="Arial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Depends on hadronization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Ideally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Infrared safe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Colinear safe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title"/>
          </p:nvPr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i="1" lang="en-US" sz="3300" spc="-1" strike="noStrike">
                <a:latin typeface="Arial"/>
              </a:rPr>
              <a:t>in pp collisions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86" name=""/>
          <p:cNvSpPr txBox="1"/>
          <p:nvPr/>
        </p:nvSpPr>
        <p:spPr>
          <a:xfrm>
            <a:off x="84960" y="4215240"/>
            <a:ext cx="9995040" cy="1289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700" spc="-1" strike="noStrike">
                <a:latin typeface="Arial"/>
              </a:rPr>
              <a:t>anti-k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588" name=""/>
          <p:cNvGrpSpPr/>
          <p:nvPr/>
        </p:nvGrpSpPr>
        <p:grpSpPr>
          <a:xfrm>
            <a:off x="817200" y="828720"/>
            <a:ext cx="3017520" cy="3426120"/>
            <a:chOff x="817200" y="828720"/>
            <a:chExt cx="3017520" cy="3426120"/>
          </a:xfrm>
        </p:grpSpPr>
        <p:grpSp>
          <p:nvGrpSpPr>
            <p:cNvPr id="589" name="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590" name="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l" t="t" r="r" b="b"/>
                <a:pathLst>
                  <a:path w="30040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26440" y="21600"/>
                    </a:lnTo>
                    <a:arcTo wR="4840" hR="3600" stAng="5400000" swAng="5400000"/>
                    <a:lnTo>
                      <a:pt x="21600" y="3600"/>
                    </a:lnTo>
                    <a:arcTo wR="4840" hR="3600" stAng="10800000" swAng="5400000"/>
                    <a:close/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1" name="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>
                  <a:rPr sz="1600"/>
                </a:br>
                <a:br>
                  <a:rPr sz="1600"/>
                </a:b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>
                  <a:rPr sz="1600"/>
                </a:b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592" name=""/>
                  <p:cNvSpPr txBox="1"/>
                  <p:nvPr/>
                </p:nvSpPr>
                <p:spPr>
                  <a:xfrm>
                    <a:off x="1478520" y="2154240"/>
                    <a:ext cx="2064240" cy="5673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593" name="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594" name=""/>
                  <p:cNvSpPr txBox="1"/>
                  <p:nvPr/>
                </p:nvSpPr>
                <p:spPr>
                  <a:xfrm>
                    <a:off x="1503000" y="2581560"/>
                    <a:ext cx="77724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595" name="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596" name="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58595b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97" name="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598" name="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l" t="t" r="r" b="b"/>
                <a:pathLst>
                  <a:path w="118704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115104" y="21600"/>
                    </a:lnTo>
                    <a:arcTo wR="93504" hR="3600" stAng="5400000" swAng="5400000"/>
                    <a:lnTo>
                      <a:pt x="21600" y="3600"/>
                    </a:lnTo>
                    <a:arcTo wR="93504" hR="3600" stAng="10800000" swAng="5400000"/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9" name="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600" name="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601" name="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l" t="t" r="r" b="b"/>
                <a:pathLst>
                  <a:path w="118704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115104" y="21600"/>
                    </a:lnTo>
                    <a:arcTo wR="93504" hR="3600" stAng="5400000" swAng="5400000"/>
                    <a:lnTo>
                      <a:pt x="21600" y="3600"/>
                    </a:lnTo>
                    <a:arcTo wR="93504" hR="3600" stAng="10800000" swAng="5400000"/>
                    <a:close/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2" name="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603" name="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58595b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4904640" y="1247760"/>
            <a:ext cx="4628880" cy="3781080"/>
          </a:xfrm>
          <a:prstGeom prst="rect">
            <a:avLst/>
          </a:prstGeom>
          <a:ln w="0">
            <a:noFill/>
          </a:ln>
        </p:spPr>
      </p:pic>
      <p:sp>
        <p:nvSpPr>
          <p:cNvPr id="605" name=""/>
          <p:cNvSpPr/>
          <p:nvPr/>
        </p:nvSpPr>
        <p:spPr>
          <a:xfrm>
            <a:off x="2197080" y="2303280"/>
            <a:ext cx="889920" cy="3042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504000" y="49320"/>
            <a:ext cx="9071640" cy="5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finding algorithms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07" name=""/>
          <p:cNvSpPr txBox="1"/>
          <p:nvPr/>
        </p:nvSpPr>
        <p:spPr>
          <a:xfrm>
            <a:off x="313200" y="3629160"/>
            <a:ext cx="6585840" cy="162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Any list of objects works as input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Use the same algorithm on theory &amp; experiment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Output only as good as input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608" name="" descr=""/>
          <p:cNvPicPr/>
          <p:nvPr/>
        </p:nvPicPr>
        <p:blipFill>
          <a:blip r:embed="rId1"/>
          <a:stretch/>
        </p:blipFill>
        <p:spPr>
          <a:xfrm>
            <a:off x="5945400" y="2456640"/>
            <a:ext cx="3658680" cy="2870640"/>
          </a:xfrm>
          <a:prstGeom prst="rect">
            <a:avLst/>
          </a:prstGeom>
          <a:ln w="0">
            <a:noFill/>
          </a:ln>
        </p:spPr>
      </p:pic>
      <p:grpSp>
        <p:nvGrpSpPr>
          <p:cNvPr id="609" name=""/>
          <p:cNvGrpSpPr/>
          <p:nvPr/>
        </p:nvGrpSpPr>
        <p:grpSpPr>
          <a:xfrm>
            <a:off x="274320" y="601200"/>
            <a:ext cx="9055440" cy="2890440"/>
            <a:chOff x="274320" y="601200"/>
            <a:chExt cx="9055440" cy="2890440"/>
          </a:xfrm>
        </p:grpSpPr>
        <p:grpSp>
          <p:nvGrpSpPr>
            <p:cNvPr id="610" name=""/>
            <p:cNvGrpSpPr/>
            <p:nvPr/>
          </p:nvGrpSpPr>
          <p:grpSpPr>
            <a:xfrm>
              <a:off x="274320" y="601200"/>
              <a:ext cx="2103840" cy="731160"/>
              <a:chOff x="274320" y="601200"/>
              <a:chExt cx="2103840" cy="731160"/>
            </a:xfrm>
          </p:grpSpPr>
          <p:sp>
            <p:nvSpPr>
              <p:cNvPr id="611" name=""/>
              <p:cNvSpPr/>
              <p:nvPr/>
            </p:nvSpPr>
            <p:spPr>
              <a:xfrm>
                <a:off x="274320" y="601200"/>
                <a:ext cx="2103840" cy="639720"/>
              </a:xfrm>
              <a:custGeom>
                <a:avLst/>
                <a:gdLst/>
                <a:ahLst/>
                <a:rect l="l" t="t" r="r" b="b"/>
                <a:pathLst>
                  <a:path w="71008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67408" y="21600"/>
                    </a:lnTo>
                    <a:arcTo wR="45808" hR="3600" stAng="5400000" swAng="5400000"/>
                    <a:lnTo>
                      <a:pt x="21600" y="3600"/>
                    </a:lnTo>
                    <a:arcTo wR="45808" hR="3600" stAng="10800000" swAng="5400000"/>
                    <a:close/>
                  </a:path>
                </a:pathLst>
              </a:custGeom>
              <a:solidFill>
                <a:srgbClr val="e6ff00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2" name=""/>
              <p:cNvSpPr txBox="1"/>
              <p:nvPr/>
            </p:nvSpPr>
            <p:spPr>
              <a:xfrm>
                <a:off x="640080" y="692640"/>
                <a:ext cx="1646640" cy="6397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0" lang="en-US" sz="3000" spc="-1" strike="noStrike">
                    <a:latin typeface="Arial"/>
                  </a:rPr>
                  <a:t>Tracks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613" name=""/>
            <p:cNvGrpSpPr/>
            <p:nvPr/>
          </p:nvGrpSpPr>
          <p:grpSpPr>
            <a:xfrm>
              <a:off x="274680" y="1680840"/>
              <a:ext cx="2103840" cy="731160"/>
              <a:chOff x="274680" y="1680840"/>
              <a:chExt cx="2103840" cy="731160"/>
            </a:xfrm>
          </p:grpSpPr>
          <p:sp>
            <p:nvSpPr>
              <p:cNvPr id="614" name=""/>
              <p:cNvSpPr/>
              <p:nvPr/>
            </p:nvSpPr>
            <p:spPr>
              <a:xfrm>
                <a:off x="274680" y="1680840"/>
                <a:ext cx="2103840" cy="639720"/>
              </a:xfrm>
              <a:custGeom>
                <a:avLst/>
                <a:gdLst/>
                <a:ahLst/>
                <a:rect l="l" t="t" r="r" b="b"/>
                <a:pathLst>
                  <a:path w="71008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67408" y="21600"/>
                    </a:lnTo>
                    <a:arcTo wR="45808" hR="3600" stAng="5400000" swAng="5400000"/>
                    <a:lnTo>
                      <a:pt x="21600" y="3600"/>
                    </a:lnTo>
                    <a:arcTo wR="45808" hR="3600" stAng="10800000" swAng="5400000"/>
                    <a:close/>
                  </a:path>
                </a:pathLst>
              </a:custGeom>
              <a:solidFill>
                <a:srgbClr val="e6ff00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5" name=""/>
              <p:cNvSpPr txBox="1"/>
              <p:nvPr/>
            </p:nvSpPr>
            <p:spPr>
              <a:xfrm>
                <a:off x="274680" y="1772280"/>
                <a:ext cx="2103840" cy="6397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000" spc="-1" strike="noStrike">
                    <a:latin typeface="Arial"/>
                  </a:rPr>
                  <a:t>Clusters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616" name=""/>
            <p:cNvGrpSpPr/>
            <p:nvPr/>
          </p:nvGrpSpPr>
          <p:grpSpPr>
            <a:xfrm>
              <a:off x="275040" y="2760480"/>
              <a:ext cx="2103840" cy="731160"/>
              <a:chOff x="275040" y="2760480"/>
              <a:chExt cx="2103840" cy="731160"/>
            </a:xfrm>
          </p:grpSpPr>
          <p:sp>
            <p:nvSpPr>
              <p:cNvPr id="617" name=""/>
              <p:cNvSpPr/>
              <p:nvPr/>
            </p:nvSpPr>
            <p:spPr>
              <a:xfrm>
                <a:off x="275040" y="2760480"/>
                <a:ext cx="2103840" cy="639720"/>
              </a:xfrm>
              <a:custGeom>
                <a:avLst/>
                <a:gdLst/>
                <a:ahLst/>
                <a:rect l="l" t="t" r="r" b="b"/>
                <a:pathLst>
                  <a:path w="71008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67408" y="21600"/>
                    </a:lnTo>
                    <a:arcTo wR="45808" hR="3600" stAng="5400000" swAng="5400000"/>
                    <a:lnTo>
                      <a:pt x="21600" y="3600"/>
                    </a:lnTo>
                    <a:arcTo wR="45808" hR="3600" stAng="10800000" swAng="5400000"/>
                    <a:close/>
                  </a:path>
                </a:pathLst>
              </a:custGeom>
              <a:solidFill>
                <a:srgbClr val="e6ff00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8" name=""/>
              <p:cNvSpPr txBox="1"/>
              <p:nvPr/>
            </p:nvSpPr>
            <p:spPr>
              <a:xfrm>
                <a:off x="275040" y="2851920"/>
                <a:ext cx="2103840" cy="6397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000" spc="-1" strike="noStrike">
                    <a:latin typeface="Arial"/>
                  </a:rPr>
                  <a:t>Particles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619" name=""/>
            <p:cNvGrpSpPr/>
            <p:nvPr/>
          </p:nvGrpSpPr>
          <p:grpSpPr>
            <a:xfrm>
              <a:off x="3933000" y="1224000"/>
              <a:ext cx="2103840" cy="1205640"/>
              <a:chOff x="3933000" y="1224000"/>
              <a:chExt cx="2103840" cy="1205640"/>
            </a:xfrm>
          </p:grpSpPr>
          <p:sp>
            <p:nvSpPr>
              <p:cNvPr id="620" name=""/>
              <p:cNvSpPr/>
              <p:nvPr/>
            </p:nvSpPr>
            <p:spPr>
              <a:xfrm>
                <a:off x="3933000" y="1224000"/>
                <a:ext cx="2103840" cy="1205640"/>
              </a:xfrm>
              <a:custGeom>
                <a:avLst/>
                <a:gdLst/>
                <a:ahLst/>
                <a:rect l="l" t="t" r="r" b="b"/>
                <a:pathLst>
                  <a:path w="37687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34087" y="21600"/>
                    </a:lnTo>
                    <a:arcTo wR="12487" hR="3600" stAng="5400000" swAng="5400000"/>
                    <a:lnTo>
                      <a:pt x="21600" y="3600"/>
                    </a:lnTo>
                    <a:arcTo wR="12487" hR="3600" stAng="10800000" swAng="5400000"/>
                    <a:close/>
                  </a:path>
                </a:pathLst>
              </a:custGeom>
              <a:solidFill>
                <a:srgbClr val="7da647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1" name=""/>
              <p:cNvSpPr txBox="1"/>
              <p:nvPr/>
            </p:nvSpPr>
            <p:spPr>
              <a:xfrm>
                <a:off x="3933000" y="1330200"/>
                <a:ext cx="2103840" cy="943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000" spc="-1" strike="noStrike">
                    <a:latin typeface="Arial"/>
                  </a:rPr>
                  <a:t>Jet finding algorithm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622" name=""/>
            <p:cNvGrpSpPr/>
            <p:nvPr/>
          </p:nvGrpSpPr>
          <p:grpSpPr>
            <a:xfrm>
              <a:off x="7225920" y="1241280"/>
              <a:ext cx="2103840" cy="1199880"/>
              <a:chOff x="7225920" y="1241280"/>
              <a:chExt cx="2103840" cy="1199880"/>
            </a:xfrm>
          </p:grpSpPr>
          <p:sp>
            <p:nvSpPr>
              <p:cNvPr id="623" name=""/>
              <p:cNvSpPr/>
              <p:nvPr/>
            </p:nvSpPr>
            <p:spPr>
              <a:xfrm>
                <a:off x="7225920" y="1241280"/>
                <a:ext cx="2103840" cy="1199880"/>
              </a:xfrm>
              <a:custGeom>
                <a:avLst/>
                <a:gdLst/>
                <a:ahLst/>
                <a:rect l="l" t="t" r="r" b="b"/>
                <a:pathLst>
                  <a:path w="37868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34268" y="21600"/>
                    </a:lnTo>
                    <a:arcTo wR="12668" hR="3600" stAng="5400000" swAng="5400000"/>
                    <a:lnTo>
                      <a:pt x="21600" y="3600"/>
                    </a:lnTo>
                    <a:arcTo wR="12668" hR="3600" stAng="10800000" swAng="5400000"/>
                    <a:close/>
                  </a:path>
                </a:pathLst>
              </a:custGeom>
              <a:solidFill>
                <a:srgbClr val="9966cc"/>
              </a:solidFill>
              <a:ln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4" name=""/>
              <p:cNvSpPr txBox="1"/>
              <p:nvPr/>
            </p:nvSpPr>
            <p:spPr>
              <a:xfrm>
                <a:off x="7225920" y="1332720"/>
                <a:ext cx="2103840" cy="943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000" spc="-1" strike="noStrike">
                    <a:latin typeface="Arial"/>
                  </a:rPr>
                  <a:t>Jet candidates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cxnSp>
          <p:nvCxnSpPr>
            <p:cNvPr id="625" name=""/>
            <p:cNvCxnSpPr>
              <a:stCxn id="616" idx="3"/>
              <a:endCxn id="619" idx="1"/>
            </p:cNvCxnSpPr>
            <p:nvPr/>
          </p:nvCxnSpPr>
          <p:spPr>
            <a:xfrm flipV="1">
              <a:off x="2378880" y="1826640"/>
              <a:ext cx="1554480" cy="12996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626" name=""/>
            <p:cNvCxnSpPr>
              <a:stCxn id="613" idx="3"/>
              <a:endCxn id="619" idx="1"/>
            </p:cNvCxnSpPr>
            <p:nvPr/>
          </p:nvCxnSpPr>
          <p:spPr>
            <a:xfrm flipV="1">
              <a:off x="2378520" y="1826640"/>
              <a:ext cx="1554840" cy="2199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627" name=""/>
            <p:cNvCxnSpPr>
              <a:stCxn id="610" idx="3"/>
              <a:endCxn id="619" idx="1"/>
            </p:cNvCxnSpPr>
            <p:nvPr/>
          </p:nvCxnSpPr>
          <p:spPr>
            <a:xfrm>
              <a:off x="2378160" y="966600"/>
              <a:ext cx="1555200" cy="86040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  <p:cxnSp>
          <p:nvCxnSpPr>
            <p:cNvPr id="628" name=""/>
            <p:cNvCxnSpPr>
              <a:stCxn id="619" idx="3"/>
              <a:endCxn id="622" idx="1"/>
            </p:cNvCxnSpPr>
            <p:nvPr/>
          </p:nvCxnSpPr>
          <p:spPr>
            <a:xfrm>
              <a:off x="6036840" y="1826640"/>
              <a:ext cx="1189440" cy="14760"/>
            </a:xfrm>
            <a:prstGeom prst="straightConnector1">
              <a:avLst/>
            </a:prstGeom>
            <a:ln w="54720">
              <a:solidFill>
                <a:srgbClr val="808080"/>
              </a:solidFill>
              <a:round/>
              <a:tailEnd len="med" type="triangle" w="med"/>
            </a:ln>
          </p:spPr>
        </p:cxnSp>
      </p:grpSp>
      <p:sp>
        <p:nvSpPr>
          <p:cNvPr id="629" name=""/>
          <p:cNvSpPr txBox="1"/>
          <p:nvPr/>
        </p:nvSpPr>
        <p:spPr>
          <a:xfrm>
            <a:off x="6402600" y="6855840"/>
            <a:ext cx="3368520" cy="37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000" spc="-1" strike="noStrike">
                <a:latin typeface="Arial"/>
              </a:rPr>
              <a:t>M. Cacciari, G. P. Salam, G.Soyez, JHEP 0804:063,2008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1966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 jet is what a jet finder finds.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457200" y="1966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Use the same algorithm on data and the model.  Then the two will be comparable.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2. Standard paradigm of background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0" y="-5184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34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635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636" name=""/>
          <p:cNvGrpSpPr/>
          <p:nvPr/>
        </p:nvGrpSpPr>
        <p:grpSpPr>
          <a:xfrm>
            <a:off x="2934000" y="915120"/>
            <a:ext cx="4212360" cy="4252680"/>
            <a:chOff x="2934000" y="915120"/>
            <a:chExt cx="4212360" cy="4252680"/>
          </a:xfrm>
        </p:grpSpPr>
        <p:grpSp>
          <p:nvGrpSpPr>
            <p:cNvPr id="637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638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639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0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1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2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3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4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5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6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7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8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49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650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1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2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3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4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5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6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7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8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59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660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1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2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3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4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5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6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7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8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669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670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671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672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3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4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5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6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7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8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9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0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81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682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3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4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5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6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7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8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9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0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91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692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3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4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5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6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7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8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9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0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01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702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703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704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5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6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7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8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09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710" name=""/>
                  <p:cNvCxnSpPr>
                    <a:stCxn id="709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711" name=""/>
                  <p:cNvCxnSpPr>
                    <a:stCxn id="709" idx="4"/>
                    <a:endCxn id="710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712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713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14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15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16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17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18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719" name=""/>
                  <p:cNvCxnSpPr>
                    <a:stCxn id="718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720" name=""/>
                  <p:cNvCxnSpPr>
                    <a:stCxn id="718" idx="4"/>
                    <a:endCxn id="719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721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723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724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725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726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727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8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9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0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1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2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3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4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5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6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37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738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9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0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1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2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3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4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5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6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47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748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9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0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1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2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3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4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5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6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757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758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759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760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1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2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3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4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5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6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7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8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69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770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1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2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3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4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5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6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7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8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79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780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1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2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3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4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5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6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7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8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89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790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791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792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3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4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5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6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7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798" name=""/>
                  <p:cNvCxnSpPr>
                    <a:stCxn id="797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799" name=""/>
                  <p:cNvCxnSpPr>
                    <a:stCxn id="797" idx="4"/>
                    <a:endCxn id="798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800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801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02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03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04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05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06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807" name=""/>
                  <p:cNvCxnSpPr>
                    <a:stCxn id="806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808" name=""/>
                  <p:cNvCxnSpPr>
                    <a:stCxn id="806" idx="4"/>
                    <a:endCxn id="807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809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0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811" name=""/>
            <p:cNvCxnSpPr>
              <a:stCxn id="810" idx="4"/>
              <a:endCxn id="809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812" name=""/>
            <p:cNvCxnSpPr>
              <a:stCxn id="809" idx="1"/>
              <a:endCxn id="810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813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4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9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0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23" name="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24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826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827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828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829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830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1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2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3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4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5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6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7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8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9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40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841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2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3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4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5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6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7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8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9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50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851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2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3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4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5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6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7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8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9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860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861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862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863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4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5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6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7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8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9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0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1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872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873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4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5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6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7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8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79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0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1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882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883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4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5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6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7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8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89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0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1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892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893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894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895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6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7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8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99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0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01" name=""/>
                  <p:cNvCxnSpPr>
                    <a:stCxn id="900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02" name=""/>
                  <p:cNvCxnSpPr>
                    <a:stCxn id="900" idx="4"/>
                    <a:endCxn id="901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903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904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5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6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7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8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9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910" name=""/>
                  <p:cNvCxnSpPr>
                    <a:stCxn id="909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911" name=""/>
                  <p:cNvCxnSpPr>
                    <a:stCxn id="909" idx="4"/>
                    <a:endCxn id="910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912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3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14" name=""/>
            <p:cNvCxnSpPr>
              <a:stCxn id="913" idx="4"/>
              <a:endCxn id="912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915" name=""/>
            <p:cNvCxnSpPr>
              <a:stCxn id="912" idx="1"/>
              <a:endCxn id="913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916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4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5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6" name=""/>
          <p:cNvSpPr txBox="1"/>
          <p:nvPr/>
        </p:nvSpPr>
        <p:spPr>
          <a:xfrm>
            <a:off x="-257760" y="3728520"/>
            <a:ext cx="357192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27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28" name=""/>
          <p:cNvSpPr txBox="1"/>
          <p:nvPr/>
        </p:nvSpPr>
        <p:spPr>
          <a:xfrm>
            <a:off x="-257760" y="4088880"/>
            <a:ext cx="357192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930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931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932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933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934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5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6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7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8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9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0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1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2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3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44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945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6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7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8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9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0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1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2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3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54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955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6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7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8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9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0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1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2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3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964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965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966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967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68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69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0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1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2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3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4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5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76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977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8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79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0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1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2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3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4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5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986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987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8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9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0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1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2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3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4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95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996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997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998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999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0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1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2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3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4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05" name=""/>
                  <p:cNvCxnSpPr>
                    <a:stCxn id="1004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06" name=""/>
                  <p:cNvCxnSpPr>
                    <a:stCxn id="1004" idx="4"/>
                    <a:endCxn id="1005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007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008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09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0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1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2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3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014" name=""/>
                  <p:cNvCxnSpPr>
                    <a:stCxn id="1013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015" name=""/>
                  <p:cNvCxnSpPr>
                    <a:stCxn id="1013" idx="4"/>
                    <a:endCxn id="1014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016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7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018" name=""/>
            <p:cNvCxnSpPr>
              <a:stCxn id="1017" idx="4"/>
              <a:endCxn id="1016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1019" name=""/>
            <p:cNvCxnSpPr>
              <a:stCxn id="1016" idx="1"/>
              <a:endCxn id="1017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1020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1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2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3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5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8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9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30" name="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31" name="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300" spc="-1" strike="noStrike">
                <a:latin typeface="Arial"/>
              </a:rPr>
              <a:t>Acknowledgements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30" name="" descr=""/>
          <p:cNvPicPr/>
          <p:nvPr/>
        </p:nvPicPr>
        <p:blipFill>
          <a:blip r:embed="rId1"/>
          <a:stretch/>
        </p:blipFill>
        <p:spPr>
          <a:xfrm>
            <a:off x="7196760" y="1737720"/>
            <a:ext cx="2313360" cy="2286000"/>
          </a:xfrm>
          <a:prstGeom prst="rect">
            <a:avLst/>
          </a:prstGeom>
          <a:ln w="0">
            <a:noFill/>
          </a:ln>
        </p:spPr>
      </p:pic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540720" y="1754280"/>
            <a:ext cx="1993320" cy="2313360"/>
          </a:xfrm>
          <a:prstGeom prst="rect">
            <a:avLst/>
          </a:prstGeom>
          <a:ln w="0">
            <a:noFill/>
          </a:ln>
        </p:spPr>
      </p:pic>
      <p:sp>
        <p:nvSpPr>
          <p:cNvPr id="532" name=""/>
          <p:cNvSpPr txBox="1"/>
          <p:nvPr/>
        </p:nvSpPr>
        <p:spPr>
          <a:xfrm>
            <a:off x="507600" y="4008600"/>
            <a:ext cx="19987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Antonio Da Silva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3" name=""/>
          <p:cNvSpPr txBox="1"/>
          <p:nvPr/>
        </p:nvSpPr>
        <p:spPr>
          <a:xfrm>
            <a:off x="7387200" y="4008600"/>
            <a:ext cx="19195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Charles Hughes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4" name=""/>
          <p:cNvSpPr txBox="1"/>
          <p:nvPr/>
        </p:nvSpPr>
        <p:spPr>
          <a:xfrm>
            <a:off x="3942720" y="4016520"/>
            <a:ext cx="2265480" cy="37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Patrick Steffanic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35" name="" descr=""/>
          <p:cNvPicPr/>
          <p:nvPr/>
        </p:nvPicPr>
        <p:blipFill>
          <a:blip r:embed="rId3"/>
          <a:srcRect l="0" t="0" r="0" b="29757"/>
          <a:stretch/>
        </p:blipFill>
        <p:spPr>
          <a:xfrm>
            <a:off x="3778200" y="1730160"/>
            <a:ext cx="2523600" cy="231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3.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0" y="123120"/>
            <a:ext cx="8321040" cy="56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i="1" lang="en-US" sz="4000" spc="-1" strike="noStrike">
                <a:solidFill>
                  <a:srgbClr val="ff8200"/>
                </a:solidFill>
                <a:latin typeface="Arial"/>
              </a:rPr>
              <a:t>TennGen</a:t>
            </a:r>
            <a:r>
              <a:rPr b="1" i="1" lang="en-US" sz="4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000" spc="-1" strike="noStrike">
                <a:latin typeface="Arial"/>
              </a:rPr>
              <a:t>background generator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035" name=""/>
          <p:cNvGrpSpPr/>
          <p:nvPr/>
        </p:nvGrpSpPr>
        <p:grpSpPr>
          <a:xfrm>
            <a:off x="601200" y="789840"/>
            <a:ext cx="3017520" cy="3657600"/>
            <a:chOff x="601200" y="789840"/>
            <a:chExt cx="3017520" cy="3657600"/>
          </a:xfrm>
        </p:grpSpPr>
        <p:sp>
          <p:nvSpPr>
            <p:cNvPr id="1036" name=""/>
            <p:cNvSpPr/>
            <p:nvPr/>
          </p:nvSpPr>
          <p:spPr>
            <a:xfrm>
              <a:off x="601200" y="789840"/>
              <a:ext cx="3017520" cy="3657600"/>
            </a:xfrm>
            <a:custGeom>
              <a:avLst/>
              <a:gdLst/>
              <a:ahLst/>
              <a:rect l="l" t="t" r="r" b="b"/>
              <a:pathLst>
                <a:path w="21600" h="26181">
                  <a:moveTo>
                    <a:pt x="3600" y="0"/>
                  </a:moveTo>
                  <a:arcTo wR="3600" hR="3600" stAng="16200000" swAng="-5400000"/>
                  <a:lnTo>
                    <a:pt x="0" y="22581"/>
                  </a:lnTo>
                  <a:arcTo wR="3600" hR="981" stAng="10800000" swAng="5400000"/>
                  <a:lnTo>
                    <a:pt x="18000" y="21600"/>
                  </a:lnTo>
                  <a:arcTo wR="3600" hR="981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58595b">
                <a:alpha val="50000"/>
              </a:srgbClr>
            </a:solidFill>
            <a:ln w="0"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037" name=""/>
            <p:cNvGrpSpPr/>
            <p:nvPr/>
          </p:nvGrpSpPr>
          <p:grpSpPr>
            <a:xfrm>
              <a:off x="908640" y="1159200"/>
              <a:ext cx="2651760" cy="2141280"/>
              <a:chOff x="908640" y="1159200"/>
              <a:chExt cx="2651760" cy="2141280"/>
            </a:xfrm>
          </p:grpSpPr>
          <p:pic>
            <p:nvPicPr>
              <p:cNvPr id="1038" name="" descr=""/>
              <p:cNvPicPr/>
              <p:nvPr/>
            </p:nvPicPr>
            <p:blipFill>
              <a:blip r:embed="rId1"/>
              <a:stretch/>
            </p:blipFill>
            <p:spPr>
              <a:xfrm rot="5317200">
                <a:off x="813600" y="1443600"/>
                <a:ext cx="1954440" cy="1717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39" name=""/>
              <p:cNvSpPr/>
              <p:nvPr/>
            </p:nvSpPr>
            <p:spPr>
              <a:xfrm>
                <a:off x="1731600" y="2203200"/>
                <a:ext cx="1097280" cy="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40" name=""/>
              <p:cNvSpPr txBox="1"/>
              <p:nvPr/>
            </p:nvSpPr>
            <p:spPr>
              <a:xfrm>
                <a:off x="2371680" y="2167200"/>
                <a:ext cx="118872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2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4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041" name=""/>
              <p:cNvSpPr/>
              <p:nvPr/>
            </p:nvSpPr>
            <p:spPr>
              <a:xfrm flipH="1" flipV="1">
                <a:off x="1091520" y="1380240"/>
                <a:ext cx="630720" cy="82296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42" name=""/>
              <p:cNvSpPr txBox="1"/>
              <p:nvPr/>
            </p:nvSpPr>
            <p:spPr>
              <a:xfrm>
                <a:off x="1219680" y="1159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043" name=""/>
              <p:cNvSpPr/>
              <p:nvPr/>
            </p:nvSpPr>
            <p:spPr>
              <a:xfrm flipV="1">
                <a:off x="1731960" y="1380240"/>
                <a:ext cx="639720" cy="83268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44" name=""/>
              <p:cNvSpPr txBox="1"/>
              <p:nvPr/>
            </p:nvSpPr>
            <p:spPr>
              <a:xfrm>
                <a:off x="2299680" y="1195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045" name=""/>
              <p:cNvSpPr/>
              <p:nvPr/>
            </p:nvSpPr>
            <p:spPr>
              <a:xfrm flipH="1">
                <a:off x="1365840" y="2222640"/>
                <a:ext cx="356760" cy="98640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46" name=""/>
              <p:cNvSpPr txBox="1"/>
              <p:nvPr/>
            </p:nvSpPr>
            <p:spPr>
              <a:xfrm>
                <a:off x="1075680" y="2671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5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047" name=""/>
            <p:cNvSpPr txBox="1"/>
            <p:nvPr/>
          </p:nvSpPr>
          <p:spPr>
            <a:xfrm>
              <a:off x="820080" y="845280"/>
              <a:ext cx="23774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Event properties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048" name=""/>
            <p:cNvSpPr txBox="1"/>
            <p:nvPr/>
          </p:nvSpPr>
          <p:spPr>
            <a:xfrm>
              <a:off x="784080" y="3149280"/>
              <a:ext cx="2651760" cy="1218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marL="219600" indent="-219600">
                <a:buSzPct val="100000"/>
                <a:buBlip>
                  <a:blip r:embed="rId2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</a:rPr>
                <a:t>Even event planes fixed at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Ψ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=0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3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Odd planes at random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φ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4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Multiplies from ALICE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  <a:hlinkClick r:id="rId5"/>
                </a:rPr>
                <a:t>PRC88 (2013) 044910</a:t>
              </a:r>
              <a:endParaRPr b="0" lang="en-US" sz="1600" spc="-1" strike="noStrike">
                <a:latin typeface="Arial"/>
              </a:endParaRPr>
            </a:p>
          </p:txBody>
        </p:sp>
      </p:grpSp>
      <p:grpSp>
        <p:nvGrpSpPr>
          <p:cNvPr id="1049" name=""/>
          <p:cNvGrpSpPr/>
          <p:nvPr/>
        </p:nvGrpSpPr>
        <p:grpSpPr>
          <a:xfrm>
            <a:off x="4098240" y="790200"/>
            <a:ext cx="5486400" cy="4280760"/>
            <a:chOff x="4098240" y="790200"/>
            <a:chExt cx="5486400" cy="4280760"/>
          </a:xfrm>
        </p:grpSpPr>
        <p:sp>
          <p:nvSpPr>
            <p:cNvPr id="1050" name=""/>
            <p:cNvSpPr/>
            <p:nvPr/>
          </p:nvSpPr>
          <p:spPr>
            <a:xfrm>
              <a:off x="4098240" y="790200"/>
              <a:ext cx="5486400" cy="4280760"/>
            </a:xfrm>
            <a:custGeom>
              <a:avLst/>
              <a:gdLst/>
              <a:ahLst/>
              <a:rect l="l" t="t" r="r" b="b"/>
              <a:pathLst>
                <a:path w="27683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4083" y="21600"/>
                  </a:lnTo>
                  <a:arcTo wR="2483" hR="3600" stAng="5400000" swAng="5400000"/>
                  <a:lnTo>
                    <a:pt x="21600" y="3600"/>
                  </a:lnTo>
                  <a:arcTo wR="2483" hR="3600" stAng="10800000" swAng="5400000"/>
                  <a:close/>
                </a:path>
              </a:pathLst>
            </a:custGeom>
            <a:solidFill>
              <a:srgbClr val="58595b">
                <a:alpha val="50000"/>
              </a:srgbClr>
            </a:solidFill>
            <a:ln w="0"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"/>
            <p:cNvSpPr txBox="1"/>
            <p:nvPr/>
          </p:nvSpPr>
          <p:spPr>
            <a:xfrm>
              <a:off x="4738320" y="792360"/>
              <a:ext cx="420624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500" spc="-1" strike="noStrike">
                  <a:solidFill>
                    <a:srgbClr val="58595b"/>
                  </a:solidFill>
                  <a:latin typeface="Arial"/>
                </a:rPr>
                <a:t>Track properties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052" name=""/>
            <p:cNvGrpSpPr/>
            <p:nvPr/>
          </p:nvGrpSpPr>
          <p:grpSpPr>
            <a:xfrm>
              <a:off x="4424760" y="1210680"/>
              <a:ext cx="4777560" cy="1852200"/>
              <a:chOff x="4424760" y="1210680"/>
              <a:chExt cx="4777560" cy="1852200"/>
            </a:xfrm>
          </p:grpSpPr>
          <p:grpSp>
            <p:nvGrpSpPr>
              <p:cNvPr id="1053" name=""/>
              <p:cNvGrpSpPr/>
              <p:nvPr/>
            </p:nvGrpSpPr>
            <p:grpSpPr>
              <a:xfrm>
                <a:off x="4424760" y="1210680"/>
                <a:ext cx="2912760" cy="1852200"/>
                <a:chOff x="4424760" y="1210680"/>
                <a:chExt cx="2912760" cy="1852200"/>
              </a:xfrm>
            </p:grpSpPr>
            <p:grpSp>
              <p:nvGrpSpPr>
                <p:cNvPr id="1054" name=""/>
                <p:cNvGrpSpPr/>
                <p:nvPr/>
              </p:nvGrpSpPr>
              <p:grpSpPr>
                <a:xfrm>
                  <a:off x="4424760" y="1210680"/>
                  <a:ext cx="2912760" cy="1852200"/>
                  <a:chOff x="4424760" y="1210680"/>
                  <a:chExt cx="2912760" cy="1852200"/>
                </a:xfrm>
              </p:grpSpPr>
              <p:sp>
                <p:nvSpPr>
                  <p:cNvPr id="1055" name=""/>
                  <p:cNvSpPr/>
                  <p:nvPr/>
                </p:nvSpPr>
                <p:spPr>
                  <a:xfrm flipH="1">
                    <a:off x="4483440" y="1210680"/>
                    <a:ext cx="2854080" cy="180540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056" name="Picture 19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502880" y="1389600"/>
                    <a:ext cx="2743200" cy="1517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057" name=""/>
                  <p:cNvSpPr txBox="1"/>
                  <p:nvPr/>
                </p:nvSpPr>
                <p:spPr>
                  <a:xfrm>
                    <a:off x="5043600" y="1351440"/>
                    <a:ext cx="2194560" cy="3463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Momentum spectra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58" name=""/>
                  <p:cNvSpPr/>
                  <p:nvPr/>
                </p:nvSpPr>
                <p:spPr>
                  <a:xfrm>
                    <a:off x="4685760" y="2763360"/>
                    <a:ext cx="2651760" cy="1281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9" name=""/>
                  <p:cNvSpPr/>
                  <p:nvPr/>
                </p:nvSpPr>
                <p:spPr>
                  <a:xfrm flipH="1">
                    <a:off x="4483440" y="1298160"/>
                    <a:ext cx="238320" cy="15933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60" name=""/>
                  <p:cNvSpPr txBox="1"/>
                  <p:nvPr/>
                </p:nvSpPr>
                <p:spPr>
                  <a:xfrm>
                    <a:off x="5783040" y="2661840"/>
                    <a:ext cx="387720" cy="4010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61" name=""/>
                  <p:cNvSpPr txBox="1"/>
                  <p:nvPr/>
                </p:nvSpPr>
                <p:spPr>
                  <a:xfrm rot="16200000">
                    <a:off x="4209480" y="1913040"/>
                    <a:ext cx="776520" cy="3463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dN/dy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62" name=""/>
                  <p:cNvSpPr txBox="1"/>
                  <p:nvPr/>
                </p:nvSpPr>
                <p:spPr>
                  <a:xfrm>
                    <a:off x="5375160" y="2502000"/>
                    <a:ext cx="1831320" cy="2325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7"/>
                      </a:rPr>
                      <a:t>PLB720 (2013) 52-62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063" name=""/>
                <p:cNvGrpSpPr/>
                <p:nvPr/>
              </p:nvGrpSpPr>
              <p:grpSpPr>
                <a:xfrm>
                  <a:off x="5711040" y="1710720"/>
                  <a:ext cx="1421280" cy="1114200"/>
                  <a:chOff x="5711040" y="1710720"/>
                  <a:chExt cx="1421280" cy="1114200"/>
                </a:xfrm>
              </p:grpSpPr>
              <p:sp>
                <p:nvSpPr>
                  <p:cNvPr id="1064" name=""/>
                  <p:cNvSpPr txBox="1"/>
                  <p:nvPr/>
                </p:nvSpPr>
                <p:spPr>
                  <a:xfrm>
                    <a:off x="6057360" y="1710720"/>
                    <a:ext cx="1074960" cy="1114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Blast Wave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65" name=""/>
                  <p:cNvSpPr/>
                  <p:nvPr/>
                </p:nvSpPr>
                <p:spPr>
                  <a:xfrm flipH="1">
                    <a:off x="5711040" y="1893600"/>
                    <a:ext cx="36576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066" name=""/>
              <p:cNvSpPr/>
              <p:nvPr/>
            </p:nvSpPr>
            <p:spPr>
              <a:xfrm>
                <a:off x="7439760" y="2032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7" name=""/>
              <p:cNvSpPr txBox="1"/>
              <p:nvPr/>
            </p:nvSpPr>
            <p:spPr>
              <a:xfrm>
                <a:off x="7729920" y="1845000"/>
                <a:ext cx="147240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p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T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068" name=""/>
            <p:cNvGrpSpPr/>
            <p:nvPr/>
          </p:nvGrpSpPr>
          <p:grpSpPr>
            <a:xfrm>
              <a:off x="4460760" y="3096720"/>
              <a:ext cx="4957560" cy="1895760"/>
              <a:chOff x="4460760" y="3096720"/>
              <a:chExt cx="4957560" cy="1895760"/>
            </a:xfrm>
          </p:grpSpPr>
          <p:grpSp>
            <p:nvGrpSpPr>
              <p:cNvPr id="1069" name=""/>
              <p:cNvGrpSpPr/>
              <p:nvPr/>
            </p:nvGrpSpPr>
            <p:grpSpPr>
              <a:xfrm>
                <a:off x="4460760" y="3096720"/>
                <a:ext cx="3148200" cy="1895760"/>
                <a:chOff x="4460760" y="3096720"/>
                <a:chExt cx="3148200" cy="1895760"/>
              </a:xfrm>
            </p:grpSpPr>
            <p:grpSp>
              <p:nvGrpSpPr>
                <p:cNvPr id="1070" name=""/>
                <p:cNvGrpSpPr/>
                <p:nvPr/>
              </p:nvGrpSpPr>
              <p:grpSpPr>
                <a:xfrm>
                  <a:off x="4460760" y="3096720"/>
                  <a:ext cx="3148200" cy="1895760"/>
                  <a:chOff x="4460760" y="3096720"/>
                  <a:chExt cx="3148200" cy="1895760"/>
                </a:xfrm>
              </p:grpSpPr>
              <p:sp>
                <p:nvSpPr>
                  <p:cNvPr id="1071" name=""/>
                  <p:cNvSpPr/>
                  <p:nvPr/>
                </p:nvSpPr>
                <p:spPr>
                  <a:xfrm>
                    <a:off x="4500000" y="3096720"/>
                    <a:ext cx="3030480" cy="185400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1072" name="Picture 12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555800" y="3127680"/>
                    <a:ext cx="2938680" cy="1683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1073" name=""/>
                  <p:cNvSpPr/>
                  <p:nvPr/>
                </p:nvSpPr>
                <p:spPr>
                  <a:xfrm>
                    <a:off x="4759200" y="467964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4" name=""/>
                  <p:cNvSpPr/>
                  <p:nvPr/>
                </p:nvSpPr>
                <p:spPr>
                  <a:xfrm flipH="1">
                    <a:off x="4510800" y="3181320"/>
                    <a:ext cx="239400" cy="16293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5" name=""/>
                  <p:cNvSpPr/>
                  <p:nvPr/>
                </p:nvSpPr>
                <p:spPr>
                  <a:xfrm>
                    <a:off x="4759200" y="309672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6" name=""/>
                  <p:cNvSpPr txBox="1"/>
                  <p:nvPr/>
                </p:nvSpPr>
                <p:spPr>
                  <a:xfrm>
                    <a:off x="5897880" y="4575600"/>
                    <a:ext cx="403920" cy="416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77" name=""/>
                  <p:cNvSpPr txBox="1"/>
                  <p:nvPr/>
                </p:nvSpPr>
                <p:spPr>
                  <a:xfrm rot="16200000">
                    <a:off x="4272480" y="3778560"/>
                    <a:ext cx="794160" cy="4179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v</a:t>
                    </a:r>
                    <a:r>
                      <a:rPr b="0" lang="en-US" sz="1800" spc="-1" strike="noStrike" baseline="-33000">
                        <a:latin typeface="Arial"/>
                      </a:rPr>
                      <a:t>n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78" name=""/>
                  <p:cNvSpPr txBox="1"/>
                  <p:nvPr/>
                </p:nvSpPr>
                <p:spPr>
                  <a:xfrm>
                    <a:off x="4901760" y="4340160"/>
                    <a:ext cx="2707200" cy="360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Azimuthal asymmetries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79" name=""/>
                  <p:cNvSpPr txBox="1"/>
                  <p:nvPr/>
                </p:nvSpPr>
                <p:spPr>
                  <a:xfrm>
                    <a:off x="5455080" y="4191120"/>
                    <a:ext cx="1983240" cy="2415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pPr algn="r">
                      <a:spcBef>
                        <a:spcPts val="1191"/>
                      </a:spcBef>
                      <a:spcAft>
                        <a:spcPts val="992"/>
                      </a:spcAft>
                      <a:buNone/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9"/>
                      </a:rPr>
                      <a:t>JHEP 1609 (2016) 164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1080" name=""/>
                <p:cNvGrpSpPr/>
                <p:nvPr/>
              </p:nvGrpSpPr>
              <p:grpSpPr>
                <a:xfrm>
                  <a:off x="5474160" y="3609000"/>
                  <a:ext cx="2056320" cy="858240"/>
                  <a:chOff x="5474160" y="3609000"/>
                  <a:chExt cx="2056320" cy="858240"/>
                </a:xfrm>
              </p:grpSpPr>
              <p:sp>
                <p:nvSpPr>
                  <p:cNvPr id="1081" name=""/>
                  <p:cNvSpPr txBox="1"/>
                  <p:nvPr/>
                </p:nvSpPr>
                <p:spPr>
                  <a:xfrm>
                    <a:off x="5821920" y="3609000"/>
                    <a:ext cx="1708560" cy="8582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Polynomial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1082" name=""/>
                  <p:cNvSpPr/>
                  <p:nvPr/>
                </p:nvSpPr>
                <p:spPr>
                  <a:xfrm flipH="1">
                    <a:off x="5474160" y="3796200"/>
                    <a:ext cx="36720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083" name=""/>
              <p:cNvSpPr txBox="1"/>
              <p:nvPr/>
            </p:nvSpPr>
            <p:spPr>
              <a:xfrm>
                <a:off x="7945920" y="3753000"/>
                <a:ext cx="466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v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n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084" name=""/>
              <p:cNvSpPr/>
              <p:nvPr/>
            </p:nvSpPr>
            <p:spPr>
              <a:xfrm>
                <a:off x="7561800" y="3940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5" name=""/>
              <p:cNvSpPr/>
              <p:nvPr/>
            </p:nvSpPr>
            <p:spPr>
              <a:xfrm>
                <a:off x="8321040" y="3931920"/>
                <a:ext cx="257760" cy="52272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6" name=""/>
              <p:cNvSpPr txBox="1"/>
              <p:nvPr/>
            </p:nvSpPr>
            <p:spPr>
              <a:xfrm>
                <a:off x="7945920" y="4437000"/>
                <a:ext cx="147240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  <a:ea typeface="Arial"/>
                  </a:rPr>
                  <a:t>φ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1087" name=""/>
          <p:cNvGrpSpPr/>
          <p:nvPr/>
        </p:nvGrpSpPr>
        <p:grpSpPr>
          <a:xfrm>
            <a:off x="254880" y="4591440"/>
            <a:ext cx="3804480" cy="731520"/>
            <a:chOff x="254880" y="4591440"/>
            <a:chExt cx="3804480" cy="731520"/>
          </a:xfrm>
        </p:grpSpPr>
        <p:sp>
          <p:nvSpPr>
            <p:cNvPr id="1088" name=""/>
            <p:cNvSpPr/>
            <p:nvPr/>
          </p:nvSpPr>
          <p:spPr>
            <a:xfrm>
              <a:off x="254880" y="4591440"/>
              <a:ext cx="3749040" cy="731520"/>
            </a:xfrm>
            <a:custGeom>
              <a:avLst/>
              <a:gdLst/>
              <a:ahLst/>
              <a:rect l="l" t="t" r="r" b="b"/>
              <a:pathLst>
                <a:path w="11065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07056" y="21600"/>
                  </a:lnTo>
                  <a:arcTo wR="85456" hR="3600" stAng="5400000" swAng="5400000"/>
                  <a:lnTo>
                    <a:pt x="21600" y="3600"/>
                  </a:lnTo>
                  <a:arcTo wR="85456" hR="3600" stAng="10800000" swAng="5400000"/>
                  <a:close/>
                </a:path>
              </a:pathLst>
            </a:cu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9" name=""/>
            <p:cNvSpPr txBox="1"/>
            <p:nvPr/>
          </p:nvSpPr>
          <p:spPr>
            <a:xfrm>
              <a:off x="310320" y="4627440"/>
              <a:ext cx="37490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000" spc="-1" strike="noStrike">
                  <a:latin typeface="Arial"/>
                </a:rPr>
                <a:t>No jets! No resonances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Emulates hydro correlations </a:t>
              </a:r>
              <a:endParaRPr b="0" lang="en-US" sz="2000" spc="-1" strike="noStrike">
                <a:latin typeface="Arial"/>
              </a:endParaRPr>
            </a:p>
          </p:txBody>
        </p:sp>
      </p:grpSp>
      <p:pic>
        <p:nvPicPr>
          <p:cNvPr id="1090" name="" descr=""/>
          <p:cNvPicPr/>
          <p:nvPr/>
        </p:nvPicPr>
        <p:blipFill>
          <a:blip r:embed="rId10"/>
          <a:stretch/>
        </p:blipFill>
        <p:spPr>
          <a:xfrm>
            <a:off x="9086040" y="-8640"/>
            <a:ext cx="996840" cy="91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PYTHIA Angantyr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/>
          </p:nvPr>
        </p:nvSpPr>
        <p:spPr>
          <a:xfrm>
            <a:off x="324000" y="1290600"/>
            <a:ext cx="50738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PYTHIA 8</a:t>
            </a:r>
            <a:br>
              <a:rPr sz="2400"/>
            </a:br>
            <a:r>
              <a:rPr b="0" lang="en-US" sz="1000" spc="-1" strike="noStrike">
                <a:latin typeface="Arial"/>
              </a:rPr>
              <a:t>Sjöstrand, Mrenna &amp; Skands, </a:t>
            </a:r>
            <a:br>
              <a:rPr sz="1000"/>
            </a:br>
            <a:r>
              <a:rPr b="0" lang="en-US" sz="1000" spc="-1" strike="noStrike">
                <a:latin typeface="Arial"/>
                <a:hlinkClick r:id="rId1"/>
              </a:rPr>
              <a:t>JHEP05 (2006) 026</a:t>
            </a:r>
            <a:br>
              <a:rPr sz="1000"/>
            </a:br>
            <a:r>
              <a:rPr b="0" lang="en-US" sz="1000" spc="-1" strike="noStrike">
                <a:latin typeface="Arial"/>
                <a:hlinkClick r:id="rId2"/>
              </a:rPr>
              <a:t>Comput. Phys. Comm. 178 (2008) 852.</a:t>
            </a:r>
            <a:endParaRPr b="0" lang="en-US" sz="10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Fritiof &amp; wounded nucleons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N-N collisions w/fluctuating radii </a:t>
            </a:r>
            <a:r>
              <a:rPr b="0" lang="en-US" sz="2400" spc="-1" strike="noStrike">
                <a:latin typeface="Arial"/>
                <a:ea typeface="Arial"/>
              </a:rPr>
              <a:t>→</a:t>
            </a:r>
            <a:r>
              <a:rPr b="0" lang="en-US" sz="2400" spc="-1" strike="noStrike">
                <a:latin typeface="Arial"/>
              </a:rPr>
              <a:t> fluctuating </a:t>
            </a:r>
            <a:r>
              <a:rPr b="0" lang="en-US" sz="2400" spc="-1" strike="noStrike">
                <a:latin typeface="Arial"/>
                <a:ea typeface="Arial"/>
              </a:rPr>
              <a:t>σ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93" name=""/>
          <p:cNvSpPr txBox="1"/>
          <p:nvPr/>
        </p:nvSpPr>
        <p:spPr>
          <a:xfrm>
            <a:off x="3577680" y="975600"/>
            <a:ext cx="232956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1400" spc="-1" strike="noStrike">
                <a:latin typeface="Arial"/>
                <a:hlinkClick r:id="rId3"/>
              </a:rPr>
              <a:t>JHEP (2018) 2018: 134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94" name="" descr=""/>
          <p:cNvPicPr/>
          <p:nvPr/>
        </p:nvPicPr>
        <p:blipFill>
          <a:blip r:embed="rId4"/>
          <a:srcRect l="0" t="6490" r="51870" b="16506"/>
          <a:stretch/>
        </p:blipFill>
        <p:spPr>
          <a:xfrm>
            <a:off x="5577840" y="1371600"/>
            <a:ext cx="4206240" cy="3569400"/>
          </a:xfrm>
          <a:prstGeom prst="rect">
            <a:avLst/>
          </a:prstGeom>
          <a:ln w="0">
            <a:noFill/>
          </a:ln>
        </p:spPr>
      </p:pic>
      <p:grpSp>
        <p:nvGrpSpPr>
          <p:cNvPr id="1095" name=""/>
          <p:cNvGrpSpPr/>
          <p:nvPr/>
        </p:nvGrpSpPr>
        <p:grpSpPr>
          <a:xfrm>
            <a:off x="254880" y="4483800"/>
            <a:ext cx="4774320" cy="731520"/>
            <a:chOff x="254880" y="4483800"/>
            <a:chExt cx="4774320" cy="731520"/>
          </a:xfrm>
        </p:grpSpPr>
        <p:sp>
          <p:nvSpPr>
            <p:cNvPr id="1096" name=""/>
            <p:cNvSpPr/>
            <p:nvPr/>
          </p:nvSpPr>
          <p:spPr>
            <a:xfrm>
              <a:off x="254880" y="4483800"/>
              <a:ext cx="4682880" cy="731520"/>
            </a:xfrm>
            <a:custGeom>
              <a:avLst/>
              <a:gdLst/>
              <a:ahLst/>
              <a:rect l="l" t="t" r="r" b="b"/>
              <a:pathLst>
                <a:path w="13821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34617" y="21600"/>
                  </a:lnTo>
                  <a:arcTo wR="113017" hR="3600" stAng="5400000" swAng="5400000"/>
                  <a:lnTo>
                    <a:pt x="21600" y="3600"/>
                  </a:lnTo>
                  <a:arcTo wR="113017" hR="3600" stAng="10800000" swAng="5400000"/>
                  <a:close/>
                </a:path>
              </a:pathLst>
            </a:cu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7" name=""/>
            <p:cNvSpPr txBox="1"/>
            <p:nvPr/>
          </p:nvSpPr>
          <p:spPr>
            <a:xfrm>
              <a:off x="310320" y="4519800"/>
              <a:ext cx="4718880" cy="675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000" spc="-1" strike="noStrike">
                  <a:latin typeface="Arial"/>
                </a:rPr>
                <a:t>Lots of jets! And resonances!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No hydrodynamics, no jet quenching</a:t>
              </a:r>
              <a:endParaRPr b="0" lang="en-US" sz="2000" spc="-1" strike="noStrike">
                <a:latin typeface="Arial"/>
              </a:endParaRPr>
            </a:p>
          </p:txBody>
        </p:sp>
      </p:grpSp>
      <p:pic>
        <p:nvPicPr>
          <p:cNvPr id="1098" name="" descr=""/>
          <p:cNvPicPr/>
          <p:nvPr/>
        </p:nvPicPr>
        <p:blipFill>
          <a:blip r:embed="rId5"/>
          <a:stretch/>
        </p:blipFill>
        <p:spPr>
          <a:xfrm>
            <a:off x="8442720" y="32400"/>
            <a:ext cx="1523520" cy="1249200"/>
          </a:xfrm>
          <a:prstGeom prst="rect">
            <a:avLst/>
          </a:prstGeom>
          <a:ln w="0">
            <a:noFill/>
          </a:ln>
        </p:spPr>
      </p:pic>
      <p:pic>
        <p:nvPicPr>
          <p:cNvPr id="1099" name="" descr=""/>
          <p:cNvPicPr/>
          <p:nvPr/>
        </p:nvPicPr>
        <p:blipFill>
          <a:blip r:embed="rId6"/>
          <a:stretch/>
        </p:blipFill>
        <p:spPr>
          <a:xfrm>
            <a:off x="52200" y="36720"/>
            <a:ext cx="1088280" cy="109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title"/>
          </p:nvPr>
        </p:nvSpPr>
        <p:spPr>
          <a:xfrm>
            <a:off x="548640" y="53748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4.  Suppressing combinatorial jets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101" name=""/>
          <p:cNvSpPr/>
          <p:nvPr/>
        </p:nvSpPr>
        <p:spPr>
          <a:xfrm>
            <a:off x="1342800" y="3360960"/>
            <a:ext cx="6370920" cy="158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02" name=""/>
          <p:cNvSpPr/>
          <p:nvPr/>
        </p:nvSpPr>
        <p:spPr>
          <a:xfrm flipH="1" flipV="1">
            <a:off x="1311480" y="2154600"/>
            <a:ext cx="21960" cy="2545560"/>
          </a:xfrm>
          <a:prstGeom prst="line">
            <a:avLst/>
          </a:prstGeom>
          <a:ln w="3816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"/>
          <p:cNvSpPr txBox="1"/>
          <p:nvPr/>
        </p:nvSpPr>
        <p:spPr>
          <a:xfrm rot="16200000">
            <a:off x="669240" y="2663280"/>
            <a:ext cx="9032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Jet-like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4" name=""/>
          <p:cNvSpPr txBox="1"/>
          <p:nvPr/>
        </p:nvSpPr>
        <p:spPr>
          <a:xfrm rot="16200000">
            <a:off x="224280" y="3834720"/>
            <a:ext cx="14014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1800" spc="-1" strike="noStrike">
                <a:latin typeface="Arial"/>
              </a:rPr>
              <a:t>Background-like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5" name=""/>
          <p:cNvSpPr txBox="1"/>
          <p:nvPr/>
        </p:nvSpPr>
        <p:spPr>
          <a:xfrm>
            <a:off x="7749360" y="3158280"/>
            <a:ext cx="387720" cy="401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p</a:t>
            </a:r>
            <a:r>
              <a:rPr b="0" lang="en-US" sz="1800" spc="-1" strike="noStrike" baseline="-33000"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6" name=""/>
          <p:cNvSpPr/>
          <p:nvPr/>
        </p:nvSpPr>
        <p:spPr>
          <a:xfrm>
            <a:off x="1358640" y="2340720"/>
            <a:ext cx="6105240" cy="1726920"/>
          </a:xfrm>
          <a:custGeom>
            <a:avLst/>
            <a:gdLst/>
            <a:ahLst/>
            <a:rect l="0" t="0" r="r" b="b"/>
            <a:pathLst>
              <a:path fill="none" w="16959" h="4797">
                <a:moveTo>
                  <a:pt x="0" y="4797"/>
                </a:moveTo>
                <a:cubicBezTo>
                  <a:pt x="404" y="4611"/>
                  <a:pt x="818" y="4446"/>
                  <a:pt x="1236" y="4297"/>
                </a:cubicBezTo>
                <a:cubicBezTo>
                  <a:pt x="1558" y="4184"/>
                  <a:pt x="1885" y="4123"/>
                  <a:pt x="2212" y="3993"/>
                </a:cubicBezTo>
                <a:cubicBezTo>
                  <a:pt x="2521" y="3872"/>
                  <a:pt x="2813" y="3729"/>
                  <a:pt x="3144" y="3668"/>
                </a:cubicBezTo>
                <a:cubicBezTo>
                  <a:pt x="3419" y="3619"/>
                  <a:pt x="3668" y="3471"/>
                  <a:pt x="3925" y="3365"/>
                </a:cubicBezTo>
                <a:cubicBezTo>
                  <a:pt x="4177" y="3261"/>
                  <a:pt x="4464" y="3287"/>
                  <a:pt x="4706" y="3149"/>
                </a:cubicBezTo>
                <a:cubicBezTo>
                  <a:pt x="5011" y="2975"/>
                  <a:pt x="5370" y="2967"/>
                  <a:pt x="5703" y="2888"/>
                </a:cubicBezTo>
                <a:cubicBezTo>
                  <a:pt x="6165" y="2779"/>
                  <a:pt x="6634" y="2741"/>
                  <a:pt x="7070" y="2498"/>
                </a:cubicBezTo>
                <a:cubicBezTo>
                  <a:pt x="7501" y="2258"/>
                  <a:pt x="7966" y="2081"/>
                  <a:pt x="8414" y="1869"/>
                </a:cubicBezTo>
                <a:cubicBezTo>
                  <a:pt x="8665" y="1750"/>
                  <a:pt x="8945" y="1694"/>
                  <a:pt x="9217" y="1630"/>
                </a:cubicBezTo>
                <a:cubicBezTo>
                  <a:pt x="9550" y="1551"/>
                  <a:pt x="9895" y="1556"/>
                  <a:pt x="10236" y="1543"/>
                </a:cubicBezTo>
                <a:cubicBezTo>
                  <a:pt x="10517" y="1534"/>
                  <a:pt x="10799" y="1551"/>
                  <a:pt x="11082" y="1544"/>
                </a:cubicBezTo>
                <a:cubicBezTo>
                  <a:pt x="11428" y="1535"/>
                  <a:pt x="11761" y="1428"/>
                  <a:pt x="12101" y="1369"/>
                </a:cubicBezTo>
                <a:cubicBezTo>
                  <a:pt x="12369" y="1324"/>
                  <a:pt x="12637" y="1260"/>
                  <a:pt x="12903" y="1197"/>
                </a:cubicBezTo>
                <a:cubicBezTo>
                  <a:pt x="13387" y="1082"/>
                  <a:pt x="13862" y="994"/>
                  <a:pt x="14336" y="785"/>
                </a:cubicBezTo>
                <a:cubicBezTo>
                  <a:pt x="14582" y="676"/>
                  <a:pt x="14863" y="672"/>
                  <a:pt x="15137" y="655"/>
                </a:cubicBezTo>
                <a:cubicBezTo>
                  <a:pt x="15405" y="639"/>
                  <a:pt x="15704" y="600"/>
                  <a:pt x="15918" y="394"/>
                </a:cubicBezTo>
                <a:cubicBezTo>
                  <a:pt x="16105" y="214"/>
                  <a:pt x="16310" y="-36"/>
                  <a:pt x="16612" y="4"/>
                </a:cubicBezTo>
                <a:lnTo>
                  <a:pt x="16851" y="3"/>
                </a:lnTo>
                <a:lnTo>
                  <a:pt x="16959" y="4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1107" name=""/>
          <p:cNvSpPr/>
          <p:nvPr/>
        </p:nvSpPr>
        <p:spPr>
          <a:xfrm>
            <a:off x="1358640" y="3511440"/>
            <a:ext cx="6144120" cy="579960"/>
          </a:xfrm>
          <a:custGeom>
            <a:avLst/>
            <a:gdLst/>
            <a:ahLst/>
            <a:rect l="0" t="0" r="r" b="b"/>
            <a:pathLst>
              <a:path fill="none" w="17067" h="1611">
                <a:moveTo>
                  <a:pt x="0" y="1545"/>
                </a:moveTo>
                <a:cubicBezTo>
                  <a:pt x="244" y="1500"/>
                  <a:pt x="473" y="1610"/>
                  <a:pt x="715" y="1610"/>
                </a:cubicBezTo>
                <a:cubicBezTo>
                  <a:pt x="1017" y="1610"/>
                  <a:pt x="1323" y="1604"/>
                  <a:pt x="1626" y="1610"/>
                </a:cubicBezTo>
                <a:cubicBezTo>
                  <a:pt x="1867" y="1615"/>
                  <a:pt x="2104" y="1569"/>
                  <a:pt x="2342" y="1523"/>
                </a:cubicBezTo>
                <a:cubicBezTo>
                  <a:pt x="2576" y="1478"/>
                  <a:pt x="2802" y="1436"/>
                  <a:pt x="3036" y="1371"/>
                </a:cubicBezTo>
                <a:cubicBezTo>
                  <a:pt x="3314" y="1295"/>
                  <a:pt x="3580" y="1208"/>
                  <a:pt x="3860" y="1176"/>
                </a:cubicBezTo>
                <a:cubicBezTo>
                  <a:pt x="4142" y="1144"/>
                  <a:pt x="4424" y="1109"/>
                  <a:pt x="4706" y="1068"/>
                </a:cubicBezTo>
                <a:cubicBezTo>
                  <a:pt x="5013" y="1023"/>
                  <a:pt x="5314" y="939"/>
                  <a:pt x="5617" y="873"/>
                </a:cubicBezTo>
                <a:cubicBezTo>
                  <a:pt x="5865" y="819"/>
                  <a:pt x="6113" y="747"/>
                  <a:pt x="6376" y="764"/>
                </a:cubicBezTo>
                <a:cubicBezTo>
                  <a:pt x="6707" y="786"/>
                  <a:pt x="7041" y="779"/>
                  <a:pt x="7373" y="764"/>
                </a:cubicBezTo>
                <a:cubicBezTo>
                  <a:pt x="7662" y="752"/>
                  <a:pt x="7961" y="819"/>
                  <a:pt x="8241" y="721"/>
                </a:cubicBezTo>
                <a:cubicBezTo>
                  <a:pt x="8473" y="640"/>
                  <a:pt x="8713" y="591"/>
                  <a:pt x="8956" y="569"/>
                </a:cubicBezTo>
                <a:cubicBezTo>
                  <a:pt x="9214" y="547"/>
                  <a:pt x="9477" y="569"/>
                  <a:pt x="9737" y="569"/>
                </a:cubicBezTo>
                <a:cubicBezTo>
                  <a:pt x="9997" y="569"/>
                  <a:pt x="10259" y="594"/>
                  <a:pt x="10518" y="569"/>
                </a:cubicBezTo>
                <a:cubicBezTo>
                  <a:pt x="10923" y="530"/>
                  <a:pt x="11326" y="529"/>
                  <a:pt x="11732" y="526"/>
                </a:cubicBezTo>
                <a:cubicBezTo>
                  <a:pt x="11962" y="525"/>
                  <a:pt x="12200" y="574"/>
                  <a:pt x="12426" y="526"/>
                </a:cubicBezTo>
                <a:cubicBezTo>
                  <a:pt x="12753" y="457"/>
                  <a:pt x="13080" y="457"/>
                  <a:pt x="13402" y="374"/>
                </a:cubicBezTo>
                <a:cubicBezTo>
                  <a:pt x="13641" y="313"/>
                  <a:pt x="13875" y="227"/>
                  <a:pt x="14118" y="179"/>
                </a:cubicBezTo>
                <a:cubicBezTo>
                  <a:pt x="14365" y="130"/>
                  <a:pt x="14602" y="19"/>
                  <a:pt x="14855" y="5"/>
                </a:cubicBezTo>
                <a:cubicBezTo>
                  <a:pt x="15070" y="-7"/>
                  <a:pt x="15288" y="5"/>
                  <a:pt x="15506" y="5"/>
                </a:cubicBezTo>
                <a:cubicBezTo>
                  <a:pt x="15744" y="5"/>
                  <a:pt x="15983" y="5"/>
                  <a:pt x="16222" y="5"/>
                </a:cubicBezTo>
                <a:cubicBezTo>
                  <a:pt x="16453" y="5"/>
                  <a:pt x="16684" y="4"/>
                  <a:pt x="16916" y="5"/>
                </a:cubicBezTo>
                <a:lnTo>
                  <a:pt x="17067" y="5"/>
                </a:lnTo>
              </a:path>
            </a:pathLst>
          </a:custGeom>
          <a:ln w="19080">
            <a:solidFill>
              <a:srgbClr val="0000ff"/>
            </a:solidFill>
            <a:round/>
          </a:ln>
        </p:spPr>
      </p:sp>
      <p:sp>
        <p:nvSpPr>
          <p:cNvPr id="1108" name=""/>
          <p:cNvSpPr txBox="1"/>
          <p:nvPr/>
        </p:nvSpPr>
        <p:spPr>
          <a:xfrm>
            <a:off x="7477200" y="2176560"/>
            <a:ext cx="1119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9" name=""/>
          <p:cNvSpPr txBox="1"/>
          <p:nvPr/>
        </p:nvSpPr>
        <p:spPr>
          <a:xfrm>
            <a:off x="7549200" y="3688560"/>
            <a:ext cx="21754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00ff"/>
                </a:solidFill>
                <a:latin typeface="Arial"/>
              </a:rPr>
              <a:t>Combinatorial jets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Technique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1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jet finder, |</a:t>
            </a:r>
            <a:r>
              <a:rPr b="0" lang="en-US" sz="2400" spc="-1" strike="noStrike">
                <a:latin typeface="Arial"/>
                <a:ea typeface="Arial"/>
              </a:rPr>
              <a:t>η</a:t>
            </a:r>
            <a:r>
              <a:rPr b="0" lang="en-US" sz="2400" spc="-1" strike="noStrike" baseline="-33000">
                <a:latin typeface="Arial"/>
                <a:ea typeface="Arial"/>
              </a:rPr>
              <a:t>jet</a:t>
            </a:r>
            <a:r>
              <a:rPr b="0" lang="en-US" sz="2400" spc="-1" strike="noStrike">
                <a:latin typeface="Arial"/>
              </a:rPr>
              <a:t>|&lt;0.5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ff0000"/>
                </a:solidFill>
                <a:latin typeface="Arial"/>
              </a:rPr>
              <a:t>Combinatorial jets:</a:t>
            </a:r>
            <a:r>
              <a:rPr b="0" lang="en-US" sz="2400" spc="-1" strike="noStrike">
                <a:latin typeface="Arial"/>
              </a:rPr>
              <a:t> Only contain TennGen particles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ff"/>
                </a:solidFill>
                <a:latin typeface="Arial"/>
              </a:rPr>
              <a:t>Real jets:</a:t>
            </a:r>
            <a:r>
              <a:rPr b="0" lang="en-US" sz="2400" spc="-1" strike="noStrike">
                <a:latin typeface="Arial"/>
              </a:rPr>
              <a:t> Add a PYTHIA pp event.  Real jets contain &gt;80% of p</a:t>
            </a:r>
            <a:r>
              <a:rPr b="0" lang="en-US" sz="2400" spc="-1" strike="noStrike" baseline="-33000">
                <a:latin typeface="Arial"/>
              </a:rPr>
              <a:t>Thard</a:t>
            </a:r>
            <a:r>
              <a:rPr b="0" lang="en-US" sz="2400" spc="-1" strike="noStrike" baseline="33000">
                <a:latin typeface="Arial"/>
              </a:rPr>
              <a:t>min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e8b57"/>
                </a:solidFill>
                <a:latin typeface="Arial"/>
              </a:rPr>
              <a:t>Squishy jets:</a:t>
            </a:r>
            <a:r>
              <a:rPr b="0" lang="en-US" sz="2400" spc="-1" strike="noStrike">
                <a:latin typeface="Arial"/>
              </a:rPr>
              <a:t> Everything else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R=[0.2,0.3,0.4,0.5,0.6], p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=[10,20,40,80]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"/>
          <p:cNvGrpSpPr/>
          <p:nvPr/>
        </p:nvGrpSpPr>
        <p:grpSpPr>
          <a:xfrm>
            <a:off x="7256160" y="1463400"/>
            <a:ext cx="2745000" cy="1770840"/>
            <a:chOff x="7256160" y="1463400"/>
            <a:chExt cx="2745000" cy="1770840"/>
          </a:xfrm>
        </p:grpSpPr>
        <p:pic>
          <p:nvPicPr>
            <p:cNvPr id="1113" name="" descr=""/>
            <p:cNvPicPr/>
            <p:nvPr/>
          </p:nvPicPr>
          <p:blipFill>
            <a:blip r:embed="rId1"/>
            <a:srcRect l="0" t="0" r="87244" b="0"/>
            <a:stretch/>
          </p:blipFill>
          <p:spPr>
            <a:xfrm>
              <a:off x="7256160" y="1463400"/>
              <a:ext cx="1161000" cy="170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4" name="" descr=""/>
            <p:cNvPicPr/>
            <p:nvPr/>
          </p:nvPicPr>
          <p:blipFill>
            <a:blip r:embed="rId2"/>
            <a:srcRect l="47092" t="0" r="34936" b="0"/>
            <a:stretch/>
          </p:blipFill>
          <p:spPr>
            <a:xfrm>
              <a:off x="8363160" y="1463760"/>
              <a:ext cx="1636200" cy="170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5" name=""/>
            <p:cNvSpPr txBox="1"/>
            <p:nvPr/>
          </p:nvSpPr>
          <p:spPr>
            <a:xfrm>
              <a:off x="8514720" y="2833200"/>
              <a:ext cx="1486440" cy="401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p</a:t>
              </a:r>
              <a:r>
                <a:rPr b="0" lang="en-US" sz="1800" spc="-1" strike="noStrike" baseline="-33000">
                  <a:latin typeface="Arial"/>
                </a:rPr>
                <a:t>T</a:t>
              </a:r>
              <a:r>
                <a:rPr b="0" lang="en-US" sz="1800" spc="-1" strike="noStrike" baseline="33000">
                  <a:latin typeface="Arial"/>
                </a:rPr>
                <a:t>1 </a:t>
              </a:r>
              <a:r>
                <a:rPr b="0" lang="en-US" sz="1800" spc="-1" strike="noStrike">
                  <a:latin typeface="Arial"/>
                </a:rPr>
                <a:t>(GeV/c)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16" name=""/>
          <p:cNvGrpSpPr/>
          <p:nvPr/>
        </p:nvGrpSpPr>
        <p:grpSpPr>
          <a:xfrm>
            <a:off x="4803120" y="1486440"/>
            <a:ext cx="2743200" cy="2039400"/>
            <a:chOff x="4803120" y="1486440"/>
            <a:chExt cx="2743200" cy="2039400"/>
          </a:xfrm>
        </p:grpSpPr>
        <p:pic>
          <p:nvPicPr>
            <p:cNvPr id="1117" name="" descr=""/>
            <p:cNvPicPr/>
            <p:nvPr/>
          </p:nvPicPr>
          <p:blipFill>
            <a:blip r:embed="rId3"/>
            <a:srcRect l="47096" t="0" r="35049" b="0"/>
            <a:stretch/>
          </p:blipFill>
          <p:spPr>
            <a:xfrm>
              <a:off x="5850360" y="1486440"/>
              <a:ext cx="1536840" cy="1618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8" name="" descr=""/>
            <p:cNvPicPr/>
            <p:nvPr/>
          </p:nvPicPr>
          <p:blipFill>
            <a:blip r:embed="rId4"/>
            <a:srcRect l="0" t="0" r="86909" b="0"/>
            <a:stretch/>
          </p:blipFill>
          <p:spPr>
            <a:xfrm>
              <a:off x="4803120" y="1486800"/>
              <a:ext cx="1126800" cy="161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9" name=""/>
            <p:cNvSpPr/>
            <p:nvPr/>
          </p:nvSpPr>
          <p:spPr>
            <a:xfrm>
              <a:off x="7219800" y="2611440"/>
              <a:ext cx="326520" cy="3618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0" name=""/>
            <p:cNvSpPr txBox="1"/>
            <p:nvPr/>
          </p:nvSpPr>
          <p:spPr>
            <a:xfrm>
              <a:off x="5836320" y="2868840"/>
              <a:ext cx="1565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&lt;p</a:t>
              </a:r>
              <a:r>
                <a:rPr b="0" lang="en-US" sz="1800" spc="-1" strike="noStrike" baseline="-33000">
                  <a:latin typeface="Arial"/>
                </a:rPr>
                <a:t>T</a:t>
              </a:r>
              <a:r>
                <a:rPr b="0" lang="en-US" sz="1800" spc="-1" strike="noStrike">
                  <a:latin typeface="Arial"/>
                </a:rPr>
                <a:t>&gt; (GeV/c)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21" name=""/>
          <p:cNvGrpSpPr/>
          <p:nvPr/>
        </p:nvGrpSpPr>
        <p:grpSpPr>
          <a:xfrm>
            <a:off x="156240" y="3270600"/>
            <a:ext cx="2403000" cy="1962720"/>
            <a:chOff x="156240" y="3270600"/>
            <a:chExt cx="2403000" cy="1962720"/>
          </a:xfrm>
        </p:grpSpPr>
        <p:pic>
          <p:nvPicPr>
            <p:cNvPr id="1122" name="" descr=""/>
            <p:cNvPicPr/>
            <p:nvPr/>
          </p:nvPicPr>
          <p:blipFill>
            <a:blip r:embed="rId5"/>
            <a:stretch/>
          </p:blipFill>
          <p:spPr>
            <a:xfrm>
              <a:off x="156240" y="3270600"/>
              <a:ext cx="2403000" cy="196272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1123" name=""/>
            <p:cNvSpPr txBox="1"/>
            <p:nvPr/>
          </p:nvSpPr>
          <p:spPr>
            <a:xfrm>
              <a:off x="654480" y="3373560"/>
              <a:ext cx="1015200" cy="444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124" name=""/>
          <p:cNvGrpSpPr/>
          <p:nvPr/>
        </p:nvGrpSpPr>
        <p:grpSpPr>
          <a:xfrm>
            <a:off x="2793960" y="3272040"/>
            <a:ext cx="2279520" cy="1983240"/>
            <a:chOff x="2793960" y="3272040"/>
            <a:chExt cx="2279520" cy="1983240"/>
          </a:xfrm>
        </p:grpSpPr>
        <mc:AlternateContent>
          <mc:Choice xmlns:a14="http://schemas.microsoft.com/office/drawing/2010/main" Requires="a14">
            <p:sp>
              <p:nvSpPr>
                <p:cNvPr id="1125" name=""/>
                <p:cNvSpPr txBox="1"/>
                <p:nvPr/>
              </p:nvSpPr>
              <p:spPr>
                <a:xfrm>
                  <a:off x="2926080" y="4512960"/>
                  <a:ext cx="197712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1126" name=""/>
            <p:cNvSpPr/>
            <p:nvPr/>
          </p:nvSpPr>
          <p:spPr>
            <a:xfrm>
              <a:off x="279396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"/>
            <p:cNvSpPr txBox="1"/>
            <p:nvPr/>
          </p:nvSpPr>
          <p:spPr>
            <a:xfrm>
              <a:off x="3073320" y="3342240"/>
              <a:ext cx="19130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128" name=""/>
            <p:cNvSpPr/>
            <p:nvPr/>
          </p:nvSpPr>
          <p:spPr>
            <a:xfrm flipV="1">
              <a:off x="3199680" y="402156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9" name=""/>
            <p:cNvSpPr/>
            <p:nvPr/>
          </p:nvSpPr>
          <p:spPr>
            <a:xfrm rot="20580000">
              <a:off x="4439880" y="3745440"/>
              <a:ext cx="163800" cy="6634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0" name=""/>
            <p:cNvSpPr/>
            <p:nvPr/>
          </p:nvSpPr>
          <p:spPr>
            <a:xfrm flipV="1">
              <a:off x="3199680" y="3771720"/>
              <a:ext cx="1225800" cy="671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"/>
            <p:cNvSpPr/>
            <p:nvPr/>
          </p:nvSpPr>
          <p:spPr>
            <a:xfrm flipV="1">
              <a:off x="3200040" y="4380840"/>
              <a:ext cx="1428480" cy="62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"/>
            <p:cNvSpPr/>
            <p:nvPr/>
          </p:nvSpPr>
          <p:spPr>
            <a:xfrm rot="20580000">
              <a:off x="4467960" y="3954240"/>
              <a:ext cx="100800" cy="2462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"/>
            <p:cNvSpPr/>
            <p:nvPr/>
          </p:nvSpPr>
          <p:spPr>
            <a:xfrm flipV="1">
              <a:off x="3226320" y="410472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"/>
            <p:cNvSpPr/>
            <p:nvPr/>
          </p:nvSpPr>
          <p:spPr>
            <a:xfrm flipV="1">
              <a:off x="3226320" y="434664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"/>
            <p:cNvSpPr/>
            <p:nvPr/>
          </p:nvSpPr>
          <p:spPr>
            <a:xfrm flipV="1">
              <a:off x="3226320" y="429984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"/>
            <p:cNvSpPr/>
            <p:nvPr/>
          </p:nvSpPr>
          <p:spPr>
            <a:xfrm flipV="1">
              <a:off x="3226320" y="416736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37" name=""/>
          <p:cNvGrpSpPr/>
          <p:nvPr/>
        </p:nvGrpSpPr>
        <p:grpSpPr>
          <a:xfrm>
            <a:off x="7721640" y="3272040"/>
            <a:ext cx="2279520" cy="1983240"/>
            <a:chOff x="7721640" y="3272040"/>
            <a:chExt cx="2279520" cy="1983240"/>
          </a:xfrm>
        </p:grpSpPr>
        <p:sp>
          <p:nvSpPr>
            <p:cNvPr id="1138" name=""/>
            <p:cNvSpPr/>
            <p:nvPr/>
          </p:nvSpPr>
          <p:spPr>
            <a:xfrm>
              <a:off x="772164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"/>
            <p:cNvSpPr txBox="1"/>
            <p:nvPr/>
          </p:nvSpPr>
          <p:spPr>
            <a:xfrm>
              <a:off x="7857000" y="3342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140" name=""/>
            <p:cNvGrpSpPr/>
            <p:nvPr/>
          </p:nvGrpSpPr>
          <p:grpSpPr>
            <a:xfrm>
              <a:off x="8050680" y="4024080"/>
              <a:ext cx="1502280" cy="709200"/>
              <a:chOff x="8050680" y="4024080"/>
              <a:chExt cx="1502280" cy="709200"/>
            </a:xfrm>
          </p:grpSpPr>
          <p:sp>
            <p:nvSpPr>
              <p:cNvPr id="1141" name=""/>
              <p:cNvSpPr/>
              <p:nvPr/>
            </p:nvSpPr>
            <p:spPr>
              <a:xfrm flipV="1">
                <a:off x="8055360" y="430956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2" name=""/>
              <p:cNvSpPr/>
              <p:nvPr/>
            </p:nvSpPr>
            <p:spPr>
              <a:xfrm rot="20580000">
                <a:off x="9295560" y="4033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3" name=""/>
              <p:cNvSpPr/>
              <p:nvPr/>
            </p:nvSpPr>
            <p:spPr>
              <a:xfrm flipV="1">
                <a:off x="8055360" y="4059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4" name=""/>
              <p:cNvSpPr/>
              <p:nvPr/>
            </p:nvSpPr>
            <p:spPr>
              <a:xfrm flipV="1">
                <a:off x="8055720" y="4668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5" name=""/>
              <p:cNvSpPr/>
              <p:nvPr/>
            </p:nvSpPr>
            <p:spPr>
              <a:xfrm flipV="1">
                <a:off x="8050680" y="4387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6" name=""/>
              <p:cNvSpPr/>
              <p:nvPr/>
            </p:nvSpPr>
            <p:spPr>
              <a:xfrm flipV="1">
                <a:off x="8050680" y="4629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7" name=""/>
              <p:cNvSpPr/>
              <p:nvPr/>
            </p:nvSpPr>
            <p:spPr>
              <a:xfrm flipV="1">
                <a:off x="8050680" y="4582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8" name=""/>
              <p:cNvSpPr/>
              <p:nvPr/>
            </p:nvSpPr>
            <p:spPr>
              <a:xfrm flipV="1">
                <a:off x="8050680" y="4450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149" name=""/>
          <p:cNvGrpSpPr/>
          <p:nvPr/>
        </p:nvGrpSpPr>
        <p:grpSpPr>
          <a:xfrm>
            <a:off x="5261760" y="3272040"/>
            <a:ext cx="2279520" cy="1983240"/>
            <a:chOff x="5261760" y="3272040"/>
            <a:chExt cx="2279520" cy="1983240"/>
          </a:xfrm>
        </p:grpSpPr>
        <p:sp>
          <p:nvSpPr>
            <p:cNvPr id="1150" name=""/>
            <p:cNvSpPr/>
            <p:nvPr/>
          </p:nvSpPr>
          <p:spPr>
            <a:xfrm>
              <a:off x="526176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"/>
            <p:cNvSpPr txBox="1"/>
            <p:nvPr/>
          </p:nvSpPr>
          <p:spPr>
            <a:xfrm>
              <a:off x="5397120" y="3342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152" name=""/>
            <p:cNvGrpSpPr/>
            <p:nvPr/>
          </p:nvGrpSpPr>
          <p:grpSpPr>
            <a:xfrm>
              <a:off x="5590800" y="4024080"/>
              <a:ext cx="1502280" cy="709200"/>
              <a:chOff x="5590800" y="4024080"/>
              <a:chExt cx="1502280" cy="709200"/>
            </a:xfrm>
          </p:grpSpPr>
          <p:sp>
            <p:nvSpPr>
              <p:cNvPr id="1153" name=""/>
              <p:cNvSpPr/>
              <p:nvPr/>
            </p:nvSpPr>
            <p:spPr>
              <a:xfrm flipV="1">
                <a:off x="5595480" y="430956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4" name=""/>
              <p:cNvSpPr/>
              <p:nvPr/>
            </p:nvSpPr>
            <p:spPr>
              <a:xfrm rot="20580000">
                <a:off x="6835680" y="4033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5" name=""/>
              <p:cNvSpPr/>
              <p:nvPr/>
            </p:nvSpPr>
            <p:spPr>
              <a:xfrm flipV="1">
                <a:off x="5595480" y="4059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6" name=""/>
              <p:cNvSpPr/>
              <p:nvPr/>
            </p:nvSpPr>
            <p:spPr>
              <a:xfrm flipV="1">
                <a:off x="5595840" y="4668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7" name=""/>
              <p:cNvSpPr/>
              <p:nvPr/>
            </p:nvSpPr>
            <p:spPr>
              <a:xfrm flipV="1">
                <a:off x="5590800" y="4387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8" name=""/>
              <p:cNvSpPr/>
              <p:nvPr/>
            </p:nvSpPr>
            <p:spPr>
              <a:xfrm flipV="1">
                <a:off x="5590800" y="4629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9" name=""/>
              <p:cNvSpPr/>
              <p:nvPr/>
            </p:nvSpPr>
            <p:spPr>
              <a:xfrm flipV="1">
                <a:off x="5590800" y="4582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0" name=""/>
              <p:cNvSpPr/>
              <p:nvPr/>
            </p:nvSpPr>
            <p:spPr>
              <a:xfrm flipV="1">
                <a:off x="5590800" y="4450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1" name=""/>
              <p:cNvSpPr/>
              <p:nvPr/>
            </p:nvSpPr>
            <p:spPr>
              <a:xfrm flipV="1">
                <a:off x="5590800" y="4466520"/>
                <a:ext cx="927360" cy="266760"/>
              </a:xfrm>
              <a:prstGeom prst="line">
                <a:avLst/>
              </a:prstGeom>
              <a:ln w="76320">
                <a:solidFill>
                  <a:srgbClr val="ff0000">
                    <a:alpha val="70000"/>
                  </a:srgbClr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162" name=""/>
          <p:cNvGrpSpPr/>
          <p:nvPr/>
        </p:nvGrpSpPr>
        <p:grpSpPr>
          <a:xfrm>
            <a:off x="-208080" y="1482840"/>
            <a:ext cx="2901240" cy="1733760"/>
            <a:chOff x="-208080" y="1482840"/>
            <a:chExt cx="2901240" cy="1733760"/>
          </a:xfrm>
        </p:grpSpPr>
        <p:grpSp>
          <p:nvGrpSpPr>
            <p:cNvPr id="1163" name=""/>
            <p:cNvGrpSpPr/>
            <p:nvPr/>
          </p:nvGrpSpPr>
          <p:grpSpPr>
            <a:xfrm>
              <a:off x="-208080" y="1482840"/>
              <a:ext cx="2743200" cy="1719000"/>
              <a:chOff x="-208080" y="1482840"/>
              <a:chExt cx="2743200" cy="1719000"/>
            </a:xfrm>
          </p:grpSpPr>
          <p:pic>
            <p:nvPicPr>
              <p:cNvPr id="1164" name="" descr=""/>
              <p:cNvPicPr/>
              <p:nvPr/>
            </p:nvPicPr>
            <p:blipFill>
              <a:blip r:embed="rId6"/>
              <a:srcRect l="0" t="0" r="87244" b="0"/>
              <a:stretch/>
            </p:blipFill>
            <p:spPr>
              <a:xfrm>
                <a:off x="-208080" y="1482840"/>
                <a:ext cx="1169640" cy="1718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65" name="" descr=""/>
              <p:cNvPicPr/>
              <p:nvPr/>
            </p:nvPicPr>
            <p:blipFill>
              <a:blip r:embed="rId7"/>
              <a:srcRect l="46757" t="0" r="35162" b="0"/>
              <a:stretch/>
            </p:blipFill>
            <p:spPr>
              <a:xfrm>
                <a:off x="876600" y="1483200"/>
                <a:ext cx="1658520" cy="1718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166" name=""/>
            <p:cNvSpPr/>
            <p:nvPr/>
          </p:nvSpPr>
          <p:spPr>
            <a:xfrm>
              <a:off x="2455200" y="2721600"/>
              <a:ext cx="237960" cy="2628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7" name=""/>
            <p:cNvSpPr txBox="1"/>
            <p:nvPr/>
          </p:nvSpPr>
          <p:spPr>
            <a:xfrm>
              <a:off x="894960" y="2870280"/>
              <a:ext cx="16502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Area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68" name=""/>
          <p:cNvGrpSpPr/>
          <p:nvPr/>
        </p:nvGrpSpPr>
        <p:grpSpPr>
          <a:xfrm>
            <a:off x="2541240" y="1478880"/>
            <a:ext cx="2743200" cy="1737720"/>
            <a:chOff x="2541240" y="1478880"/>
            <a:chExt cx="2743200" cy="1737720"/>
          </a:xfrm>
        </p:grpSpPr>
        <p:pic>
          <p:nvPicPr>
            <p:cNvPr id="1169" name="" descr=""/>
            <p:cNvPicPr/>
            <p:nvPr/>
          </p:nvPicPr>
          <p:blipFill>
            <a:blip r:embed="rId8"/>
            <a:srcRect l="0" t="0" r="87244" b="0"/>
            <a:stretch/>
          </p:blipFill>
          <p:spPr>
            <a:xfrm>
              <a:off x="2541240" y="1478880"/>
              <a:ext cx="1086480" cy="159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70" name="" descr=""/>
            <p:cNvPicPr/>
            <p:nvPr/>
          </p:nvPicPr>
          <p:blipFill>
            <a:blip r:embed="rId9"/>
            <a:srcRect l="47096" t="0" r="35049" b="0"/>
            <a:stretch/>
          </p:blipFill>
          <p:spPr>
            <a:xfrm>
              <a:off x="3577320" y="1479240"/>
              <a:ext cx="1521000" cy="1599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1" name=""/>
            <p:cNvSpPr/>
            <p:nvPr/>
          </p:nvSpPr>
          <p:spPr>
            <a:xfrm>
              <a:off x="5007240" y="2608200"/>
              <a:ext cx="277200" cy="306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2" name=""/>
            <p:cNvSpPr txBox="1"/>
            <p:nvPr/>
          </p:nvSpPr>
          <p:spPr>
            <a:xfrm>
              <a:off x="3414960" y="2870280"/>
              <a:ext cx="16502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Angularity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59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properties – R=0.4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174" name=""/>
          <p:cNvGrpSpPr/>
          <p:nvPr/>
        </p:nvGrpSpPr>
        <p:grpSpPr>
          <a:xfrm>
            <a:off x="8547840" y="-10440"/>
            <a:ext cx="1490400" cy="1371600"/>
            <a:chOff x="8547840" y="-10440"/>
            <a:chExt cx="1490400" cy="1371600"/>
          </a:xfrm>
        </p:grpSpPr>
        <p:pic>
          <p:nvPicPr>
            <p:cNvPr id="1175" name="" descr=""/>
            <p:cNvPicPr/>
            <p:nvPr/>
          </p:nvPicPr>
          <p:blipFill>
            <a:blip r:embed="rId10"/>
            <a:srcRect l="49108" t="0" r="0" b="0"/>
            <a:stretch/>
          </p:blipFill>
          <p:spPr>
            <a:xfrm>
              <a:off x="8959320" y="-10440"/>
              <a:ext cx="1078920" cy="1370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76" name="" descr=""/>
            <p:cNvPicPr/>
            <p:nvPr/>
          </p:nvPicPr>
          <p:blipFill>
            <a:blip r:embed="rId11"/>
            <a:srcRect l="0" t="0" r="81352" b="0"/>
            <a:stretch/>
          </p:blipFill>
          <p:spPr>
            <a:xfrm>
              <a:off x="8547840" y="-9720"/>
              <a:ext cx="394200" cy="1370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77" name="" descr=""/>
          <p:cNvPicPr/>
          <p:nvPr/>
        </p:nvPicPr>
        <p:blipFill>
          <a:blip r:embed="rId12"/>
          <a:stretch/>
        </p:blipFill>
        <p:spPr>
          <a:xfrm>
            <a:off x="2950560" y="923040"/>
            <a:ext cx="4178880" cy="274320"/>
          </a:xfrm>
          <a:prstGeom prst="rect">
            <a:avLst/>
          </a:prstGeom>
          <a:ln w="0">
            <a:noFill/>
          </a:ln>
        </p:spPr>
      </p:pic>
      <p:sp>
        <p:nvSpPr>
          <p:cNvPr id="1178" name=""/>
          <p:cNvSpPr/>
          <p:nvPr/>
        </p:nvSpPr>
        <p:spPr>
          <a:xfrm>
            <a:off x="1510560" y="1494360"/>
            <a:ext cx="0" cy="1133280"/>
          </a:xfrm>
          <a:custGeom>
            <a:avLst/>
            <a:gdLst/>
            <a:ahLst/>
            <a:rect l="0" t="0" r="r" b="b"/>
            <a:pathLst>
              <a:path fill="none" w="0" h="3148">
                <a:moveTo>
                  <a:pt x="0" y="3148"/>
                </a:moveTo>
                <a:lnTo>
                  <a:pt x="0" y="0"/>
                </a:lnTo>
              </a:path>
            </a:pathLst>
          </a:custGeom>
          <a:ln w="38160">
            <a:solidFill>
              <a:srgbClr val="000000"/>
            </a:solidFill>
            <a:round/>
          </a:ln>
        </p:spPr>
      </p:sp>
      <mc:AlternateContent>
        <mc:Choice xmlns:a14="http://schemas.microsoft.com/office/drawing/2010/main" Requires="a14">
          <p:sp>
            <p:nvSpPr>
              <p:cNvPr id="1179" name=""/>
              <p:cNvSpPr txBox="1"/>
              <p:nvPr/>
            </p:nvSpPr>
            <p:spPr>
              <a:xfrm>
                <a:off x="568080" y="983880"/>
                <a:ext cx="1898640" cy="420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Area</m:t>
                    </m:r>
                    <m:r>
                      <m:t xml:space="preserve">&gt;</m:t>
                    </m:r>
                    <m:r>
                      <m:t xml:space="preserve">0.6</m:t>
                    </m:r>
                    <m:r>
                      <m:t xml:space="preserve">R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180" name=""/>
          <p:cNvSpPr txBox="1"/>
          <p:nvPr/>
        </p:nvSpPr>
        <p:spPr>
          <a:xfrm>
            <a:off x="503280" y="441360"/>
            <a:ext cx="24058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&lt;4% Signal loss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&gt;50% Comb. loss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81" name="" descr=""/>
          <p:cNvPicPr/>
          <p:nvPr/>
        </p:nvPicPr>
        <p:blipFill>
          <a:blip r:embed="rId13">
            <a:alphaModFix amt="50000"/>
          </a:blip>
          <a:stretch/>
        </p:blipFill>
        <p:spPr>
          <a:xfrm>
            <a:off x="7358400" y="339840"/>
            <a:ext cx="604800" cy="554760"/>
          </a:xfrm>
          <a:prstGeom prst="rect">
            <a:avLst/>
          </a:prstGeom>
          <a:ln w="0">
            <a:noFill/>
          </a:ln>
        </p:spPr>
      </p:pic>
      <p:pic>
        <p:nvPicPr>
          <p:cNvPr id="1182" name="" descr=""/>
          <p:cNvPicPr/>
          <p:nvPr/>
        </p:nvPicPr>
        <p:blipFill>
          <a:blip r:embed="rId14">
            <a:alphaModFix amt="25000"/>
          </a:blip>
          <a:stretch/>
        </p:blipFill>
        <p:spPr>
          <a:xfrm>
            <a:off x="8012880" y="320400"/>
            <a:ext cx="564840" cy="569520"/>
          </a:xfrm>
          <a:prstGeom prst="rect">
            <a:avLst/>
          </a:prstGeom>
          <a:ln w="0">
            <a:solidFill>
              <a:srgbClr val="808080">
                <a:alpha val="25000"/>
              </a:srgbClr>
            </a:solidFill>
            <a:custDash>
              <a:ds d="100000" sp="500000"/>
              <a:ds d="100000" sp="500000"/>
            </a:custDash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"/>
          <p:cNvGrpSpPr/>
          <p:nvPr/>
        </p:nvGrpSpPr>
        <p:grpSpPr>
          <a:xfrm>
            <a:off x="7256160" y="1391400"/>
            <a:ext cx="2773080" cy="1842840"/>
            <a:chOff x="7256160" y="1391400"/>
            <a:chExt cx="2773080" cy="1842840"/>
          </a:xfrm>
        </p:grpSpPr>
        <p:grpSp>
          <p:nvGrpSpPr>
            <p:cNvPr id="1184" name=""/>
            <p:cNvGrpSpPr/>
            <p:nvPr/>
          </p:nvGrpSpPr>
          <p:grpSpPr>
            <a:xfrm>
              <a:off x="7286040" y="1416600"/>
              <a:ext cx="2743200" cy="1682640"/>
              <a:chOff x="7286040" y="1416600"/>
              <a:chExt cx="2743200" cy="1682640"/>
            </a:xfrm>
          </p:grpSpPr>
          <p:pic>
            <p:nvPicPr>
              <p:cNvPr id="1185" name="" descr=""/>
              <p:cNvPicPr/>
              <p:nvPr/>
            </p:nvPicPr>
            <p:blipFill>
              <a:blip r:embed="rId1"/>
              <a:srcRect l="46969" t="0" r="34956" b="0"/>
              <a:stretch/>
            </p:blipFill>
            <p:spPr>
              <a:xfrm>
                <a:off x="8411400" y="1416600"/>
                <a:ext cx="1617840" cy="1682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86" name="" descr=""/>
              <p:cNvPicPr/>
              <p:nvPr/>
            </p:nvPicPr>
            <p:blipFill>
              <a:blip r:embed="rId2"/>
              <a:srcRect l="0" t="0" r="86929" b="0"/>
              <a:stretch/>
            </p:blipFill>
            <p:spPr>
              <a:xfrm>
                <a:off x="7286040" y="1416600"/>
                <a:ext cx="1169640" cy="168264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1187" name="" descr=""/>
            <p:cNvPicPr/>
            <p:nvPr/>
          </p:nvPicPr>
          <p:blipFill>
            <a:blip r:embed="rId3"/>
            <a:srcRect l="0" t="0" r="87244" b="0"/>
            <a:stretch/>
          </p:blipFill>
          <p:spPr>
            <a:xfrm>
              <a:off x="7256160" y="1391400"/>
              <a:ext cx="1161000" cy="170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8" name=""/>
            <p:cNvSpPr txBox="1"/>
            <p:nvPr/>
          </p:nvSpPr>
          <p:spPr>
            <a:xfrm>
              <a:off x="8514720" y="2833200"/>
              <a:ext cx="1486440" cy="401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p</a:t>
              </a:r>
              <a:r>
                <a:rPr b="0" lang="en-US" sz="1800" spc="-1" strike="noStrike" baseline="-33000">
                  <a:latin typeface="Arial"/>
                </a:rPr>
                <a:t>T</a:t>
              </a:r>
              <a:r>
                <a:rPr b="0" lang="en-US" sz="1800" spc="-1" strike="noStrike" baseline="33000">
                  <a:latin typeface="Arial"/>
                </a:rPr>
                <a:t>1 </a:t>
              </a:r>
              <a:r>
                <a:rPr b="0" lang="en-US" sz="1800" spc="-1" strike="noStrike">
                  <a:latin typeface="Arial"/>
                </a:rPr>
                <a:t>(GeV/c)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89" name=""/>
          <p:cNvGrpSpPr/>
          <p:nvPr/>
        </p:nvGrpSpPr>
        <p:grpSpPr>
          <a:xfrm>
            <a:off x="4737960" y="1463400"/>
            <a:ext cx="2808360" cy="2062440"/>
            <a:chOff x="4737960" y="1463400"/>
            <a:chExt cx="2808360" cy="2062440"/>
          </a:xfrm>
        </p:grpSpPr>
        <p:sp>
          <p:nvSpPr>
            <p:cNvPr id="1190" name=""/>
            <p:cNvSpPr/>
            <p:nvPr/>
          </p:nvSpPr>
          <p:spPr>
            <a:xfrm>
              <a:off x="7219800" y="2611440"/>
              <a:ext cx="326520" cy="3618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91" name=""/>
            <p:cNvGrpSpPr/>
            <p:nvPr/>
          </p:nvGrpSpPr>
          <p:grpSpPr>
            <a:xfrm>
              <a:off x="4737960" y="1463400"/>
              <a:ext cx="2743200" cy="1710000"/>
              <a:chOff x="4737960" y="1463400"/>
              <a:chExt cx="2743200" cy="1710000"/>
            </a:xfrm>
          </p:grpSpPr>
          <p:pic>
            <p:nvPicPr>
              <p:cNvPr id="1192" name="" descr=""/>
              <p:cNvPicPr/>
              <p:nvPr/>
            </p:nvPicPr>
            <p:blipFill>
              <a:blip r:embed="rId4"/>
              <a:srcRect l="47082" t="0" r="34951" b="0"/>
              <a:stretch/>
            </p:blipFill>
            <p:spPr>
              <a:xfrm>
                <a:off x="5844600" y="1463760"/>
                <a:ext cx="1636560" cy="1709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93" name="" descr=""/>
              <p:cNvPicPr/>
              <p:nvPr/>
            </p:nvPicPr>
            <p:blipFill>
              <a:blip r:embed="rId5"/>
              <a:srcRect l="0" t="0" r="87037" b="0"/>
              <a:stretch/>
            </p:blipFill>
            <p:spPr>
              <a:xfrm>
                <a:off x="4737960" y="1463400"/>
                <a:ext cx="1180440" cy="1709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194" name=""/>
            <p:cNvSpPr txBox="1"/>
            <p:nvPr/>
          </p:nvSpPr>
          <p:spPr>
            <a:xfrm>
              <a:off x="5836320" y="2868840"/>
              <a:ext cx="1565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&lt;p</a:t>
              </a:r>
              <a:r>
                <a:rPr b="0" lang="en-US" sz="1800" spc="-1" strike="noStrike" baseline="-33000">
                  <a:latin typeface="Arial"/>
                </a:rPr>
                <a:t>T</a:t>
              </a:r>
              <a:r>
                <a:rPr b="0" lang="en-US" sz="1800" spc="-1" strike="noStrike">
                  <a:latin typeface="Arial"/>
                </a:rPr>
                <a:t>&gt; (GeV/c)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195" name=""/>
          <p:cNvGrpSpPr/>
          <p:nvPr/>
        </p:nvGrpSpPr>
        <p:grpSpPr>
          <a:xfrm>
            <a:off x="2325960" y="1496520"/>
            <a:ext cx="2958480" cy="1737360"/>
            <a:chOff x="2325960" y="1496520"/>
            <a:chExt cx="2958480" cy="1737360"/>
          </a:xfrm>
        </p:grpSpPr>
        <p:grpSp>
          <p:nvGrpSpPr>
            <p:cNvPr id="1196" name=""/>
            <p:cNvGrpSpPr/>
            <p:nvPr/>
          </p:nvGrpSpPr>
          <p:grpSpPr>
            <a:xfrm>
              <a:off x="2325960" y="1496520"/>
              <a:ext cx="2743200" cy="1737360"/>
              <a:chOff x="2325960" y="1496520"/>
              <a:chExt cx="2743200" cy="1737360"/>
            </a:xfrm>
          </p:grpSpPr>
          <p:pic>
            <p:nvPicPr>
              <p:cNvPr id="1197" name="" descr=""/>
              <p:cNvPicPr/>
              <p:nvPr/>
            </p:nvPicPr>
            <p:blipFill>
              <a:blip r:embed="rId6"/>
              <a:srcRect l="0" t="0" r="87151" b="0"/>
              <a:stretch/>
            </p:blipFill>
            <p:spPr>
              <a:xfrm>
                <a:off x="2325960" y="1540440"/>
                <a:ext cx="1158120" cy="16934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98" name="" descr=""/>
              <p:cNvPicPr/>
              <p:nvPr/>
            </p:nvPicPr>
            <p:blipFill>
              <a:blip r:embed="rId7"/>
              <a:srcRect l="46964" t="0" r="34641" b="0"/>
              <a:stretch/>
            </p:blipFill>
            <p:spPr>
              <a:xfrm>
                <a:off x="3410640" y="1496520"/>
                <a:ext cx="1658520" cy="16934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199" name=""/>
            <p:cNvSpPr/>
            <p:nvPr/>
          </p:nvSpPr>
          <p:spPr>
            <a:xfrm>
              <a:off x="5007240" y="2608200"/>
              <a:ext cx="277200" cy="306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0" name=""/>
            <p:cNvSpPr txBox="1"/>
            <p:nvPr/>
          </p:nvSpPr>
          <p:spPr>
            <a:xfrm>
              <a:off x="3414960" y="2870280"/>
              <a:ext cx="16502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Angularity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201" name=""/>
            <p:cNvSpPr/>
            <p:nvPr/>
          </p:nvSpPr>
          <p:spPr>
            <a:xfrm>
              <a:off x="4852800" y="2685240"/>
              <a:ext cx="154440" cy="2296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59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properties – R=0.4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203" name=""/>
          <p:cNvGrpSpPr/>
          <p:nvPr/>
        </p:nvGrpSpPr>
        <p:grpSpPr>
          <a:xfrm>
            <a:off x="156240" y="3270600"/>
            <a:ext cx="2403000" cy="1962720"/>
            <a:chOff x="156240" y="3270600"/>
            <a:chExt cx="2403000" cy="1962720"/>
          </a:xfrm>
        </p:grpSpPr>
        <p:pic>
          <p:nvPicPr>
            <p:cNvPr id="1204" name="" descr=""/>
            <p:cNvPicPr/>
            <p:nvPr/>
          </p:nvPicPr>
          <p:blipFill>
            <a:blip r:embed="rId8"/>
            <a:stretch/>
          </p:blipFill>
          <p:spPr>
            <a:xfrm>
              <a:off x="156240" y="3270600"/>
              <a:ext cx="2403000" cy="196272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1205" name=""/>
            <p:cNvSpPr txBox="1"/>
            <p:nvPr/>
          </p:nvSpPr>
          <p:spPr>
            <a:xfrm>
              <a:off x="654480" y="3373560"/>
              <a:ext cx="1015200" cy="444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206" name=""/>
          <p:cNvGrpSpPr/>
          <p:nvPr/>
        </p:nvGrpSpPr>
        <p:grpSpPr>
          <a:xfrm>
            <a:off x="2793960" y="3272040"/>
            <a:ext cx="2279520" cy="1983240"/>
            <a:chOff x="2793960" y="3272040"/>
            <a:chExt cx="2279520" cy="1983240"/>
          </a:xfrm>
        </p:grpSpPr>
        <mc:AlternateContent>
          <mc:Choice xmlns:a14="http://schemas.microsoft.com/office/drawing/2010/main" Requires="a14">
            <p:sp>
              <p:nvSpPr>
                <p:cNvPr id="1207" name=""/>
                <p:cNvSpPr txBox="1"/>
                <p:nvPr/>
              </p:nvSpPr>
              <p:spPr>
                <a:xfrm>
                  <a:off x="2926080" y="4512960"/>
                  <a:ext cx="197712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1208" name=""/>
            <p:cNvSpPr/>
            <p:nvPr/>
          </p:nvSpPr>
          <p:spPr>
            <a:xfrm>
              <a:off x="279396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9" name=""/>
            <p:cNvSpPr txBox="1"/>
            <p:nvPr/>
          </p:nvSpPr>
          <p:spPr>
            <a:xfrm>
              <a:off x="3073320" y="3342240"/>
              <a:ext cx="19130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210" name=""/>
            <p:cNvSpPr/>
            <p:nvPr/>
          </p:nvSpPr>
          <p:spPr>
            <a:xfrm flipV="1">
              <a:off x="3199680" y="402156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1" name=""/>
            <p:cNvSpPr/>
            <p:nvPr/>
          </p:nvSpPr>
          <p:spPr>
            <a:xfrm rot="20580000">
              <a:off x="4439880" y="3745440"/>
              <a:ext cx="163800" cy="6634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2" name=""/>
            <p:cNvSpPr/>
            <p:nvPr/>
          </p:nvSpPr>
          <p:spPr>
            <a:xfrm flipV="1">
              <a:off x="3199680" y="3771720"/>
              <a:ext cx="1225800" cy="671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3" name=""/>
            <p:cNvSpPr/>
            <p:nvPr/>
          </p:nvSpPr>
          <p:spPr>
            <a:xfrm flipV="1">
              <a:off x="3200040" y="4380840"/>
              <a:ext cx="1428480" cy="62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4" name=""/>
            <p:cNvSpPr/>
            <p:nvPr/>
          </p:nvSpPr>
          <p:spPr>
            <a:xfrm rot="20580000">
              <a:off x="4467960" y="3954240"/>
              <a:ext cx="100800" cy="2462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5" name=""/>
            <p:cNvSpPr/>
            <p:nvPr/>
          </p:nvSpPr>
          <p:spPr>
            <a:xfrm flipV="1">
              <a:off x="3226320" y="410472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6" name=""/>
            <p:cNvSpPr/>
            <p:nvPr/>
          </p:nvSpPr>
          <p:spPr>
            <a:xfrm flipV="1">
              <a:off x="3226320" y="434664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7" name=""/>
            <p:cNvSpPr/>
            <p:nvPr/>
          </p:nvSpPr>
          <p:spPr>
            <a:xfrm flipV="1">
              <a:off x="3226320" y="429984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8" name=""/>
            <p:cNvSpPr/>
            <p:nvPr/>
          </p:nvSpPr>
          <p:spPr>
            <a:xfrm flipV="1">
              <a:off x="3226320" y="416736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19" name=""/>
          <p:cNvGrpSpPr/>
          <p:nvPr/>
        </p:nvGrpSpPr>
        <p:grpSpPr>
          <a:xfrm>
            <a:off x="7721640" y="3272040"/>
            <a:ext cx="2279520" cy="1983240"/>
            <a:chOff x="7721640" y="3272040"/>
            <a:chExt cx="2279520" cy="1983240"/>
          </a:xfrm>
        </p:grpSpPr>
        <p:sp>
          <p:nvSpPr>
            <p:cNvPr id="1220" name=""/>
            <p:cNvSpPr/>
            <p:nvPr/>
          </p:nvSpPr>
          <p:spPr>
            <a:xfrm>
              <a:off x="772164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1" name=""/>
            <p:cNvSpPr txBox="1"/>
            <p:nvPr/>
          </p:nvSpPr>
          <p:spPr>
            <a:xfrm>
              <a:off x="7857000" y="3342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222" name=""/>
            <p:cNvGrpSpPr/>
            <p:nvPr/>
          </p:nvGrpSpPr>
          <p:grpSpPr>
            <a:xfrm>
              <a:off x="8050680" y="4024080"/>
              <a:ext cx="1502280" cy="709200"/>
              <a:chOff x="8050680" y="4024080"/>
              <a:chExt cx="1502280" cy="709200"/>
            </a:xfrm>
          </p:grpSpPr>
          <p:sp>
            <p:nvSpPr>
              <p:cNvPr id="1223" name=""/>
              <p:cNvSpPr/>
              <p:nvPr/>
            </p:nvSpPr>
            <p:spPr>
              <a:xfrm flipV="1">
                <a:off x="8055360" y="430956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4" name=""/>
              <p:cNvSpPr/>
              <p:nvPr/>
            </p:nvSpPr>
            <p:spPr>
              <a:xfrm rot="20580000">
                <a:off x="9295560" y="4033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5" name=""/>
              <p:cNvSpPr/>
              <p:nvPr/>
            </p:nvSpPr>
            <p:spPr>
              <a:xfrm flipV="1">
                <a:off x="8055360" y="4059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6" name=""/>
              <p:cNvSpPr/>
              <p:nvPr/>
            </p:nvSpPr>
            <p:spPr>
              <a:xfrm flipV="1">
                <a:off x="8055720" y="4668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7" name=""/>
              <p:cNvSpPr/>
              <p:nvPr/>
            </p:nvSpPr>
            <p:spPr>
              <a:xfrm flipV="1">
                <a:off x="8050680" y="4387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8" name=""/>
              <p:cNvSpPr/>
              <p:nvPr/>
            </p:nvSpPr>
            <p:spPr>
              <a:xfrm flipV="1">
                <a:off x="8050680" y="4629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9" name=""/>
              <p:cNvSpPr/>
              <p:nvPr/>
            </p:nvSpPr>
            <p:spPr>
              <a:xfrm flipV="1">
                <a:off x="8050680" y="4582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0" name=""/>
              <p:cNvSpPr/>
              <p:nvPr/>
            </p:nvSpPr>
            <p:spPr>
              <a:xfrm flipV="1">
                <a:off x="8050680" y="4450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231" name=""/>
          <p:cNvGrpSpPr/>
          <p:nvPr/>
        </p:nvGrpSpPr>
        <p:grpSpPr>
          <a:xfrm>
            <a:off x="5261760" y="3272040"/>
            <a:ext cx="2279520" cy="1983240"/>
            <a:chOff x="5261760" y="3272040"/>
            <a:chExt cx="2279520" cy="1983240"/>
          </a:xfrm>
        </p:grpSpPr>
        <p:sp>
          <p:nvSpPr>
            <p:cNvPr id="1232" name=""/>
            <p:cNvSpPr/>
            <p:nvPr/>
          </p:nvSpPr>
          <p:spPr>
            <a:xfrm>
              <a:off x="5261760" y="3272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"/>
            <p:cNvSpPr txBox="1"/>
            <p:nvPr/>
          </p:nvSpPr>
          <p:spPr>
            <a:xfrm>
              <a:off x="5397120" y="3342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234" name=""/>
            <p:cNvGrpSpPr/>
            <p:nvPr/>
          </p:nvGrpSpPr>
          <p:grpSpPr>
            <a:xfrm>
              <a:off x="5590800" y="4024080"/>
              <a:ext cx="1502280" cy="709200"/>
              <a:chOff x="5590800" y="4024080"/>
              <a:chExt cx="1502280" cy="709200"/>
            </a:xfrm>
          </p:grpSpPr>
          <p:sp>
            <p:nvSpPr>
              <p:cNvPr id="1235" name=""/>
              <p:cNvSpPr/>
              <p:nvPr/>
            </p:nvSpPr>
            <p:spPr>
              <a:xfrm flipV="1">
                <a:off x="5595480" y="430956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6" name=""/>
              <p:cNvSpPr/>
              <p:nvPr/>
            </p:nvSpPr>
            <p:spPr>
              <a:xfrm rot="20580000">
                <a:off x="6835680" y="4033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7" name=""/>
              <p:cNvSpPr/>
              <p:nvPr/>
            </p:nvSpPr>
            <p:spPr>
              <a:xfrm flipV="1">
                <a:off x="5595480" y="4059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8" name=""/>
              <p:cNvSpPr/>
              <p:nvPr/>
            </p:nvSpPr>
            <p:spPr>
              <a:xfrm flipV="1">
                <a:off x="5595840" y="4668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9" name=""/>
              <p:cNvSpPr/>
              <p:nvPr/>
            </p:nvSpPr>
            <p:spPr>
              <a:xfrm flipV="1">
                <a:off x="5590800" y="4387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40" name=""/>
              <p:cNvSpPr/>
              <p:nvPr/>
            </p:nvSpPr>
            <p:spPr>
              <a:xfrm flipV="1">
                <a:off x="5590800" y="4629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41" name=""/>
              <p:cNvSpPr/>
              <p:nvPr/>
            </p:nvSpPr>
            <p:spPr>
              <a:xfrm flipV="1">
                <a:off x="5590800" y="4582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42" name=""/>
              <p:cNvSpPr/>
              <p:nvPr/>
            </p:nvSpPr>
            <p:spPr>
              <a:xfrm flipV="1">
                <a:off x="5590800" y="4450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43" name=""/>
              <p:cNvSpPr/>
              <p:nvPr/>
            </p:nvSpPr>
            <p:spPr>
              <a:xfrm flipV="1">
                <a:off x="5590800" y="4466520"/>
                <a:ext cx="927360" cy="266760"/>
              </a:xfrm>
              <a:prstGeom prst="line">
                <a:avLst/>
              </a:prstGeom>
              <a:ln w="76320">
                <a:solidFill>
                  <a:srgbClr val="ff0000">
                    <a:alpha val="70000"/>
                  </a:srgbClr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244" name=""/>
          <p:cNvGrpSpPr/>
          <p:nvPr/>
        </p:nvGrpSpPr>
        <p:grpSpPr>
          <a:xfrm>
            <a:off x="-248400" y="1459080"/>
            <a:ext cx="2941560" cy="1757520"/>
            <a:chOff x="-248400" y="1459080"/>
            <a:chExt cx="2941560" cy="1757520"/>
          </a:xfrm>
        </p:grpSpPr>
        <p:grpSp>
          <p:nvGrpSpPr>
            <p:cNvPr id="1245" name=""/>
            <p:cNvGrpSpPr/>
            <p:nvPr/>
          </p:nvGrpSpPr>
          <p:grpSpPr>
            <a:xfrm>
              <a:off x="-248400" y="1459080"/>
              <a:ext cx="2743200" cy="1691640"/>
              <a:chOff x="-248400" y="1459080"/>
              <a:chExt cx="2743200" cy="1691640"/>
            </a:xfrm>
          </p:grpSpPr>
          <p:grpSp>
            <p:nvGrpSpPr>
              <p:cNvPr id="1246" name=""/>
              <p:cNvGrpSpPr/>
              <p:nvPr/>
            </p:nvGrpSpPr>
            <p:grpSpPr>
              <a:xfrm>
                <a:off x="-248400" y="1459080"/>
                <a:ext cx="2743200" cy="1691640"/>
                <a:chOff x="-248400" y="1459080"/>
                <a:chExt cx="2743200" cy="1691640"/>
              </a:xfrm>
            </p:grpSpPr>
            <p:pic>
              <p:nvPicPr>
                <p:cNvPr id="1247" name="" descr=""/>
                <p:cNvPicPr/>
                <p:nvPr/>
              </p:nvPicPr>
              <p:blipFill>
                <a:blip r:embed="rId9"/>
                <a:srcRect l="0" t="0" r="86471" b="0"/>
                <a:stretch/>
              </p:blipFill>
              <p:spPr>
                <a:xfrm>
                  <a:off x="-248400" y="1459080"/>
                  <a:ext cx="1221480" cy="169128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248" name="" descr=""/>
                <p:cNvPicPr/>
                <p:nvPr/>
              </p:nvPicPr>
              <p:blipFill>
                <a:blip r:embed="rId10"/>
                <a:srcRect l="46073" t="0" r="35177" b="0"/>
                <a:stretch/>
              </p:blipFill>
              <p:spPr>
                <a:xfrm>
                  <a:off x="801720" y="1459440"/>
                  <a:ext cx="1693080" cy="169128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  <p:sp>
          <p:nvSpPr>
            <p:cNvPr id="1249" name=""/>
            <p:cNvSpPr/>
            <p:nvPr/>
          </p:nvSpPr>
          <p:spPr>
            <a:xfrm>
              <a:off x="2455200" y="2721600"/>
              <a:ext cx="237960" cy="2628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0" name=""/>
            <p:cNvSpPr txBox="1"/>
            <p:nvPr/>
          </p:nvSpPr>
          <p:spPr>
            <a:xfrm>
              <a:off x="894960" y="2870280"/>
              <a:ext cx="16502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1800" spc="-1" strike="noStrike">
                  <a:latin typeface="Arial"/>
                </a:rPr>
                <a:t>Area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251" name=""/>
          <p:cNvGrpSpPr/>
          <p:nvPr/>
        </p:nvGrpSpPr>
        <p:grpSpPr>
          <a:xfrm>
            <a:off x="8547840" y="-10440"/>
            <a:ext cx="1490400" cy="1371600"/>
            <a:chOff x="8547840" y="-10440"/>
            <a:chExt cx="1490400" cy="1371600"/>
          </a:xfrm>
        </p:grpSpPr>
        <p:pic>
          <p:nvPicPr>
            <p:cNvPr id="1252" name="" descr=""/>
            <p:cNvPicPr/>
            <p:nvPr/>
          </p:nvPicPr>
          <p:blipFill>
            <a:blip r:embed="rId11"/>
            <a:srcRect l="49108" t="0" r="0" b="0"/>
            <a:stretch/>
          </p:blipFill>
          <p:spPr>
            <a:xfrm>
              <a:off x="8959320" y="-10440"/>
              <a:ext cx="1078920" cy="1370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53" name="" descr=""/>
            <p:cNvPicPr/>
            <p:nvPr/>
          </p:nvPicPr>
          <p:blipFill>
            <a:blip r:embed="rId12"/>
            <a:srcRect l="0" t="0" r="81352" b="0"/>
            <a:stretch/>
          </p:blipFill>
          <p:spPr>
            <a:xfrm>
              <a:off x="8547840" y="-9720"/>
              <a:ext cx="394200" cy="1370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54" name="" descr=""/>
          <p:cNvPicPr/>
          <p:nvPr/>
        </p:nvPicPr>
        <p:blipFill>
          <a:blip r:embed="rId13"/>
          <a:stretch/>
        </p:blipFill>
        <p:spPr>
          <a:xfrm>
            <a:off x="2950560" y="923040"/>
            <a:ext cx="4178880" cy="274320"/>
          </a:xfrm>
          <a:prstGeom prst="rect">
            <a:avLst/>
          </a:prstGeom>
          <a:ln w="0">
            <a:noFill/>
          </a:ln>
        </p:spPr>
      </p:pic>
      <mc:AlternateContent>
        <mc:Choice xmlns:a14="http://schemas.microsoft.com/office/drawing/2010/main" Requires="a14">
          <p:sp>
            <p:nvSpPr>
              <p:cNvPr id="1255" name=""/>
              <p:cNvSpPr txBox="1"/>
              <p:nvPr/>
            </p:nvSpPr>
            <p:spPr>
              <a:xfrm>
                <a:off x="559800" y="843480"/>
                <a:ext cx="1898640" cy="420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Area</m:t>
                    </m:r>
                    <m:r>
                      <m:t xml:space="preserve">&gt;</m:t>
                    </m:r>
                    <m:r>
                      <m:t xml:space="preserve">0.6</m:t>
                    </m:r>
                    <m:r>
                      <m:t xml:space="preserve">R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1256" name="" descr=""/>
          <p:cNvPicPr/>
          <p:nvPr/>
        </p:nvPicPr>
        <p:blipFill>
          <a:blip r:embed="rId14">
            <a:alphaModFix amt="50000"/>
          </a:blip>
          <a:stretch/>
        </p:blipFill>
        <p:spPr>
          <a:xfrm>
            <a:off x="7358040" y="339840"/>
            <a:ext cx="604800" cy="554760"/>
          </a:xfrm>
          <a:prstGeom prst="rect">
            <a:avLst/>
          </a:prstGeom>
          <a:ln w="0">
            <a:noFill/>
          </a:ln>
        </p:spPr>
      </p:pic>
      <p:pic>
        <p:nvPicPr>
          <p:cNvPr id="1257" name="" descr=""/>
          <p:cNvPicPr/>
          <p:nvPr/>
        </p:nvPicPr>
        <p:blipFill>
          <a:blip r:embed="rId15">
            <a:alphaModFix amt="25000"/>
          </a:blip>
          <a:stretch/>
        </p:blipFill>
        <p:spPr>
          <a:xfrm>
            <a:off x="8012520" y="320400"/>
            <a:ext cx="564840" cy="569520"/>
          </a:xfrm>
          <a:prstGeom prst="rect">
            <a:avLst/>
          </a:prstGeom>
          <a:ln w="0">
            <a:solidFill>
              <a:srgbClr val="808080">
                <a:alpha val="25000"/>
              </a:srgbClr>
            </a:solidFill>
            <a:custDash>
              <a:ds d="100000" sp="500000"/>
              <a:ds d="100000" sp="500000"/>
            </a:custDash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504000" y="-9828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59" name="PlaceHolder 2"/>
          <p:cNvSpPr>
            <a:spLocks noGrp="1"/>
          </p:cNvSpPr>
          <p:nvPr>
            <p:ph/>
          </p:nvPr>
        </p:nvSpPr>
        <p:spPr>
          <a:xfrm>
            <a:off x="504000" y="714600"/>
            <a:ext cx="8870040" cy="260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a jet candidate and other jet candidates in its cluster (signal or background)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jet candidate and jet candidates in the other cluster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Silhouette value</a:t>
            </a:r>
            <a:br>
              <a:rPr sz="2400"/>
            </a:br>
            <a:r>
              <a:rPr b="0" lang="en-US" sz="2400" spc="-1" strike="noStrike">
                <a:latin typeface="Arial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60" name=""/>
              <p:cNvSpPr txBox="1"/>
              <p:nvPr/>
            </p:nvSpPr>
            <p:spPr>
              <a:xfrm>
                <a:off x="7516080" y="1067040"/>
                <a:ext cx="154980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a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d>
                          <m:dPr>
                            <m:begChr m:val="⟨"/>
                            <m:endChr m:val="⟩"/>
                          </m:dPr>
                          <m:e>
                            <m:sSub>
                              <m:e>
                                <m:r>
                                  <m:t xml:space="preserve">d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t xml:space="preserve">j</m:t>
                        </m:r>
                        <m:r>
                          <m:t xml:space="preserve">≠</m:t>
                        </m:r>
                        <m:r>
                          <m:t xml:space="preserve">i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61" name=""/>
              <p:cNvSpPr txBox="1"/>
              <p:nvPr/>
            </p:nvSpPr>
            <p:spPr>
              <a:xfrm>
                <a:off x="3490920" y="1904040"/>
                <a:ext cx="124344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b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</m:t>
                            </m:r>
                            <m:r>
                              <m:t xml:space="preserve">,</m:t>
                            </m:r>
                            <m:r>
                              <m:t xml:space="preserve">j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62" name=""/>
              <p:cNvSpPr txBox="1"/>
              <p:nvPr/>
            </p:nvSpPr>
            <p:spPr>
              <a:xfrm>
                <a:off x="3560040" y="2251440"/>
                <a:ext cx="2362680" cy="1008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s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b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</m:num>
                      <m:den>
                        <m:r>
                          <m:t xml:space="preserve">max</m:t>
                        </m:r>
                        <m:d>
                          <m:dPr>
                            <m:begChr m:val="["/>
                            <m:endChr m:val="]"/>
                          </m:dPr>
                          <m:e>
                            <m:sSub>
                              <m:e>
                                <m:r>
                                  <m:t xml:space="preserve">b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  <m:r>
                              <m:t xml:space="preserve">,</m:t>
                            </m:r>
                            <m:sSub>
                              <m:e>
                                <m:r>
                                  <m:t xml:space="preserve">a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p:grpSp>
        <p:nvGrpSpPr>
          <p:cNvPr id="1263" name=""/>
          <p:cNvGrpSpPr/>
          <p:nvPr/>
        </p:nvGrpSpPr>
        <p:grpSpPr>
          <a:xfrm>
            <a:off x="338400" y="3163320"/>
            <a:ext cx="9369360" cy="1202400"/>
            <a:chOff x="338400" y="3163320"/>
            <a:chExt cx="9369360" cy="1202400"/>
          </a:xfrm>
        </p:grpSpPr>
        <p:sp>
          <p:nvSpPr>
            <p:cNvPr id="1264" name=""/>
            <p:cNvSpPr/>
            <p:nvPr/>
          </p:nvSpPr>
          <p:spPr>
            <a:xfrm>
              <a:off x="718920" y="4076640"/>
              <a:ext cx="8642520" cy="7920"/>
            </a:xfrm>
            <a:prstGeom prst="line">
              <a:avLst/>
            </a:prstGeom>
            <a:ln w="76320">
              <a:solidFill>
                <a:srgbClr val="0000ff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5" name=""/>
            <p:cNvSpPr/>
            <p:nvPr/>
          </p:nvSpPr>
          <p:spPr>
            <a:xfrm flipH="1" flipV="1">
              <a:off x="6980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6" name=""/>
            <p:cNvSpPr/>
            <p:nvPr/>
          </p:nvSpPr>
          <p:spPr>
            <a:xfrm flipH="1" flipV="1">
              <a:off x="50324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7" name=""/>
            <p:cNvSpPr/>
            <p:nvPr/>
          </p:nvSpPr>
          <p:spPr>
            <a:xfrm flipH="1" flipV="1">
              <a:off x="935280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"/>
            <p:cNvSpPr txBox="1"/>
            <p:nvPr/>
          </p:nvSpPr>
          <p:spPr>
            <a:xfrm>
              <a:off x="338400" y="321012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latin typeface="Arial"/>
                </a:rPr>
                <a:t>-1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69" name=""/>
            <p:cNvSpPr txBox="1"/>
            <p:nvPr/>
          </p:nvSpPr>
          <p:spPr>
            <a:xfrm>
              <a:off x="9028440" y="316332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latin typeface="Arial"/>
                </a:rPr>
                <a:t> </a:t>
              </a:r>
              <a:r>
                <a:rPr b="1" lang="en-US" sz="3000" spc="-1" strike="noStrike">
                  <a:latin typeface="Arial"/>
                </a:rPr>
                <a:t>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270" name=""/>
            <p:cNvSpPr txBox="1"/>
            <p:nvPr/>
          </p:nvSpPr>
          <p:spPr>
            <a:xfrm>
              <a:off x="4695480" y="331956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3000" spc="-1" strike="noStrike">
                  <a:latin typeface="Arial"/>
                </a:rPr>
                <a:t>0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271" name=""/>
          <p:cNvSpPr txBox="1"/>
          <p:nvPr/>
        </p:nvSpPr>
        <p:spPr>
          <a:xfrm>
            <a:off x="-15480" y="4462560"/>
            <a:ext cx="209232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Looks more like another cluster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2" name=""/>
          <p:cNvSpPr txBox="1"/>
          <p:nvPr/>
        </p:nvSpPr>
        <p:spPr>
          <a:xfrm>
            <a:off x="3800520" y="4462560"/>
            <a:ext cx="24480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Indistinguishable from other clusters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3" name=""/>
          <p:cNvSpPr txBox="1"/>
          <p:nvPr/>
        </p:nvSpPr>
        <p:spPr>
          <a:xfrm>
            <a:off x="7901280" y="4407840"/>
            <a:ext cx="209232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Looks more like its own cluster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title"/>
          </p:nvPr>
        </p:nvSpPr>
        <p:spPr>
          <a:xfrm>
            <a:off x="504000" y="720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br>
              <a:rPr sz="3300"/>
            </a:br>
            <a:r>
              <a:rPr b="0" lang="en-US" sz="2500" spc="-1" strike="noStrike">
                <a:latin typeface="Arial"/>
                <a:hlinkClick r:id="rId1"/>
              </a:rPr>
              <a:t>Example from Wikipedia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275" name="" descr=""/>
          <p:cNvPicPr/>
          <p:nvPr/>
        </p:nvPicPr>
        <p:blipFill>
          <a:blip r:embed="rId2"/>
          <a:srcRect l="32790" t="38423" r="4224" b="5663"/>
          <a:stretch/>
        </p:blipFill>
        <p:spPr>
          <a:xfrm>
            <a:off x="4946040" y="949680"/>
            <a:ext cx="4278960" cy="4354200"/>
          </a:xfrm>
          <a:prstGeom prst="rect">
            <a:avLst/>
          </a:prstGeom>
          <a:ln w="0">
            <a:noFill/>
          </a:ln>
        </p:spPr>
      </p:pic>
      <p:grpSp>
        <p:nvGrpSpPr>
          <p:cNvPr id="1276" name=""/>
          <p:cNvGrpSpPr/>
          <p:nvPr/>
        </p:nvGrpSpPr>
        <p:grpSpPr>
          <a:xfrm>
            <a:off x="232560" y="1356840"/>
            <a:ext cx="6825600" cy="3984120"/>
            <a:chOff x="232560" y="1356840"/>
            <a:chExt cx="6825600" cy="3984120"/>
          </a:xfrm>
        </p:grpSpPr>
        <p:grpSp>
          <p:nvGrpSpPr>
            <p:cNvPr id="1277" name=""/>
            <p:cNvGrpSpPr/>
            <p:nvPr/>
          </p:nvGrpSpPr>
          <p:grpSpPr>
            <a:xfrm>
              <a:off x="232560" y="1356840"/>
              <a:ext cx="4544640" cy="3296520"/>
              <a:chOff x="232560" y="1356840"/>
              <a:chExt cx="4544640" cy="3296520"/>
            </a:xfrm>
          </p:grpSpPr>
          <p:pic>
            <p:nvPicPr>
              <p:cNvPr id="1278" name="" descr=""/>
              <p:cNvPicPr/>
              <p:nvPr/>
            </p:nvPicPr>
            <p:blipFill>
              <a:blip r:embed="rId3"/>
              <a:srcRect l="32471" t="9787" r="3600" b="61150"/>
              <a:stretch/>
            </p:blipFill>
            <p:spPr>
              <a:xfrm>
                <a:off x="232560" y="1356840"/>
                <a:ext cx="4544640" cy="2749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79" name="" descr=""/>
              <p:cNvPicPr/>
              <p:nvPr/>
            </p:nvPicPr>
            <p:blipFill>
              <a:blip r:embed="rId4"/>
              <a:srcRect l="34526" t="89100" r="11643" b="4692"/>
              <a:stretch/>
            </p:blipFill>
            <p:spPr>
              <a:xfrm>
                <a:off x="390960" y="4067640"/>
                <a:ext cx="3826080" cy="58572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280" name=""/>
            <p:cNvSpPr txBox="1"/>
            <p:nvPr/>
          </p:nvSpPr>
          <p:spPr>
            <a:xfrm>
              <a:off x="2082960" y="4274640"/>
              <a:ext cx="295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281" name=""/>
            <p:cNvSpPr txBox="1"/>
            <p:nvPr/>
          </p:nvSpPr>
          <p:spPr>
            <a:xfrm>
              <a:off x="6762960" y="4994640"/>
              <a:ext cx="295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282" name=""/>
            <p:cNvSpPr txBox="1"/>
            <p:nvPr/>
          </p:nvSpPr>
          <p:spPr>
            <a:xfrm>
              <a:off x="514440" y="4511880"/>
              <a:ext cx="3793320" cy="569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Silhouette scores from three types of animals rendered by </a:t>
              </a:r>
              <a:r>
                <a:rPr b="0" lang="en-US" sz="1000" spc="-1" strike="noStrike">
                  <a:latin typeface="Arial"/>
                  <a:hlinkClick r:id="rId5"/>
                </a:rPr>
                <a:t>Orange</a:t>
              </a:r>
              <a:r>
                <a:rPr b="0" lang="en-US" sz="1000" spc="-1" strike="noStrike">
                  <a:latin typeface="Arial"/>
                </a:rPr>
                <a:t> data mining suite. </a:t>
              </a:r>
              <a:endParaRPr b="0" lang="en-US" sz="1000" spc="-1" strike="noStrike">
                <a:latin typeface="Arial"/>
              </a:endParaRPr>
            </a:p>
          </p:txBody>
        </p:sp>
      </p:grpSp>
      <p:pic>
        <p:nvPicPr>
          <p:cNvPr id="1283" name="" descr=""/>
          <p:cNvPicPr/>
          <p:nvPr/>
        </p:nvPicPr>
        <p:blipFill>
          <a:blip r:embed="rId6"/>
          <a:stretch/>
        </p:blipFill>
        <p:spPr>
          <a:xfrm>
            <a:off x="6648480" y="3875760"/>
            <a:ext cx="1994760" cy="1496160"/>
          </a:xfrm>
          <a:prstGeom prst="rect">
            <a:avLst/>
          </a:prstGeom>
          <a:ln w="0">
            <a:noFill/>
          </a:ln>
        </p:spPr>
      </p:pic>
      <p:pic>
        <p:nvPicPr>
          <p:cNvPr id="1284" name="" descr=""/>
          <p:cNvPicPr/>
          <p:nvPr/>
        </p:nvPicPr>
        <p:blipFill>
          <a:blip r:embed="rId7"/>
          <a:stretch/>
        </p:blipFill>
        <p:spPr>
          <a:xfrm>
            <a:off x="1076040" y="1631880"/>
            <a:ext cx="1563480" cy="914400"/>
          </a:xfrm>
          <a:prstGeom prst="rect">
            <a:avLst/>
          </a:prstGeom>
          <a:ln w="0">
            <a:noFill/>
          </a:ln>
        </p:spPr>
      </p:pic>
      <p:pic>
        <p:nvPicPr>
          <p:cNvPr id="1285" name="" descr=""/>
          <p:cNvPicPr/>
          <p:nvPr/>
        </p:nvPicPr>
        <p:blipFill>
          <a:blip r:embed="rId8"/>
          <a:stretch/>
        </p:blipFill>
        <p:spPr>
          <a:xfrm>
            <a:off x="5892480" y="1215360"/>
            <a:ext cx="1576800" cy="131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75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Define a distance between two jet candidates to determine how similar they are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88" name=""/>
              <p:cNvSpPr txBox="1"/>
              <p:nvPr/>
            </p:nvSpPr>
            <p:spPr>
              <a:xfrm>
                <a:off x="1190160" y="2012400"/>
                <a:ext cx="7699680" cy="804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d</m:t>
                        </m:r>
                      </m:e>
                      <m:sub>
                        <m:r>
                          <m:t xml:space="preserve">i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i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j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max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min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rad>
                  </m:oMath>
                </a14:m>
              </a:p>
            </p:txBody>
          </p:sp>
        </mc:Choice>
        <mc:Fallback/>
      </mc:AlternateContent>
      <p:sp>
        <p:nvSpPr>
          <p:cNvPr id="1289" name=""/>
          <p:cNvSpPr/>
          <p:nvPr/>
        </p:nvSpPr>
        <p:spPr>
          <a:xfrm flipV="1">
            <a:off x="1483560" y="2732400"/>
            <a:ext cx="983520" cy="4528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90" name=""/>
          <p:cNvGrpSpPr/>
          <p:nvPr/>
        </p:nvGrpSpPr>
        <p:grpSpPr>
          <a:xfrm>
            <a:off x="164880" y="3207240"/>
            <a:ext cx="2403000" cy="1962720"/>
            <a:chOff x="164880" y="3207240"/>
            <a:chExt cx="2403000" cy="1962720"/>
          </a:xfrm>
        </p:grpSpPr>
        <p:pic>
          <p:nvPicPr>
            <p:cNvPr id="1291" name="" descr=""/>
            <p:cNvPicPr/>
            <p:nvPr/>
          </p:nvPicPr>
          <p:blipFill>
            <a:blip r:embed="rId1"/>
            <a:stretch/>
          </p:blipFill>
          <p:spPr>
            <a:xfrm>
              <a:off x="164880" y="3207240"/>
              <a:ext cx="2403000" cy="196272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1292" name=""/>
            <p:cNvSpPr txBox="1"/>
            <p:nvPr/>
          </p:nvSpPr>
          <p:spPr>
            <a:xfrm>
              <a:off x="663120" y="3310200"/>
              <a:ext cx="1015200" cy="444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293" name=""/>
          <p:cNvGrpSpPr/>
          <p:nvPr/>
        </p:nvGrpSpPr>
        <p:grpSpPr>
          <a:xfrm>
            <a:off x="2802600" y="3208680"/>
            <a:ext cx="2279520" cy="1983240"/>
            <a:chOff x="2802600" y="3208680"/>
            <a:chExt cx="2279520" cy="1983240"/>
          </a:xfrm>
        </p:grpSpPr>
        <mc:AlternateContent>
          <mc:Choice xmlns:a14="http://schemas.microsoft.com/office/drawing/2010/main" Requires="a14">
            <p:sp>
              <p:nvSpPr>
                <p:cNvPr id="1294" name=""/>
                <p:cNvSpPr txBox="1"/>
                <p:nvPr/>
              </p:nvSpPr>
              <p:spPr>
                <a:xfrm>
                  <a:off x="2934720" y="4449600"/>
                  <a:ext cx="197712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1295" name=""/>
            <p:cNvSpPr/>
            <p:nvPr/>
          </p:nvSpPr>
          <p:spPr>
            <a:xfrm>
              <a:off x="2802600" y="320868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6" name=""/>
            <p:cNvSpPr txBox="1"/>
            <p:nvPr/>
          </p:nvSpPr>
          <p:spPr>
            <a:xfrm>
              <a:off x="3081960" y="3278880"/>
              <a:ext cx="19130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297" name=""/>
            <p:cNvSpPr/>
            <p:nvPr/>
          </p:nvSpPr>
          <p:spPr>
            <a:xfrm flipV="1">
              <a:off x="3208320" y="395820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8" name=""/>
            <p:cNvSpPr/>
            <p:nvPr/>
          </p:nvSpPr>
          <p:spPr>
            <a:xfrm rot="20580000">
              <a:off x="4448520" y="3682080"/>
              <a:ext cx="163800" cy="6634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9" name=""/>
            <p:cNvSpPr/>
            <p:nvPr/>
          </p:nvSpPr>
          <p:spPr>
            <a:xfrm flipV="1">
              <a:off x="3208320" y="3708360"/>
              <a:ext cx="1225800" cy="671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0" name=""/>
            <p:cNvSpPr/>
            <p:nvPr/>
          </p:nvSpPr>
          <p:spPr>
            <a:xfrm flipV="1">
              <a:off x="3208680" y="4317480"/>
              <a:ext cx="1428480" cy="62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1" name=""/>
            <p:cNvSpPr/>
            <p:nvPr/>
          </p:nvSpPr>
          <p:spPr>
            <a:xfrm rot="20580000">
              <a:off x="4476600" y="3890880"/>
              <a:ext cx="100800" cy="2462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2" name=""/>
            <p:cNvSpPr/>
            <p:nvPr/>
          </p:nvSpPr>
          <p:spPr>
            <a:xfrm flipV="1">
              <a:off x="3234960" y="404136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3" name=""/>
            <p:cNvSpPr/>
            <p:nvPr/>
          </p:nvSpPr>
          <p:spPr>
            <a:xfrm flipV="1">
              <a:off x="3234960" y="428328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4" name=""/>
            <p:cNvSpPr/>
            <p:nvPr/>
          </p:nvSpPr>
          <p:spPr>
            <a:xfrm flipV="1">
              <a:off x="3234960" y="423648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5" name=""/>
            <p:cNvSpPr/>
            <p:nvPr/>
          </p:nvSpPr>
          <p:spPr>
            <a:xfrm flipV="1">
              <a:off x="3234960" y="410400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06" name=""/>
          <p:cNvSpPr/>
          <p:nvPr/>
        </p:nvSpPr>
        <p:spPr>
          <a:xfrm flipV="1">
            <a:off x="3950640" y="2818440"/>
            <a:ext cx="210600" cy="37476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7" name=""/>
          <p:cNvGrpSpPr/>
          <p:nvPr/>
        </p:nvGrpSpPr>
        <p:grpSpPr>
          <a:xfrm>
            <a:off x="7676280" y="3192120"/>
            <a:ext cx="2279520" cy="1983240"/>
            <a:chOff x="7676280" y="3192120"/>
            <a:chExt cx="2279520" cy="1983240"/>
          </a:xfrm>
        </p:grpSpPr>
        <p:sp>
          <p:nvSpPr>
            <p:cNvPr id="1308" name=""/>
            <p:cNvSpPr/>
            <p:nvPr/>
          </p:nvSpPr>
          <p:spPr>
            <a:xfrm>
              <a:off x="7676280" y="319212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9" name=""/>
            <p:cNvSpPr txBox="1"/>
            <p:nvPr/>
          </p:nvSpPr>
          <p:spPr>
            <a:xfrm>
              <a:off x="7811640" y="326232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310" name=""/>
            <p:cNvGrpSpPr/>
            <p:nvPr/>
          </p:nvGrpSpPr>
          <p:grpSpPr>
            <a:xfrm>
              <a:off x="8005320" y="3944160"/>
              <a:ext cx="1502280" cy="709200"/>
              <a:chOff x="8005320" y="3944160"/>
              <a:chExt cx="1502280" cy="709200"/>
            </a:xfrm>
          </p:grpSpPr>
          <p:sp>
            <p:nvSpPr>
              <p:cNvPr id="1311" name=""/>
              <p:cNvSpPr/>
              <p:nvPr/>
            </p:nvSpPr>
            <p:spPr>
              <a:xfrm flipV="1">
                <a:off x="8010000" y="422964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2" name=""/>
              <p:cNvSpPr/>
              <p:nvPr/>
            </p:nvSpPr>
            <p:spPr>
              <a:xfrm rot="20580000">
                <a:off x="9250200" y="395352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3" name=""/>
              <p:cNvSpPr/>
              <p:nvPr/>
            </p:nvSpPr>
            <p:spPr>
              <a:xfrm flipV="1">
                <a:off x="8010000" y="397980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4" name=""/>
              <p:cNvSpPr/>
              <p:nvPr/>
            </p:nvSpPr>
            <p:spPr>
              <a:xfrm flipV="1">
                <a:off x="8010360" y="458892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5" name=""/>
              <p:cNvSpPr/>
              <p:nvPr/>
            </p:nvSpPr>
            <p:spPr>
              <a:xfrm flipV="1">
                <a:off x="8005320" y="430776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6" name=""/>
              <p:cNvSpPr/>
              <p:nvPr/>
            </p:nvSpPr>
            <p:spPr>
              <a:xfrm flipV="1">
                <a:off x="8005320" y="454968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7" name=""/>
              <p:cNvSpPr/>
              <p:nvPr/>
            </p:nvSpPr>
            <p:spPr>
              <a:xfrm flipV="1">
                <a:off x="8005320" y="450288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8" name=""/>
              <p:cNvSpPr/>
              <p:nvPr/>
            </p:nvSpPr>
            <p:spPr>
              <a:xfrm flipV="1">
                <a:off x="8005320" y="437040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319" name=""/>
          <p:cNvSpPr/>
          <p:nvPr/>
        </p:nvSpPr>
        <p:spPr>
          <a:xfrm flipH="1" flipV="1">
            <a:off x="5628960" y="2724840"/>
            <a:ext cx="843480" cy="4762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"/>
          <p:cNvSpPr/>
          <p:nvPr/>
        </p:nvSpPr>
        <p:spPr>
          <a:xfrm flipH="1" flipV="1">
            <a:off x="7557480" y="2818440"/>
            <a:ext cx="1420920" cy="38232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21" name=""/>
          <p:cNvGrpSpPr/>
          <p:nvPr/>
        </p:nvGrpSpPr>
        <p:grpSpPr>
          <a:xfrm>
            <a:off x="5243400" y="3216960"/>
            <a:ext cx="2279520" cy="1983240"/>
            <a:chOff x="5243400" y="3216960"/>
            <a:chExt cx="2279520" cy="1983240"/>
          </a:xfrm>
        </p:grpSpPr>
        <p:sp>
          <p:nvSpPr>
            <p:cNvPr id="1322" name=""/>
            <p:cNvSpPr/>
            <p:nvPr/>
          </p:nvSpPr>
          <p:spPr>
            <a:xfrm>
              <a:off x="5243400" y="321696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3" name=""/>
            <p:cNvSpPr txBox="1"/>
            <p:nvPr/>
          </p:nvSpPr>
          <p:spPr>
            <a:xfrm>
              <a:off x="5378760" y="328716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324" name=""/>
            <p:cNvGrpSpPr/>
            <p:nvPr/>
          </p:nvGrpSpPr>
          <p:grpSpPr>
            <a:xfrm>
              <a:off x="5572440" y="3969000"/>
              <a:ext cx="1502280" cy="709200"/>
              <a:chOff x="5572440" y="3969000"/>
              <a:chExt cx="1502280" cy="709200"/>
            </a:xfrm>
          </p:grpSpPr>
          <p:sp>
            <p:nvSpPr>
              <p:cNvPr id="1325" name=""/>
              <p:cNvSpPr/>
              <p:nvPr/>
            </p:nvSpPr>
            <p:spPr>
              <a:xfrm flipV="1">
                <a:off x="5577120" y="425448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6" name=""/>
              <p:cNvSpPr/>
              <p:nvPr/>
            </p:nvSpPr>
            <p:spPr>
              <a:xfrm rot="20580000">
                <a:off x="6817320" y="397836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7" name=""/>
              <p:cNvSpPr/>
              <p:nvPr/>
            </p:nvSpPr>
            <p:spPr>
              <a:xfrm flipV="1">
                <a:off x="5577120" y="400464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8" name=""/>
              <p:cNvSpPr/>
              <p:nvPr/>
            </p:nvSpPr>
            <p:spPr>
              <a:xfrm flipV="1">
                <a:off x="5577480" y="461376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9" name=""/>
              <p:cNvSpPr/>
              <p:nvPr/>
            </p:nvSpPr>
            <p:spPr>
              <a:xfrm flipV="1">
                <a:off x="5572440" y="433260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0" name=""/>
              <p:cNvSpPr/>
              <p:nvPr/>
            </p:nvSpPr>
            <p:spPr>
              <a:xfrm flipV="1">
                <a:off x="5572440" y="457452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1" name=""/>
              <p:cNvSpPr/>
              <p:nvPr/>
            </p:nvSpPr>
            <p:spPr>
              <a:xfrm flipV="1">
                <a:off x="5572440" y="452772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2" name=""/>
              <p:cNvSpPr/>
              <p:nvPr/>
            </p:nvSpPr>
            <p:spPr>
              <a:xfrm flipV="1">
                <a:off x="5572440" y="439524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3" name=""/>
              <p:cNvSpPr/>
              <p:nvPr/>
            </p:nvSpPr>
            <p:spPr>
              <a:xfrm flipV="1">
                <a:off x="5572440" y="4411440"/>
                <a:ext cx="927360" cy="266760"/>
              </a:xfrm>
              <a:prstGeom prst="line">
                <a:avLst/>
              </a:prstGeom>
              <a:ln w="76320">
                <a:solidFill>
                  <a:srgbClr val="ff0000">
                    <a:alpha val="70000"/>
                  </a:srgbClr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"/>
          <p:cNvGrpSpPr/>
          <p:nvPr/>
        </p:nvGrpSpPr>
        <p:grpSpPr>
          <a:xfrm>
            <a:off x="1102680" y="105480"/>
            <a:ext cx="2747160" cy="2246400"/>
            <a:chOff x="1102680" y="105480"/>
            <a:chExt cx="2747160" cy="2246400"/>
          </a:xfrm>
        </p:grpSpPr>
        <p:pic>
          <p:nvPicPr>
            <p:cNvPr id="537" name="" descr=""/>
            <p:cNvPicPr/>
            <p:nvPr/>
          </p:nvPicPr>
          <p:blipFill>
            <a:blip r:embed="rId1"/>
            <a:stretch/>
          </p:blipFill>
          <p:spPr>
            <a:xfrm>
              <a:off x="1102680" y="105480"/>
              <a:ext cx="2286000" cy="186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8" name=""/>
            <p:cNvSpPr txBox="1"/>
            <p:nvPr/>
          </p:nvSpPr>
          <p:spPr>
            <a:xfrm>
              <a:off x="1148040" y="2005560"/>
              <a:ext cx="27018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1.  What is a jet?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539" name=""/>
          <p:cNvGrpSpPr/>
          <p:nvPr/>
        </p:nvGrpSpPr>
        <p:grpSpPr>
          <a:xfrm>
            <a:off x="3777120" y="-7920"/>
            <a:ext cx="3013560" cy="2403720"/>
            <a:chOff x="3777120" y="-7920"/>
            <a:chExt cx="3013560" cy="2403720"/>
          </a:xfrm>
        </p:grpSpPr>
        <p:pic>
          <p:nvPicPr>
            <p:cNvPr id="540" name="" descr=""/>
            <p:cNvPicPr/>
            <p:nvPr/>
          </p:nvPicPr>
          <p:blipFill>
            <a:blip r:embed="rId2"/>
            <a:stretch/>
          </p:blipFill>
          <p:spPr>
            <a:xfrm>
              <a:off x="4205520" y="-7920"/>
              <a:ext cx="1974960" cy="2011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1" name=""/>
            <p:cNvSpPr txBox="1"/>
            <p:nvPr/>
          </p:nvSpPr>
          <p:spPr>
            <a:xfrm>
              <a:off x="3777120" y="1980360"/>
              <a:ext cx="3013560" cy="415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2.  Background paradigm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542" name=""/>
          <p:cNvGrpSpPr/>
          <p:nvPr/>
        </p:nvGrpSpPr>
        <p:grpSpPr>
          <a:xfrm>
            <a:off x="6906960" y="-3600"/>
            <a:ext cx="2075760" cy="2444760"/>
            <a:chOff x="6906960" y="-3600"/>
            <a:chExt cx="2075760" cy="2444760"/>
          </a:xfrm>
        </p:grpSpPr>
        <p:sp>
          <p:nvSpPr>
            <p:cNvPr id="543" name=""/>
            <p:cNvSpPr txBox="1"/>
            <p:nvPr/>
          </p:nvSpPr>
          <p:spPr>
            <a:xfrm>
              <a:off x="7131240" y="2094480"/>
              <a:ext cx="131220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3.  Models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544" name="" descr=""/>
            <p:cNvPicPr/>
            <p:nvPr/>
          </p:nvPicPr>
          <p:blipFill>
            <a:blip r:embed="rId3"/>
            <a:stretch/>
          </p:blipFill>
          <p:spPr>
            <a:xfrm>
              <a:off x="6906960" y="13320"/>
              <a:ext cx="99684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45" name="" descr=""/>
            <p:cNvPicPr/>
            <p:nvPr/>
          </p:nvPicPr>
          <p:blipFill>
            <a:blip r:embed="rId4"/>
            <a:stretch/>
          </p:blipFill>
          <p:spPr>
            <a:xfrm>
              <a:off x="7333920" y="1083960"/>
              <a:ext cx="111564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46" name="" descr=""/>
            <p:cNvPicPr/>
            <p:nvPr/>
          </p:nvPicPr>
          <p:blipFill>
            <a:blip r:embed="rId5"/>
            <a:stretch/>
          </p:blipFill>
          <p:spPr>
            <a:xfrm>
              <a:off x="7894440" y="-3600"/>
              <a:ext cx="1088280" cy="10972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47" name=""/>
          <p:cNvGrpSpPr/>
          <p:nvPr/>
        </p:nvGrpSpPr>
        <p:grpSpPr>
          <a:xfrm>
            <a:off x="10121040" y="-181800"/>
            <a:ext cx="2012040" cy="2663640"/>
            <a:chOff x="10121040" y="-181800"/>
            <a:chExt cx="2012040" cy="2663640"/>
          </a:xfrm>
        </p:grpSpPr>
        <p:pic>
          <p:nvPicPr>
            <p:cNvPr id="548" name="" descr=""/>
            <p:cNvPicPr/>
            <p:nvPr/>
          </p:nvPicPr>
          <p:blipFill>
            <a:blip r:embed="rId6"/>
            <a:stretch/>
          </p:blipFill>
          <p:spPr>
            <a:xfrm>
              <a:off x="10158120" y="-181800"/>
              <a:ext cx="1974960" cy="2011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9" name=""/>
            <p:cNvSpPr txBox="1"/>
            <p:nvPr/>
          </p:nvSpPr>
          <p:spPr>
            <a:xfrm>
              <a:off x="10121040" y="1879560"/>
              <a:ext cx="188316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4.  Background in Models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550" name=""/>
          <p:cNvGrpSpPr/>
          <p:nvPr/>
        </p:nvGrpSpPr>
        <p:grpSpPr>
          <a:xfrm>
            <a:off x="1116720" y="2720520"/>
            <a:ext cx="2398320" cy="2375280"/>
            <a:chOff x="1116720" y="2720520"/>
            <a:chExt cx="2398320" cy="2375280"/>
          </a:xfrm>
        </p:grpSpPr>
        <p:sp>
          <p:nvSpPr>
            <p:cNvPr id="551" name=""/>
            <p:cNvSpPr txBox="1"/>
            <p:nvPr/>
          </p:nvSpPr>
          <p:spPr>
            <a:xfrm>
              <a:off x="1251360" y="4493520"/>
              <a:ext cx="226368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4.  Suppressing combinatorial jets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552" name="" descr=""/>
            <p:cNvPicPr/>
            <p:nvPr/>
          </p:nvPicPr>
          <p:blipFill>
            <a:blip r:embed="rId7"/>
            <a:srcRect l="12888" t="14020" r="17486" b="23871"/>
            <a:stretch/>
          </p:blipFill>
          <p:spPr>
            <a:xfrm>
              <a:off x="1116720" y="2720520"/>
              <a:ext cx="2282400" cy="1526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53" name=""/>
          <p:cNvGrpSpPr/>
          <p:nvPr/>
        </p:nvGrpSpPr>
        <p:grpSpPr>
          <a:xfrm>
            <a:off x="4143600" y="2576520"/>
            <a:ext cx="2231280" cy="2566800"/>
            <a:chOff x="4143600" y="2576520"/>
            <a:chExt cx="2231280" cy="2566800"/>
          </a:xfrm>
        </p:grpSpPr>
        <p:sp>
          <p:nvSpPr>
            <p:cNvPr id="554" name=""/>
            <p:cNvSpPr txBox="1"/>
            <p:nvPr/>
          </p:nvSpPr>
          <p:spPr>
            <a:xfrm>
              <a:off x="4143600" y="4541040"/>
              <a:ext cx="223128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5.  Correcting for background in MC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555" name="" descr=""/>
            <p:cNvPicPr/>
            <p:nvPr/>
          </p:nvPicPr>
          <p:blipFill>
            <a:blip r:embed="rId8"/>
            <a:stretch/>
          </p:blipFill>
          <p:spPr>
            <a:xfrm>
              <a:off x="4197240" y="2576520"/>
              <a:ext cx="2020680" cy="2011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56" name=""/>
          <p:cNvGrpSpPr/>
          <p:nvPr/>
        </p:nvGrpSpPr>
        <p:grpSpPr>
          <a:xfrm>
            <a:off x="6816240" y="2821320"/>
            <a:ext cx="2405160" cy="2839680"/>
            <a:chOff x="6816240" y="2821320"/>
            <a:chExt cx="2405160" cy="2839680"/>
          </a:xfrm>
        </p:grpSpPr>
        <p:sp>
          <p:nvSpPr>
            <p:cNvPr id="557" name=""/>
            <p:cNvSpPr txBox="1"/>
            <p:nvPr/>
          </p:nvSpPr>
          <p:spPr>
            <a:xfrm>
              <a:off x="6816240" y="4802760"/>
              <a:ext cx="240516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6.  How to compare to models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558" name="" descr=""/>
            <p:cNvPicPr/>
            <p:nvPr/>
          </p:nvPicPr>
          <p:blipFill>
            <a:blip r:embed="rId9"/>
            <a:stretch/>
          </p:blipFill>
          <p:spPr>
            <a:xfrm>
              <a:off x="7145640" y="2821320"/>
              <a:ext cx="1536120" cy="20116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504000" y="3348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Before area cut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35" name=""/>
          <p:cNvSpPr txBox="1"/>
          <p:nvPr/>
        </p:nvSpPr>
        <p:spPr>
          <a:xfrm>
            <a:off x="2721960" y="1539360"/>
            <a:ext cx="796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R=0.3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36" name=""/>
          <p:cNvGrpSpPr/>
          <p:nvPr/>
        </p:nvGrpSpPr>
        <p:grpSpPr>
          <a:xfrm>
            <a:off x="-403200" y="783360"/>
            <a:ext cx="10515600" cy="2315880"/>
            <a:chOff x="-403200" y="783360"/>
            <a:chExt cx="10515600" cy="2315880"/>
          </a:xfrm>
        </p:grpSpPr>
        <p:pic>
          <p:nvPicPr>
            <p:cNvPr id="1337" name="" descr=""/>
            <p:cNvPicPr/>
            <p:nvPr/>
          </p:nvPicPr>
          <p:blipFill>
            <a:blip r:embed="rId1"/>
            <a:stretch/>
          </p:blipFill>
          <p:spPr>
            <a:xfrm>
              <a:off x="-403200" y="1133280"/>
              <a:ext cx="10515600" cy="1965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38" name=""/>
            <p:cNvSpPr txBox="1"/>
            <p:nvPr/>
          </p:nvSpPr>
          <p:spPr>
            <a:xfrm>
              <a:off x="885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R=0.2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39" name=""/>
            <p:cNvSpPr txBox="1"/>
            <p:nvPr/>
          </p:nvSpPr>
          <p:spPr>
            <a:xfrm>
              <a:off x="4521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R=0.4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40" name=""/>
            <p:cNvSpPr txBox="1"/>
            <p:nvPr/>
          </p:nvSpPr>
          <p:spPr>
            <a:xfrm>
              <a:off x="6357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R=0.5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41" name=""/>
            <p:cNvSpPr txBox="1"/>
            <p:nvPr/>
          </p:nvSpPr>
          <p:spPr>
            <a:xfrm>
              <a:off x="8229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R=0.6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42" name=""/>
            <p:cNvSpPr txBox="1"/>
            <p:nvPr/>
          </p:nvSpPr>
          <p:spPr>
            <a:xfrm>
              <a:off x="885960" y="783360"/>
              <a:ext cx="1500120" cy="401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p</a:t>
              </a:r>
              <a:r>
                <a:rPr b="1" lang="en-US" sz="1800" spc="-1" strike="noStrike" baseline="-33000">
                  <a:latin typeface="Arial"/>
                </a:rPr>
                <a:t>T</a:t>
              </a:r>
              <a:r>
                <a:rPr b="1" lang="en-US" sz="1800" spc="-1" strike="noStrike">
                  <a:latin typeface="Arial"/>
                </a:rPr>
                <a:t>=20 GeV/c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43" name=""/>
            <p:cNvSpPr txBox="1"/>
            <p:nvPr/>
          </p:nvSpPr>
          <p:spPr>
            <a:xfrm>
              <a:off x="2721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R=0.3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344" name=""/>
          <p:cNvGrpSpPr/>
          <p:nvPr/>
        </p:nvGrpSpPr>
        <p:grpSpPr>
          <a:xfrm>
            <a:off x="8280" y="3362760"/>
            <a:ext cx="2514600" cy="1792080"/>
            <a:chOff x="8280" y="3362760"/>
            <a:chExt cx="2514600" cy="1792080"/>
          </a:xfrm>
        </p:grpSpPr>
        <p:pic>
          <p:nvPicPr>
            <p:cNvPr id="1345" name="" descr=""/>
            <p:cNvPicPr/>
            <p:nvPr/>
          </p:nvPicPr>
          <p:blipFill>
            <a:blip r:embed="rId2"/>
            <a:srcRect l="3725" t="0" r="87151" b="0"/>
            <a:stretch/>
          </p:blipFill>
          <p:spPr>
            <a:xfrm>
              <a:off x="8280" y="3362760"/>
              <a:ext cx="872640" cy="1791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6" name="" descr=""/>
            <p:cNvPicPr/>
            <p:nvPr/>
          </p:nvPicPr>
          <p:blipFill>
            <a:blip r:embed="rId3"/>
            <a:srcRect l="46855" t="0" r="35064" b="0"/>
            <a:stretch/>
          </p:blipFill>
          <p:spPr>
            <a:xfrm>
              <a:off x="792720" y="3363120"/>
              <a:ext cx="1730160" cy="1791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47" name=""/>
          <p:cNvGrpSpPr/>
          <p:nvPr/>
        </p:nvGrpSpPr>
        <p:grpSpPr>
          <a:xfrm>
            <a:off x="2537640" y="3375720"/>
            <a:ext cx="2514600" cy="1792080"/>
            <a:chOff x="2537640" y="3375720"/>
            <a:chExt cx="2514600" cy="1792080"/>
          </a:xfrm>
        </p:grpSpPr>
        <p:grpSp>
          <p:nvGrpSpPr>
            <p:cNvPr id="1348" name=""/>
            <p:cNvGrpSpPr/>
            <p:nvPr/>
          </p:nvGrpSpPr>
          <p:grpSpPr>
            <a:xfrm>
              <a:off x="2537640" y="3375720"/>
              <a:ext cx="2514600" cy="1792080"/>
              <a:chOff x="2537640" y="3375720"/>
              <a:chExt cx="2514600" cy="1792080"/>
            </a:xfrm>
          </p:grpSpPr>
          <p:pic>
            <p:nvPicPr>
              <p:cNvPr id="1349" name="" descr=""/>
              <p:cNvPicPr/>
              <p:nvPr/>
            </p:nvPicPr>
            <p:blipFill>
              <a:blip r:embed="rId4"/>
              <a:srcRect l="46969" t="0" r="35177" b="0"/>
              <a:stretch/>
            </p:blipFill>
            <p:spPr>
              <a:xfrm>
                <a:off x="3343320" y="3376080"/>
                <a:ext cx="1708920" cy="17917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50" name="" descr=""/>
              <p:cNvPicPr/>
              <p:nvPr/>
            </p:nvPicPr>
            <p:blipFill>
              <a:blip r:embed="rId5"/>
              <a:srcRect l="3612" t="0" r="87372" b="31417"/>
              <a:stretch/>
            </p:blipFill>
            <p:spPr>
              <a:xfrm>
                <a:off x="2537640" y="3375720"/>
                <a:ext cx="862560" cy="12279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1351" name=""/>
          <p:cNvGrpSpPr/>
          <p:nvPr/>
        </p:nvGrpSpPr>
        <p:grpSpPr>
          <a:xfrm>
            <a:off x="5052240" y="3375720"/>
            <a:ext cx="2514600" cy="1710000"/>
            <a:chOff x="5052240" y="3375720"/>
            <a:chExt cx="2514600" cy="1710000"/>
          </a:xfrm>
        </p:grpSpPr>
        <p:pic>
          <p:nvPicPr>
            <p:cNvPr id="1352" name="" descr=""/>
            <p:cNvPicPr/>
            <p:nvPr/>
          </p:nvPicPr>
          <p:blipFill>
            <a:blip r:embed="rId6"/>
            <a:srcRect l="3863" t="0" r="87264" b="5696"/>
            <a:stretch/>
          </p:blipFill>
          <p:spPr>
            <a:xfrm>
              <a:off x="5052240" y="3375720"/>
              <a:ext cx="856800" cy="170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3" name="" descr=""/>
            <p:cNvPicPr/>
            <p:nvPr/>
          </p:nvPicPr>
          <p:blipFill>
            <a:blip r:embed="rId7"/>
            <a:srcRect l="47077" t="0" r="35177" b="5696"/>
            <a:stretch/>
          </p:blipFill>
          <p:spPr>
            <a:xfrm>
              <a:off x="5852520" y="3376080"/>
              <a:ext cx="1714320" cy="1709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54" name=""/>
          <p:cNvGrpSpPr/>
          <p:nvPr/>
        </p:nvGrpSpPr>
        <p:grpSpPr>
          <a:xfrm>
            <a:off x="7573320" y="3357360"/>
            <a:ext cx="2514600" cy="1691640"/>
            <a:chOff x="7573320" y="3357360"/>
            <a:chExt cx="2514600" cy="1691640"/>
          </a:xfrm>
        </p:grpSpPr>
        <p:pic>
          <p:nvPicPr>
            <p:cNvPr id="1355" name="" descr=""/>
            <p:cNvPicPr/>
            <p:nvPr/>
          </p:nvPicPr>
          <p:blipFill>
            <a:blip r:embed="rId8"/>
            <a:srcRect l="4090" t="0" r="87042" b="6273"/>
            <a:stretch/>
          </p:blipFill>
          <p:spPr>
            <a:xfrm>
              <a:off x="7573320" y="3357360"/>
              <a:ext cx="852840" cy="169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6" name="" descr=""/>
            <p:cNvPicPr/>
            <p:nvPr/>
          </p:nvPicPr>
          <p:blipFill>
            <a:blip r:embed="rId9"/>
            <a:srcRect l="46964" t="0" r="34843" b="6273"/>
            <a:stretch/>
          </p:blipFill>
          <p:spPr>
            <a:xfrm>
              <a:off x="8337600" y="3357720"/>
              <a:ext cx="1750320" cy="1691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57" name=""/>
          <p:cNvSpPr txBox="1"/>
          <p:nvPr/>
        </p:nvSpPr>
        <p:spPr>
          <a:xfrm>
            <a:off x="921960" y="3015360"/>
            <a:ext cx="796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58" name=""/>
          <p:cNvSpPr txBox="1"/>
          <p:nvPr/>
        </p:nvSpPr>
        <p:spPr>
          <a:xfrm>
            <a:off x="77796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=10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59" name=""/>
          <p:cNvSpPr txBox="1"/>
          <p:nvPr/>
        </p:nvSpPr>
        <p:spPr>
          <a:xfrm>
            <a:off x="3334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=20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60" name=""/>
          <p:cNvSpPr txBox="1"/>
          <p:nvPr/>
        </p:nvSpPr>
        <p:spPr>
          <a:xfrm>
            <a:off x="5818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=40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61" name=""/>
          <p:cNvSpPr txBox="1"/>
          <p:nvPr/>
        </p:nvSpPr>
        <p:spPr>
          <a:xfrm>
            <a:off x="8338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=80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62" name=""/>
          <p:cNvSpPr txBox="1"/>
          <p:nvPr/>
        </p:nvSpPr>
        <p:spPr>
          <a:xfrm>
            <a:off x="936360" y="4780800"/>
            <a:ext cx="22827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latin typeface="Arial"/>
              </a:rPr>
              <a:t>Silhouette Values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3" name=""/>
          <p:cNvSpPr txBox="1"/>
          <p:nvPr/>
        </p:nvSpPr>
        <p:spPr>
          <a:xfrm>
            <a:off x="7659720" y="412560"/>
            <a:ext cx="2766600" cy="115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c9211e"/>
                </a:solidFill>
                <a:latin typeface="Arial"/>
              </a:rPr>
              <a:t>Combinatorial</a:t>
            </a:r>
            <a:endParaRPr b="0" lang="en-US" sz="2500" spc="-1" strike="noStrike">
              <a:latin typeface="Arial"/>
            </a:endParaRPr>
          </a:p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Signal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364" name="" descr=""/>
          <p:cNvPicPr/>
          <p:nvPr/>
        </p:nvPicPr>
        <p:blipFill>
          <a:blip r:embed="rId10"/>
          <a:stretch/>
        </p:blipFill>
        <p:spPr>
          <a:xfrm>
            <a:off x="8892720" y="4904640"/>
            <a:ext cx="796680" cy="730800"/>
          </a:xfrm>
          <a:prstGeom prst="rect">
            <a:avLst/>
          </a:prstGeom>
          <a:ln w="0">
            <a:noFill/>
          </a:ln>
        </p:spPr>
      </p:pic>
      <p:pic>
        <p:nvPicPr>
          <p:cNvPr id="1365" name="" descr=""/>
          <p:cNvPicPr/>
          <p:nvPr/>
        </p:nvPicPr>
        <p:blipFill>
          <a:blip r:embed="rId11">
            <a:alphaModFix amt="25000"/>
          </a:blip>
          <a:stretch/>
        </p:blipFill>
        <p:spPr>
          <a:xfrm>
            <a:off x="8089920" y="4898520"/>
            <a:ext cx="730800" cy="736920"/>
          </a:xfrm>
          <a:prstGeom prst="rect">
            <a:avLst/>
          </a:prstGeom>
          <a:ln w="0">
            <a:solidFill>
              <a:srgbClr val="808080">
                <a:alpha val="25000"/>
              </a:srgbClr>
            </a:solidFill>
            <a:custDash>
              <a:ds d="100000" sp="500000"/>
              <a:ds d="100000" sp="500000"/>
            </a:custDash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"/>
          <p:cNvGrpSpPr/>
          <p:nvPr/>
        </p:nvGrpSpPr>
        <p:grpSpPr>
          <a:xfrm>
            <a:off x="7548480" y="3303360"/>
            <a:ext cx="2514600" cy="1673280"/>
            <a:chOff x="7548480" y="3303360"/>
            <a:chExt cx="2514600" cy="1673280"/>
          </a:xfrm>
        </p:grpSpPr>
        <p:pic>
          <p:nvPicPr>
            <p:cNvPr id="1367" name="" descr=""/>
            <p:cNvPicPr/>
            <p:nvPr/>
          </p:nvPicPr>
          <p:blipFill>
            <a:blip r:embed="rId1"/>
            <a:srcRect l="4085" t="0" r="87269" b="7480"/>
            <a:stretch/>
          </p:blipFill>
          <p:spPr>
            <a:xfrm>
              <a:off x="7548480" y="3303360"/>
              <a:ext cx="835200" cy="167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8" name="" descr=""/>
            <p:cNvPicPr/>
            <p:nvPr/>
          </p:nvPicPr>
          <p:blipFill>
            <a:blip r:embed="rId2"/>
            <a:srcRect l="47077" t="0" r="34961" b="7480"/>
            <a:stretch/>
          </p:blipFill>
          <p:spPr>
            <a:xfrm>
              <a:off x="8327160" y="3303720"/>
              <a:ext cx="1735920" cy="16729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69" name=""/>
          <p:cNvGrpSpPr/>
          <p:nvPr/>
        </p:nvGrpSpPr>
        <p:grpSpPr>
          <a:xfrm>
            <a:off x="5023800" y="3313080"/>
            <a:ext cx="2514600" cy="1691640"/>
            <a:chOff x="5023800" y="3313080"/>
            <a:chExt cx="2514600" cy="1691640"/>
          </a:xfrm>
        </p:grpSpPr>
        <p:pic>
          <p:nvPicPr>
            <p:cNvPr id="1370" name="" descr=""/>
            <p:cNvPicPr/>
            <p:nvPr/>
          </p:nvPicPr>
          <p:blipFill>
            <a:blip r:embed="rId3"/>
            <a:srcRect l="3971" t="0" r="87042" b="6273"/>
            <a:stretch/>
          </p:blipFill>
          <p:spPr>
            <a:xfrm>
              <a:off x="5023800" y="3313080"/>
              <a:ext cx="864000" cy="169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1" name="" descr=""/>
            <p:cNvPicPr/>
            <p:nvPr/>
          </p:nvPicPr>
          <p:blipFill>
            <a:blip r:embed="rId4"/>
            <a:srcRect l="47072" t="0" r="34961" b="6273"/>
            <a:stretch/>
          </p:blipFill>
          <p:spPr>
            <a:xfrm>
              <a:off x="5809680" y="3313440"/>
              <a:ext cx="1728720" cy="16912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72" name=""/>
          <p:cNvGrpSpPr/>
          <p:nvPr/>
        </p:nvGrpSpPr>
        <p:grpSpPr>
          <a:xfrm>
            <a:off x="2502720" y="3342960"/>
            <a:ext cx="2514600" cy="1700640"/>
            <a:chOff x="2502720" y="3342960"/>
            <a:chExt cx="2514600" cy="1700640"/>
          </a:xfrm>
        </p:grpSpPr>
        <p:pic>
          <p:nvPicPr>
            <p:cNvPr id="1373" name="" descr=""/>
            <p:cNvPicPr/>
            <p:nvPr/>
          </p:nvPicPr>
          <p:blipFill>
            <a:blip r:embed="rId5"/>
            <a:srcRect l="3981" t="0" r="87146" b="6299"/>
            <a:stretch/>
          </p:blipFill>
          <p:spPr>
            <a:xfrm>
              <a:off x="2502720" y="3342960"/>
              <a:ext cx="857160" cy="1700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4" name="" descr=""/>
            <p:cNvPicPr/>
            <p:nvPr/>
          </p:nvPicPr>
          <p:blipFill>
            <a:blip r:embed="rId6"/>
            <a:srcRect l="47308" t="0" r="35064" b="6299"/>
            <a:stretch/>
          </p:blipFill>
          <p:spPr>
            <a:xfrm>
              <a:off x="3313800" y="3342960"/>
              <a:ext cx="1703520" cy="1700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75" name=""/>
          <p:cNvGrpSpPr/>
          <p:nvPr/>
        </p:nvGrpSpPr>
        <p:grpSpPr>
          <a:xfrm>
            <a:off x="24120" y="3342600"/>
            <a:ext cx="2514600" cy="1810440"/>
            <a:chOff x="24120" y="3342600"/>
            <a:chExt cx="2514600" cy="1810440"/>
          </a:xfrm>
        </p:grpSpPr>
        <p:pic>
          <p:nvPicPr>
            <p:cNvPr id="1376" name="" descr=""/>
            <p:cNvPicPr/>
            <p:nvPr/>
          </p:nvPicPr>
          <p:blipFill>
            <a:blip r:embed="rId7"/>
            <a:srcRect l="4085" t="0" r="87382" b="0"/>
            <a:stretch/>
          </p:blipFill>
          <p:spPr>
            <a:xfrm>
              <a:off x="24120" y="3342600"/>
              <a:ext cx="824400" cy="1810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7" name="" descr=""/>
            <p:cNvPicPr/>
            <p:nvPr/>
          </p:nvPicPr>
          <p:blipFill>
            <a:blip r:embed="rId8"/>
            <a:srcRect l="46964" t="0" r="34961" b="0"/>
            <a:stretch/>
          </p:blipFill>
          <p:spPr>
            <a:xfrm>
              <a:off x="791640" y="3342960"/>
              <a:ext cx="1747080" cy="1810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78" name="PlaceHolder 1"/>
          <p:cNvSpPr>
            <a:spLocks noGrp="1"/>
          </p:cNvSpPr>
          <p:nvPr>
            <p:ph type="title"/>
          </p:nvPr>
        </p:nvSpPr>
        <p:spPr>
          <a:xfrm>
            <a:off x="504000" y="3348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After area cut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379" name=""/>
          <p:cNvSpPr txBox="1"/>
          <p:nvPr/>
        </p:nvSpPr>
        <p:spPr>
          <a:xfrm>
            <a:off x="2721960" y="1539360"/>
            <a:ext cx="796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R=0.3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80" name=""/>
          <p:cNvGrpSpPr/>
          <p:nvPr/>
        </p:nvGrpSpPr>
        <p:grpSpPr>
          <a:xfrm>
            <a:off x="14400" y="783360"/>
            <a:ext cx="10058400" cy="2179440"/>
            <a:chOff x="14400" y="783360"/>
            <a:chExt cx="10058400" cy="2179440"/>
          </a:xfrm>
        </p:grpSpPr>
        <p:pic>
          <p:nvPicPr>
            <p:cNvPr id="1381" name="" descr=""/>
            <p:cNvPicPr/>
            <p:nvPr/>
          </p:nvPicPr>
          <p:blipFill>
            <a:blip r:embed="rId9"/>
            <a:srcRect l="3858" t="2126" r="49" b="7454"/>
            <a:stretch/>
          </p:blipFill>
          <p:spPr>
            <a:xfrm>
              <a:off x="14400" y="1188720"/>
              <a:ext cx="10058400" cy="177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2" name=""/>
            <p:cNvSpPr txBox="1"/>
            <p:nvPr/>
          </p:nvSpPr>
          <p:spPr>
            <a:xfrm>
              <a:off x="885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R=0.2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83" name=""/>
            <p:cNvSpPr txBox="1"/>
            <p:nvPr/>
          </p:nvSpPr>
          <p:spPr>
            <a:xfrm>
              <a:off x="4521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R=0.4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84" name=""/>
            <p:cNvSpPr txBox="1"/>
            <p:nvPr/>
          </p:nvSpPr>
          <p:spPr>
            <a:xfrm>
              <a:off x="6357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R=0.5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85" name=""/>
            <p:cNvSpPr txBox="1"/>
            <p:nvPr/>
          </p:nvSpPr>
          <p:spPr>
            <a:xfrm>
              <a:off x="8229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R=0.6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86" name=""/>
            <p:cNvSpPr txBox="1"/>
            <p:nvPr/>
          </p:nvSpPr>
          <p:spPr>
            <a:xfrm>
              <a:off x="885960" y="783360"/>
              <a:ext cx="1500120" cy="401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p</a:t>
              </a:r>
              <a:r>
                <a:rPr b="1" lang="en-US" sz="1800" spc="-1" strike="noStrike" baseline="-33000">
                  <a:latin typeface="Arial"/>
                </a:rPr>
                <a:t>T</a:t>
              </a:r>
              <a:r>
                <a:rPr b="1" lang="en-US" sz="1800" spc="-1" strike="noStrike">
                  <a:latin typeface="Arial"/>
                </a:rPr>
                <a:t>=20 GeV/c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387" name=""/>
            <p:cNvSpPr txBox="1"/>
            <p:nvPr/>
          </p:nvSpPr>
          <p:spPr>
            <a:xfrm>
              <a:off x="2721960" y="1215360"/>
              <a:ext cx="7963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R=0.3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388" name=""/>
          <p:cNvSpPr txBox="1"/>
          <p:nvPr/>
        </p:nvSpPr>
        <p:spPr>
          <a:xfrm>
            <a:off x="921960" y="3015360"/>
            <a:ext cx="796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89" name=""/>
          <p:cNvSpPr txBox="1"/>
          <p:nvPr/>
        </p:nvSpPr>
        <p:spPr>
          <a:xfrm>
            <a:off x="77796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=10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0" name=""/>
          <p:cNvSpPr txBox="1"/>
          <p:nvPr/>
        </p:nvSpPr>
        <p:spPr>
          <a:xfrm>
            <a:off x="3334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=20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1" name=""/>
          <p:cNvSpPr txBox="1"/>
          <p:nvPr/>
        </p:nvSpPr>
        <p:spPr>
          <a:xfrm>
            <a:off x="5818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=40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2" name=""/>
          <p:cNvSpPr txBox="1"/>
          <p:nvPr/>
        </p:nvSpPr>
        <p:spPr>
          <a:xfrm>
            <a:off x="8338320" y="3411360"/>
            <a:ext cx="1063080" cy="2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200" spc="-1" strike="noStrike">
                <a:latin typeface="Arial"/>
              </a:rPr>
              <a:t>p</a:t>
            </a:r>
            <a:r>
              <a:rPr b="1" lang="en-US" sz="1200" spc="-1" strike="noStrike" baseline="-33000">
                <a:latin typeface="Arial"/>
              </a:rPr>
              <a:t>T</a:t>
            </a:r>
            <a:r>
              <a:rPr b="1" lang="en-US" sz="1200" spc="-1" strike="noStrike">
                <a:latin typeface="Arial"/>
              </a:rPr>
              <a:t>=80 GeV/c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3" name=""/>
          <p:cNvSpPr txBox="1"/>
          <p:nvPr/>
        </p:nvSpPr>
        <p:spPr>
          <a:xfrm>
            <a:off x="936720" y="4781160"/>
            <a:ext cx="22827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latin typeface="Arial"/>
              </a:rPr>
              <a:t>Silhouette Values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94" name=""/>
          <p:cNvSpPr txBox="1"/>
          <p:nvPr/>
        </p:nvSpPr>
        <p:spPr>
          <a:xfrm>
            <a:off x="7660080" y="412920"/>
            <a:ext cx="2766600" cy="115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c9211e"/>
                </a:solidFill>
                <a:latin typeface="Arial"/>
              </a:rPr>
              <a:t>Combinatorial</a:t>
            </a:r>
            <a:endParaRPr b="0" lang="en-US" sz="2500" spc="-1" strike="noStrike">
              <a:latin typeface="Arial"/>
            </a:endParaRPr>
          </a:p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Signal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395" name="" descr=""/>
          <p:cNvPicPr/>
          <p:nvPr/>
        </p:nvPicPr>
        <p:blipFill>
          <a:blip r:embed="rId10"/>
          <a:stretch/>
        </p:blipFill>
        <p:spPr>
          <a:xfrm>
            <a:off x="8893080" y="4904640"/>
            <a:ext cx="796680" cy="730800"/>
          </a:xfrm>
          <a:prstGeom prst="rect">
            <a:avLst/>
          </a:prstGeom>
          <a:ln w="0">
            <a:noFill/>
          </a:ln>
        </p:spPr>
      </p:pic>
      <p:pic>
        <p:nvPicPr>
          <p:cNvPr id="1396" name="" descr=""/>
          <p:cNvPicPr/>
          <p:nvPr/>
        </p:nvPicPr>
        <p:blipFill>
          <a:blip r:embed="rId11">
            <a:alphaModFix amt="25000"/>
          </a:blip>
          <a:stretch/>
        </p:blipFill>
        <p:spPr>
          <a:xfrm>
            <a:off x="8089920" y="4898880"/>
            <a:ext cx="730800" cy="736920"/>
          </a:xfrm>
          <a:prstGeom prst="rect">
            <a:avLst/>
          </a:prstGeom>
          <a:ln w="0">
            <a:solidFill>
              <a:srgbClr val="808080">
                <a:alpha val="25000"/>
              </a:srgbClr>
            </a:solidFill>
            <a:custDash>
              <a:ds d="100000" sp="500000"/>
              <a:ds d="100000" sp="500000"/>
            </a:custDash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pic>
        <p:nvPicPr>
          <p:cNvPr id="1398" name="" descr=""/>
          <p:cNvPicPr/>
          <p:nvPr/>
        </p:nvPicPr>
        <p:blipFill>
          <a:blip r:embed="rId1"/>
          <a:stretch/>
        </p:blipFill>
        <p:spPr>
          <a:xfrm>
            <a:off x="10800" y="-75960"/>
            <a:ext cx="10058400" cy="5870520"/>
          </a:xfrm>
          <a:prstGeom prst="rect">
            <a:avLst/>
          </a:prstGeom>
          <a:ln w="0">
            <a:noFill/>
          </a:ln>
        </p:spPr>
      </p:pic>
      <p:pic>
        <p:nvPicPr>
          <p:cNvPr id="1399" name="" descr=""/>
          <p:cNvPicPr/>
          <p:nvPr/>
        </p:nvPicPr>
        <p:blipFill>
          <a:blip r:embed="rId2"/>
          <a:stretch/>
        </p:blipFill>
        <p:spPr>
          <a:xfrm>
            <a:off x="540000" y="551520"/>
            <a:ext cx="5378400" cy="4033800"/>
          </a:xfrm>
          <a:prstGeom prst="rect">
            <a:avLst/>
          </a:prstGeom>
          <a:ln w="0">
            <a:noFill/>
          </a:ln>
        </p:spPr>
      </p:pic>
      <p:grpSp>
        <p:nvGrpSpPr>
          <p:cNvPr id="1400" name=""/>
          <p:cNvGrpSpPr/>
          <p:nvPr/>
        </p:nvGrpSpPr>
        <p:grpSpPr>
          <a:xfrm>
            <a:off x="4817520" y="4508280"/>
            <a:ext cx="2381760" cy="1194480"/>
            <a:chOff x="4817520" y="4508280"/>
            <a:chExt cx="2381760" cy="1194480"/>
          </a:xfrm>
        </p:grpSpPr>
        <p:pic>
          <p:nvPicPr>
            <p:cNvPr id="1401" name="" descr=""/>
            <p:cNvPicPr/>
            <p:nvPr/>
          </p:nvPicPr>
          <p:blipFill>
            <a:blip r:embed="rId3"/>
            <a:stretch/>
          </p:blipFill>
          <p:spPr>
            <a:xfrm>
              <a:off x="4817520" y="4508280"/>
              <a:ext cx="2381760" cy="1194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02" name=""/>
            <p:cNvSpPr/>
            <p:nvPr/>
          </p:nvSpPr>
          <p:spPr>
            <a:xfrm>
              <a:off x="5082840" y="455868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3" name=""/>
            <p:cNvSpPr/>
            <p:nvPr/>
          </p:nvSpPr>
          <p:spPr>
            <a:xfrm flipV="1">
              <a:off x="5083200" y="455868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404" name="" descr=""/>
          <p:cNvPicPr/>
          <p:nvPr/>
        </p:nvPicPr>
        <p:blipFill>
          <a:blip r:embed="rId4"/>
          <a:stretch/>
        </p:blipFill>
        <p:spPr>
          <a:xfrm>
            <a:off x="6922440" y="1335240"/>
            <a:ext cx="2332080" cy="2180880"/>
          </a:xfrm>
          <a:prstGeom prst="rect">
            <a:avLst/>
          </a:prstGeom>
          <a:ln w="0">
            <a:noFill/>
          </a:ln>
        </p:spPr>
      </p:pic>
      <p:grpSp>
        <p:nvGrpSpPr>
          <p:cNvPr id="1405" name=""/>
          <p:cNvGrpSpPr/>
          <p:nvPr/>
        </p:nvGrpSpPr>
        <p:grpSpPr>
          <a:xfrm>
            <a:off x="4817520" y="4508280"/>
            <a:ext cx="2381760" cy="1194480"/>
            <a:chOff x="4817520" y="4508280"/>
            <a:chExt cx="2381760" cy="1194480"/>
          </a:xfrm>
        </p:grpSpPr>
        <p:pic>
          <p:nvPicPr>
            <p:cNvPr id="1406" name="" descr=""/>
            <p:cNvPicPr/>
            <p:nvPr/>
          </p:nvPicPr>
          <p:blipFill>
            <a:blip r:embed="rId5"/>
            <a:stretch/>
          </p:blipFill>
          <p:spPr>
            <a:xfrm>
              <a:off x="4817520" y="4508280"/>
              <a:ext cx="2381760" cy="11944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407" name=""/>
            <p:cNvGrpSpPr/>
            <p:nvPr/>
          </p:nvGrpSpPr>
          <p:grpSpPr>
            <a:xfrm>
              <a:off x="5082840" y="4558680"/>
              <a:ext cx="1839600" cy="804600"/>
              <a:chOff x="5082840" y="4558680"/>
              <a:chExt cx="1839600" cy="804600"/>
            </a:xfrm>
          </p:grpSpPr>
          <p:sp>
            <p:nvSpPr>
              <p:cNvPr id="1408" name=""/>
              <p:cNvSpPr/>
              <p:nvPr/>
            </p:nvSpPr>
            <p:spPr>
              <a:xfrm>
                <a:off x="5082840" y="4558680"/>
                <a:ext cx="1839240" cy="804600"/>
              </a:xfrm>
              <a:prstGeom prst="line">
                <a:avLst/>
              </a:prstGeom>
              <a:ln w="76320">
                <a:solidFill>
                  <a:srgbClr val="dc143c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09" name=""/>
              <p:cNvSpPr/>
              <p:nvPr/>
            </p:nvSpPr>
            <p:spPr>
              <a:xfrm flipV="1">
                <a:off x="5083200" y="4558680"/>
                <a:ext cx="1839240" cy="804600"/>
              </a:xfrm>
              <a:prstGeom prst="line">
                <a:avLst/>
              </a:prstGeom>
              <a:ln w="76320">
                <a:solidFill>
                  <a:srgbClr val="dc143c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410" name=""/>
          <p:cNvGrpSpPr/>
          <p:nvPr/>
        </p:nvGrpSpPr>
        <p:grpSpPr>
          <a:xfrm>
            <a:off x="6738840" y="2327040"/>
            <a:ext cx="1839600" cy="804600"/>
            <a:chOff x="6738840" y="2327040"/>
            <a:chExt cx="1839600" cy="804600"/>
          </a:xfrm>
        </p:grpSpPr>
        <p:sp>
          <p:nvSpPr>
            <p:cNvPr id="1411" name=""/>
            <p:cNvSpPr/>
            <p:nvPr/>
          </p:nvSpPr>
          <p:spPr>
            <a:xfrm>
              <a:off x="6738840" y="232704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2" name=""/>
            <p:cNvSpPr/>
            <p:nvPr/>
          </p:nvSpPr>
          <p:spPr>
            <a:xfrm flipV="1">
              <a:off x="6739200" y="232704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Survivor bias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14" name="PlaceHolder 2"/>
          <p:cNvSpPr>
            <a:spLocks noGrp="1"/>
          </p:cNvSpPr>
          <p:nvPr>
            <p:ph/>
          </p:nvPr>
        </p:nvSpPr>
        <p:spPr>
          <a:xfrm>
            <a:off x="15480" y="4424400"/>
            <a:ext cx="9993600" cy="112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1"/>
              </a:rPr>
              <a:t>WWII Example</a:t>
            </a:r>
            <a:r>
              <a:rPr b="0" lang="en-US" sz="2400" spc="-1" strike="noStrike">
                <a:latin typeface="Arial"/>
              </a:rPr>
              <a:t>: holes planes returning indicate where it’s </a:t>
            </a:r>
            <a:r>
              <a:rPr b="0" i="1" lang="en-US" sz="2400" spc="-1" strike="noStrike">
                <a:latin typeface="Arial"/>
              </a:rPr>
              <a:t>safer</a:t>
            </a:r>
            <a:r>
              <a:rPr b="0" lang="en-US" sz="2400" spc="-1" strike="noStrike">
                <a:latin typeface="Arial"/>
              </a:rPr>
              <a:t> to get hit 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We’re looking at the real and combinatorial jets which </a:t>
            </a:r>
            <a:r>
              <a:rPr b="0" i="1" lang="en-US" sz="2400" spc="-1" strike="noStrike">
                <a:latin typeface="Arial"/>
              </a:rPr>
              <a:t>remain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15" name="" descr=""/>
          <p:cNvPicPr/>
          <p:nvPr/>
        </p:nvPicPr>
        <p:blipFill>
          <a:blip r:embed="rId2"/>
          <a:stretch/>
        </p:blipFill>
        <p:spPr>
          <a:xfrm>
            <a:off x="2818080" y="968040"/>
            <a:ext cx="4529520" cy="337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5. Background corrections in Monte Carlo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title"/>
          </p:nvPr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Analysis steps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418" name=""/>
          <p:cNvGrpSpPr/>
          <p:nvPr/>
        </p:nvGrpSpPr>
        <p:grpSpPr>
          <a:xfrm>
            <a:off x="195120" y="710280"/>
            <a:ext cx="1007280" cy="390240"/>
            <a:chOff x="195120" y="710280"/>
            <a:chExt cx="1007280" cy="390240"/>
          </a:xfrm>
        </p:grpSpPr>
        <p:sp>
          <p:nvSpPr>
            <p:cNvPr id="1419" name=""/>
            <p:cNvSpPr/>
            <p:nvPr/>
          </p:nvSpPr>
          <p:spPr>
            <a:xfrm>
              <a:off x="195120" y="768600"/>
              <a:ext cx="1007280" cy="331920"/>
            </a:xfrm>
            <a:custGeom>
              <a:avLst/>
              <a:gdLst/>
              <a:ahLst/>
              <a:rect l="l" t="t" r="r" b="b"/>
              <a:pathLst>
                <a:path w="65502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61902" y="21600"/>
                  </a:lnTo>
                  <a:arcTo wR="40302" hR="3600" stAng="5400000" swAng="5400000"/>
                  <a:lnTo>
                    <a:pt x="21600" y="3600"/>
                  </a:lnTo>
                  <a:arcTo wR="40302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0" name=""/>
            <p:cNvSpPr txBox="1"/>
            <p:nvPr/>
          </p:nvSpPr>
          <p:spPr>
            <a:xfrm>
              <a:off x="214560" y="710280"/>
              <a:ext cx="96660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latin typeface="Arial"/>
                </a:rPr>
                <a:t>Tracks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421" name=""/>
          <p:cNvGrpSpPr/>
          <p:nvPr/>
        </p:nvGrpSpPr>
        <p:grpSpPr>
          <a:xfrm>
            <a:off x="79560" y="1194480"/>
            <a:ext cx="1216080" cy="390960"/>
            <a:chOff x="79560" y="1194480"/>
            <a:chExt cx="1216080" cy="390960"/>
          </a:xfrm>
        </p:grpSpPr>
        <p:sp>
          <p:nvSpPr>
            <p:cNvPr id="1422" name=""/>
            <p:cNvSpPr/>
            <p:nvPr/>
          </p:nvSpPr>
          <p:spPr>
            <a:xfrm>
              <a:off x="132840" y="1194480"/>
              <a:ext cx="1130040" cy="390960"/>
            </a:xfrm>
            <a:custGeom>
              <a:avLst/>
              <a:gdLst/>
              <a:ahLst/>
              <a:rect l="l" t="t" r="r" b="b"/>
              <a:pathLst>
                <a:path w="623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8796" y="21600"/>
                  </a:lnTo>
                  <a:arcTo wR="37196" hR="3600" stAng="5400000" swAng="5400000"/>
                  <a:lnTo>
                    <a:pt x="21600" y="3600"/>
                  </a:lnTo>
                  <a:arcTo wR="37196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3" name=""/>
            <p:cNvSpPr txBox="1"/>
            <p:nvPr/>
          </p:nvSpPr>
          <p:spPr>
            <a:xfrm>
              <a:off x="79560" y="1197000"/>
              <a:ext cx="121608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Clusters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424" name="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425" name="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l" t="t" r="r" b="b"/>
              <a:pathLst>
                <a:path w="4454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947" y="21600"/>
                  </a:lnTo>
                  <a:arcTo wR="19347" hR="3600" stAng="5400000" swAng="5400000"/>
                  <a:lnTo>
                    <a:pt x="21600" y="3600"/>
                  </a:lnTo>
                  <a:arcTo wR="19347" hR="3600" stAng="10800000" swAng="5400000"/>
                  <a:close/>
                </a:path>
              </a:pathLst>
            </a:custGeom>
            <a:solidFill>
              <a:srgbClr val="7da647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6" name="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427" name="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428" name="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l" t="t" r="r" b="b"/>
              <a:pathLst>
                <a:path w="5549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894" y="21600"/>
                  </a:lnTo>
                  <a:arcTo wR="30294" hR="3600" stAng="5400000" swAng="5400000"/>
                  <a:lnTo>
                    <a:pt x="21600" y="3600"/>
                  </a:lnTo>
                  <a:arcTo wR="30294" hR="3600" stAng="10800000" swAng="5400000"/>
                  <a:close/>
                </a:path>
              </a:pathLst>
            </a:custGeom>
            <a:solidFill>
              <a:srgbClr val="9966c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9" name="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30" name=""/>
          <p:cNvCxnSpPr>
            <a:stCxn id="1421" idx="3"/>
            <a:endCxn id="1424" idx="1"/>
          </p:cNvCxnSpPr>
          <p:nvPr/>
        </p:nvCxnSpPr>
        <p:spPr>
          <a:xfrm flipV="1">
            <a:off x="1295640" y="1194120"/>
            <a:ext cx="1765080" cy="19620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31" name=""/>
          <p:cNvCxnSpPr>
            <a:stCxn id="1418" idx="3"/>
            <a:endCxn id="1424" idx="1"/>
          </p:cNvCxnSpPr>
          <p:nvPr/>
        </p:nvCxnSpPr>
        <p:spPr>
          <a:xfrm>
            <a:off x="1202400" y="905400"/>
            <a:ext cx="1858320" cy="289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32" name=""/>
          <p:cNvCxnSpPr>
            <a:endCxn id="1427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33" name="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434" name="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l" t="t" r="r" b="b"/>
              <a:pathLst>
                <a:path w="4883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234" y="21600"/>
                  </a:lnTo>
                  <a:arcTo wR="23634" hR="3600" stAng="5400000" swAng="5400000"/>
                  <a:lnTo>
                    <a:pt x="21600" y="3600"/>
                  </a:lnTo>
                  <a:arcTo wR="23634" hR="3600" stAng="10800000" swAng="5400000"/>
                  <a:close/>
                </a:path>
              </a:pathLst>
            </a:custGeom>
            <a:solidFill>
              <a:srgbClr val="00bf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5" name="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36" name=""/>
          <p:cNvCxnSpPr>
            <a:stCxn id="1427" idx="3"/>
            <a:endCxn id="1433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37" name=""/>
          <p:cNvGrpSpPr/>
          <p:nvPr/>
        </p:nvGrpSpPr>
        <p:grpSpPr>
          <a:xfrm>
            <a:off x="100800" y="2220840"/>
            <a:ext cx="2342880" cy="3189600"/>
            <a:chOff x="100800" y="2220840"/>
            <a:chExt cx="2342880" cy="3189600"/>
          </a:xfrm>
        </p:grpSpPr>
        <p:sp>
          <p:nvSpPr>
            <p:cNvPr id="1438" name="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l" t="t" r="r" b="b"/>
              <a:pathLst>
                <a:path w="21600" h="29283">
                  <a:moveTo>
                    <a:pt x="3600" y="0"/>
                  </a:moveTo>
                  <a:arcTo wR="3600" hR="3600" stAng="16200000" swAng="-5400000"/>
                  <a:lnTo>
                    <a:pt x="0" y="25683"/>
                  </a:lnTo>
                  <a:arcTo wR="3600" hR="4083" stAng="10800000" swAng="5400000"/>
                  <a:lnTo>
                    <a:pt x="18000" y="21600"/>
                  </a:lnTo>
                  <a:arcTo wR="3600" hR="4083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98fb98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39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291040"/>
              <a:ext cx="1883520" cy="215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40" name=""/>
            <p:cNvSpPr txBox="1"/>
            <p:nvPr/>
          </p:nvSpPr>
          <p:spPr>
            <a:xfrm>
              <a:off x="117000" y="4473360"/>
              <a:ext cx="2326680" cy="937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resolution, background fluctuations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441" name=""/>
          <p:cNvCxnSpPr>
            <a:stCxn id="1433" idx="2"/>
            <a:endCxn id="1437" idx="0"/>
          </p:cNvCxnSpPr>
          <p:nvPr/>
        </p:nvCxnSpPr>
        <p:spPr>
          <a:xfrm flipH="1">
            <a:off x="1272240" y="1545840"/>
            <a:ext cx="70812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42" name="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443" name="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l" t="t" r="r" b="b"/>
              <a:pathLst>
                <a:path w="2282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9227" y="21600"/>
                  </a:lnTo>
                  <a:arcTo wR="2373" hR="3600" stAng="5400000" swAng="-5400000"/>
                  <a:lnTo>
                    <a:pt x="21600" y="3600"/>
                  </a:lnTo>
                  <a:arcTo wR="2373" hR="3600" stAng="0" swAng="-5400000"/>
                  <a:close/>
                </a:path>
              </a:pathLst>
            </a:custGeom>
            <a:solidFill>
              <a:srgbClr val="ffc0cb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44" name=""/>
            <p:cNvGrpSpPr/>
            <p:nvPr/>
          </p:nvGrpSpPr>
          <p:grpSpPr>
            <a:xfrm>
              <a:off x="3083040" y="2084400"/>
              <a:ext cx="2701440" cy="2412000"/>
              <a:chOff x="3083040" y="2084400"/>
              <a:chExt cx="2701440" cy="2412000"/>
            </a:xfrm>
          </p:grpSpPr>
          <p:sp>
            <p:nvSpPr>
              <p:cNvPr id="1445" name=""/>
              <p:cNvSpPr/>
              <p:nvPr/>
            </p:nvSpPr>
            <p:spPr>
              <a:xfrm>
                <a:off x="3142440" y="2125800"/>
                <a:ext cx="2642040" cy="231444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446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83040" y="2084400"/>
                <a:ext cx="2688480" cy="24120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447" name="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corrects for single track reco </a:t>
              </a:r>
              <a:r>
                <a:rPr b="0" lang="en-US" sz="1800" spc="-1" strike="noStrike">
                  <a:latin typeface="Arial"/>
                  <a:ea typeface="Arial"/>
                </a:rPr>
                <a:t>ε</a:t>
              </a:r>
              <a:r>
                <a:rPr b="0" lang="en-US" sz="1800" spc="-1" strike="noStrike">
                  <a:latin typeface="Arial"/>
                  <a:ea typeface="Arial"/>
                </a:rPr>
                <a:t>, E resolution, background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1448" name=""/>
          <p:cNvCxnSpPr>
            <a:stCxn id="1437" idx="3"/>
            <a:endCxn id="1442" idx="1"/>
          </p:cNvCxnSpPr>
          <p:nvPr/>
        </p:nvCxnSpPr>
        <p:spPr>
          <a:xfrm flipV="1">
            <a:off x="2443680" y="3610080"/>
            <a:ext cx="254160" cy="2059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49" name=""/>
          <p:cNvCxnSpPr>
            <a:stCxn id="1442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50" name="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451" name="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l" t="t" r="r" b="b"/>
              <a:pathLst>
                <a:path w="21600" h="21706">
                  <a:moveTo>
                    <a:pt x="3600" y="0"/>
                  </a:moveTo>
                  <a:arcTo wR="3600" hR="3600" stAng="16200000" swAng="-5400000"/>
                  <a:lnTo>
                    <a:pt x="0" y="18106"/>
                  </a:lnTo>
                  <a:arcTo wR="3600" hR="3494" stAng="10800000" swAng="-5400000"/>
                  <a:lnTo>
                    <a:pt x="18000" y="21600"/>
                  </a:lnTo>
                  <a:arcTo wR="3600" hR="3494" stAng="5400000" swAng="-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ffebcd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52" name="" descr=""/>
            <p:cNvPicPr/>
            <p:nvPr/>
          </p:nvPicPr>
          <p:blipFill>
            <a:blip r:embed="rId3"/>
            <a:stretch/>
          </p:blipFill>
          <p:spPr>
            <a:xfrm>
              <a:off x="7095960" y="2199600"/>
              <a:ext cx="2644920" cy="244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53" name="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" name="" descr=""/>
          <p:cNvPicPr/>
          <p:nvPr/>
        </p:nvPicPr>
        <p:blipFill>
          <a:blip r:embed="rId1"/>
          <a:srcRect l="0" t="0" r="0" b="50610"/>
          <a:stretch/>
        </p:blipFill>
        <p:spPr>
          <a:xfrm>
            <a:off x="999360" y="1444320"/>
            <a:ext cx="7823160" cy="2469960"/>
          </a:xfrm>
          <a:prstGeom prst="rect">
            <a:avLst/>
          </a:prstGeom>
          <a:ln w="0">
            <a:noFill/>
          </a:ln>
        </p:spPr>
      </p:pic>
      <p:sp>
        <p:nvSpPr>
          <p:cNvPr id="1455" name="PlaceHolder 1"/>
          <p:cNvSpPr>
            <a:spLocks noGrp="1"/>
          </p:cNvSpPr>
          <p:nvPr>
            <p:ph type="title"/>
          </p:nvPr>
        </p:nvSpPr>
        <p:spPr>
          <a:xfrm>
            <a:off x="55800" y="468000"/>
            <a:ext cx="10020240" cy="636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456" name="PlaceHolder 2"/>
          <p:cNvSpPr>
            <a:spLocks noGrp="1"/>
          </p:cNvSpPr>
          <p:nvPr>
            <p:ph type="ftr" idx="35"/>
          </p:nvPr>
        </p:nvSpPr>
        <p:spPr>
          <a:xfrm>
            <a:off x="0" y="0"/>
            <a:ext cx="360" cy="20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57" name="TextBox 2_4"/>
          <p:cNvSpPr/>
          <p:nvPr/>
        </p:nvSpPr>
        <p:spPr>
          <a:xfrm>
            <a:off x="1084680" y="1734840"/>
            <a:ext cx="95216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58" name="Picture 9_4" descr=""/>
          <p:cNvPicPr/>
          <p:nvPr/>
        </p:nvPicPr>
        <p:blipFill>
          <a:blip r:embed="rId2"/>
          <a:stretch/>
        </p:blipFill>
        <p:spPr>
          <a:xfrm rot="16200000">
            <a:off x="6042960" y="2826360"/>
            <a:ext cx="1149840" cy="346680"/>
          </a:xfrm>
          <a:prstGeom prst="rect">
            <a:avLst/>
          </a:prstGeom>
          <a:ln w="0">
            <a:noFill/>
          </a:ln>
        </p:spPr>
      </p:pic>
      <p:pic>
        <p:nvPicPr>
          <p:cNvPr id="1459" name="Picture 10_4" descr=""/>
          <p:cNvPicPr/>
          <p:nvPr/>
        </p:nvPicPr>
        <p:blipFill>
          <a:blip r:embed="rId3"/>
          <a:stretch/>
        </p:blipFill>
        <p:spPr>
          <a:xfrm rot="16200000">
            <a:off x="2814120" y="2847240"/>
            <a:ext cx="1278000" cy="377640"/>
          </a:xfrm>
          <a:prstGeom prst="rect">
            <a:avLst/>
          </a:prstGeom>
          <a:ln w="0">
            <a:noFill/>
          </a:ln>
        </p:spPr>
      </p:pic>
      <p:sp>
        <p:nvSpPr>
          <p:cNvPr id="1460" name="Rectangle 6_4"/>
          <p:cNvSpPr/>
          <p:nvPr/>
        </p:nvSpPr>
        <p:spPr>
          <a:xfrm>
            <a:off x="2199960" y="4022640"/>
            <a:ext cx="723960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1500" spc="-1" strike="noStrike" baseline="-8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1500" spc="-1" strike="noStrike" baseline="-8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461" name=""/>
          <p:cNvGrpSpPr/>
          <p:nvPr/>
        </p:nvGrpSpPr>
        <p:grpSpPr>
          <a:xfrm>
            <a:off x="2748600" y="4779720"/>
            <a:ext cx="499680" cy="497160"/>
            <a:chOff x="2748600" y="4779720"/>
            <a:chExt cx="499680" cy="497160"/>
          </a:xfrm>
        </p:grpSpPr>
        <p:sp>
          <p:nvSpPr>
            <p:cNvPr id="1462" name=""/>
            <p:cNvSpPr/>
            <p:nvPr/>
          </p:nvSpPr>
          <p:spPr>
            <a:xfrm>
              <a:off x="2748600" y="4779720"/>
              <a:ext cx="499680" cy="49716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63" name=""/>
          <p:cNvSpPr/>
          <p:nvPr/>
        </p:nvSpPr>
        <p:spPr>
          <a:xfrm>
            <a:off x="1084680" y="1734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4" name=""/>
          <p:cNvSpPr txBox="1"/>
          <p:nvPr/>
        </p:nvSpPr>
        <p:spPr>
          <a:xfrm rot="16200000">
            <a:off x="-319320" y="2606760"/>
            <a:ext cx="24123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5" name=""/>
          <p:cNvSpPr/>
          <p:nvPr/>
        </p:nvSpPr>
        <p:spPr>
          <a:xfrm>
            <a:off x="3640680" y="1734840"/>
            <a:ext cx="2548440" cy="213408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6" name=""/>
          <p:cNvSpPr txBox="1"/>
          <p:nvPr/>
        </p:nvSpPr>
        <p:spPr>
          <a:xfrm>
            <a:off x="3920760" y="2037240"/>
            <a:ext cx="203616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Analysis steps: Full Monte Carlo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468" name=""/>
          <p:cNvGrpSpPr/>
          <p:nvPr/>
        </p:nvGrpSpPr>
        <p:grpSpPr>
          <a:xfrm>
            <a:off x="79560" y="993240"/>
            <a:ext cx="1216080" cy="390960"/>
            <a:chOff x="79560" y="993240"/>
            <a:chExt cx="1216080" cy="390960"/>
          </a:xfrm>
        </p:grpSpPr>
        <p:sp>
          <p:nvSpPr>
            <p:cNvPr id="1469" name=""/>
            <p:cNvSpPr/>
            <p:nvPr/>
          </p:nvSpPr>
          <p:spPr>
            <a:xfrm>
              <a:off x="132840" y="993240"/>
              <a:ext cx="1130040" cy="390960"/>
            </a:xfrm>
            <a:custGeom>
              <a:avLst/>
              <a:gdLst/>
              <a:ahLst/>
              <a:rect l="l" t="t" r="r" b="b"/>
              <a:pathLst>
                <a:path w="623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8796" y="21600"/>
                  </a:lnTo>
                  <a:arcTo wR="37196" hR="3600" stAng="5400000" swAng="5400000"/>
                  <a:lnTo>
                    <a:pt x="21600" y="3600"/>
                  </a:lnTo>
                  <a:arcTo wR="37196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0" name=""/>
            <p:cNvSpPr txBox="1"/>
            <p:nvPr/>
          </p:nvSpPr>
          <p:spPr>
            <a:xfrm>
              <a:off x="79560" y="995760"/>
              <a:ext cx="121608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Particles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471" name="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1472" name="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l" t="t" r="r" b="b"/>
              <a:pathLst>
                <a:path w="4454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947" y="21600"/>
                  </a:lnTo>
                  <a:arcTo wR="19347" hR="3600" stAng="5400000" swAng="5400000"/>
                  <a:lnTo>
                    <a:pt x="21600" y="3600"/>
                  </a:lnTo>
                  <a:arcTo wR="19347" hR="3600" stAng="10800000" swAng="5400000"/>
                  <a:close/>
                </a:path>
              </a:pathLst>
            </a:custGeom>
            <a:solidFill>
              <a:srgbClr val="7da647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474" name="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1475" name="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l" t="t" r="r" b="b"/>
              <a:pathLst>
                <a:path w="5549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894" y="21600"/>
                  </a:lnTo>
                  <a:arcTo wR="30294" hR="3600" stAng="5400000" swAng="5400000"/>
                  <a:lnTo>
                    <a:pt x="21600" y="3600"/>
                  </a:lnTo>
                  <a:arcTo wR="30294" hR="3600" stAng="10800000" swAng="5400000"/>
                  <a:close/>
                </a:path>
              </a:pathLst>
            </a:custGeom>
            <a:solidFill>
              <a:srgbClr val="9966c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6" name="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77" name=""/>
          <p:cNvCxnSpPr>
            <a:stCxn id="1468" idx="3"/>
            <a:endCxn id="1471" idx="1"/>
          </p:cNvCxnSpPr>
          <p:nvPr/>
        </p:nvCxnSpPr>
        <p:spPr>
          <a:xfrm>
            <a:off x="1295640" y="1188720"/>
            <a:ext cx="1765080" cy="57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78" name=""/>
          <p:cNvCxnSpPr>
            <a:endCxn id="1474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79" name="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1480" name="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l" t="t" r="r" b="b"/>
              <a:pathLst>
                <a:path w="4883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234" y="21600"/>
                  </a:lnTo>
                  <a:arcTo wR="23634" hR="3600" stAng="5400000" swAng="5400000"/>
                  <a:lnTo>
                    <a:pt x="21600" y="3600"/>
                  </a:lnTo>
                  <a:arcTo wR="23634" hR="3600" stAng="10800000" swAng="5400000"/>
                  <a:close/>
                </a:path>
              </a:pathLst>
            </a:custGeom>
            <a:solidFill>
              <a:srgbClr val="00bf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1" name="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1482" name=""/>
          <p:cNvCxnSpPr>
            <a:stCxn id="1474" idx="3"/>
            <a:endCxn id="1479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83" name=""/>
          <p:cNvGrpSpPr/>
          <p:nvPr/>
        </p:nvGrpSpPr>
        <p:grpSpPr>
          <a:xfrm>
            <a:off x="100800" y="2220840"/>
            <a:ext cx="2249640" cy="3049920"/>
            <a:chOff x="100800" y="2220840"/>
            <a:chExt cx="2249640" cy="3049920"/>
          </a:xfrm>
        </p:grpSpPr>
        <p:sp>
          <p:nvSpPr>
            <p:cNvPr id="1484" name="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l" t="t" r="r" b="b"/>
              <a:pathLst>
                <a:path w="21600" h="29283">
                  <a:moveTo>
                    <a:pt x="3600" y="0"/>
                  </a:moveTo>
                  <a:arcTo wR="3600" hR="3600" stAng="16200000" swAng="-5400000"/>
                  <a:lnTo>
                    <a:pt x="0" y="25683"/>
                  </a:lnTo>
                  <a:arcTo wR="3600" hR="4083" stAng="10800000" swAng="5400000"/>
                  <a:lnTo>
                    <a:pt x="18000" y="21600"/>
                  </a:lnTo>
                  <a:arcTo wR="3600" hR="4083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98fb98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85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471040"/>
              <a:ext cx="1883520" cy="215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86" name=""/>
            <p:cNvSpPr txBox="1"/>
            <p:nvPr/>
          </p:nvSpPr>
          <p:spPr>
            <a:xfrm>
              <a:off x="186120" y="4617360"/>
              <a:ext cx="2090520" cy="515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1487" name=""/>
          <p:cNvCxnSpPr>
            <a:stCxn id="1479" idx="2"/>
            <a:endCxn id="1483" idx="0"/>
          </p:cNvCxnSpPr>
          <p:nvPr/>
        </p:nvCxnSpPr>
        <p:spPr>
          <a:xfrm flipH="1">
            <a:off x="1225440" y="1545840"/>
            <a:ext cx="71280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88" name="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1489" name="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l" t="t" r="r" b="b"/>
              <a:pathLst>
                <a:path w="2282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9227" y="21600"/>
                  </a:lnTo>
                  <a:arcTo wR="2373" hR="3600" stAng="5400000" swAng="-5400000"/>
                  <a:lnTo>
                    <a:pt x="21600" y="3600"/>
                  </a:lnTo>
                  <a:arcTo wR="2373" hR="3600" stAng="0" swAng="-5400000"/>
                  <a:close/>
                </a:path>
              </a:pathLst>
            </a:custGeom>
            <a:solidFill>
              <a:srgbClr val="ffc0cb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0" name="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</a:t>
              </a:r>
              <a:r>
                <a:rPr b="1" i="1" lang="en-US" sz="1800" spc="-1" strike="noStrike">
                  <a:latin typeface="Arial"/>
                </a:rPr>
                <a:t>corrects for </a:t>
              </a:r>
              <a:r>
                <a:rPr b="1" i="1" lang="en-US" sz="1800" spc="-1" strike="noStrike">
                  <a:latin typeface="Arial"/>
                  <a:ea typeface="Arial"/>
                </a:rPr>
                <a:t> background fluctuations and other effects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491" name="" descr=""/>
            <p:cNvPicPr/>
            <p:nvPr/>
          </p:nvPicPr>
          <p:blipFill>
            <a:blip r:embed="rId2"/>
            <a:stretch/>
          </p:blipFill>
          <p:spPr>
            <a:xfrm>
              <a:off x="3318480" y="2077920"/>
              <a:ext cx="2372040" cy="227664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492" name=""/>
          <p:cNvCxnSpPr>
            <a:stCxn id="1483" idx="3"/>
            <a:endCxn id="1488" idx="1"/>
          </p:cNvCxnSpPr>
          <p:nvPr/>
        </p:nvCxnSpPr>
        <p:spPr>
          <a:xfrm flipV="1">
            <a:off x="2350440" y="3610080"/>
            <a:ext cx="347400" cy="136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1493" name=""/>
          <p:cNvCxnSpPr>
            <a:stCxn id="1488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1494" name="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1495" name="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l" t="t" r="r" b="b"/>
              <a:pathLst>
                <a:path w="21600" h="21706">
                  <a:moveTo>
                    <a:pt x="3600" y="0"/>
                  </a:moveTo>
                  <a:arcTo wR="3600" hR="3600" stAng="16200000" swAng="-5400000"/>
                  <a:lnTo>
                    <a:pt x="0" y="18106"/>
                  </a:lnTo>
                  <a:arcTo wR="3600" hR="3494" stAng="10800000" swAng="-5400000"/>
                  <a:lnTo>
                    <a:pt x="18000" y="21600"/>
                  </a:lnTo>
                  <a:arcTo wR="3600" hR="3494" stAng="5400000" swAng="-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ffebcd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6" name="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497" name="" descr=""/>
            <p:cNvPicPr/>
            <p:nvPr/>
          </p:nvPicPr>
          <p:blipFill>
            <a:blip r:embed="rId3"/>
            <a:stretch/>
          </p:blipFill>
          <p:spPr>
            <a:xfrm>
              <a:off x="7070400" y="2071800"/>
              <a:ext cx="2679840" cy="2601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" descr=""/>
          <p:cNvPicPr/>
          <p:nvPr/>
        </p:nvPicPr>
        <p:blipFill>
          <a:blip r:embed="rId1"/>
          <a:stretch/>
        </p:blipFill>
        <p:spPr>
          <a:xfrm>
            <a:off x="5296680" y="549000"/>
            <a:ext cx="4763880" cy="4572000"/>
          </a:xfrm>
          <a:prstGeom prst="rect">
            <a:avLst/>
          </a:prstGeom>
          <a:ln w="0">
            <a:noFill/>
          </a:ln>
        </p:spPr>
      </p:pic>
      <p:pic>
        <p:nvPicPr>
          <p:cNvPr id="1499" name="" descr=""/>
          <p:cNvPicPr/>
          <p:nvPr/>
        </p:nvPicPr>
        <p:blipFill>
          <a:blip r:embed="rId2"/>
          <a:stretch/>
        </p:blipFill>
        <p:spPr>
          <a:xfrm>
            <a:off x="36360" y="549000"/>
            <a:ext cx="4763880" cy="4572000"/>
          </a:xfrm>
          <a:prstGeom prst="rect">
            <a:avLst/>
          </a:prstGeom>
          <a:ln w="0">
            <a:noFill/>
          </a:ln>
        </p:spPr>
      </p:pic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Construct a response matrix in Monte Carlo 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01" name=""/>
          <p:cNvSpPr txBox="1"/>
          <p:nvPr/>
        </p:nvSpPr>
        <p:spPr>
          <a:xfrm>
            <a:off x="788040" y="1092240"/>
            <a:ext cx="3096000" cy="79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latin typeface="Arial"/>
              </a:rPr>
              <a:t>Background fluctuations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502" name=""/>
          <p:cNvSpPr txBox="1"/>
          <p:nvPr/>
        </p:nvSpPr>
        <p:spPr>
          <a:xfrm>
            <a:off x="6149880" y="1074960"/>
            <a:ext cx="1971000" cy="79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latin typeface="Arial"/>
              </a:rPr>
              <a:t>Embedding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PlaceHolder 1"/>
          <p:cNvSpPr>
            <a:spLocks noGrp="1"/>
          </p:cNvSpPr>
          <p:nvPr>
            <p:ph type="title"/>
          </p:nvPr>
        </p:nvSpPr>
        <p:spPr>
          <a:xfrm>
            <a:off x="5632560" y="225720"/>
            <a:ext cx="443412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Closure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04" name="PlaceHolder 2"/>
          <p:cNvSpPr>
            <a:spLocks noGrp="1"/>
          </p:cNvSpPr>
          <p:nvPr>
            <p:ph/>
          </p:nvPr>
        </p:nvSpPr>
        <p:spPr>
          <a:xfrm>
            <a:off x="5673960" y="1190520"/>
            <a:ext cx="4277880" cy="3998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6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Methods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Use </a:t>
            </a:r>
            <a:r>
              <a:rPr b="0" lang="en-US" sz="2100" spc="-1" strike="noStrike">
                <a:latin typeface="Arial"/>
                <a:ea typeface="Arial"/>
              </a:rPr>
              <a:t>δ</a:t>
            </a:r>
            <a:r>
              <a:rPr b="0" lang="en-US" sz="2100" spc="-1" strike="noStrike">
                <a:latin typeface="Arial"/>
                <a:ea typeface="Arial"/>
              </a:rPr>
              <a:t>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method to measure width of fluctuations with varying numbers of leading jets (LJ) discarded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Embed PYTHIA event into heavy ion event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Only embedding leads to full closure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Not due to jet finder behavior in background → interplay between background and jet finder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05" name="" descr=""/>
          <p:cNvPicPr/>
          <p:nvPr/>
        </p:nvPicPr>
        <p:blipFill>
          <a:blip r:embed="rId1"/>
          <a:srcRect l="0" t="3872" r="1662" b="4895"/>
          <a:stretch/>
        </p:blipFill>
        <p:spPr>
          <a:xfrm>
            <a:off x="22680" y="86040"/>
            <a:ext cx="5733000" cy="5172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1. What is a jet?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title"/>
          </p:nvPr>
        </p:nvSpPr>
        <p:spPr>
          <a:xfrm>
            <a:off x="702000" y="-51480"/>
            <a:ext cx="867600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Need unfolding and embedding in MC!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1507" name=""/>
          <p:cNvGrpSpPr/>
          <p:nvPr/>
        </p:nvGrpSpPr>
        <p:grpSpPr>
          <a:xfrm>
            <a:off x="2883600" y="915120"/>
            <a:ext cx="4315680" cy="4300560"/>
            <a:chOff x="2883600" y="915120"/>
            <a:chExt cx="4315680" cy="4300560"/>
          </a:xfrm>
        </p:grpSpPr>
        <p:grpSp>
          <p:nvGrpSpPr>
            <p:cNvPr id="1508" name=""/>
            <p:cNvGrpSpPr/>
            <p:nvPr/>
          </p:nvGrpSpPr>
          <p:grpSpPr>
            <a:xfrm>
              <a:off x="2883600" y="915120"/>
              <a:ext cx="4262760" cy="4300560"/>
              <a:chOff x="2883600" y="915120"/>
              <a:chExt cx="4262760" cy="4300560"/>
            </a:xfrm>
          </p:grpSpPr>
          <p:grpSp>
            <p:nvGrpSpPr>
              <p:cNvPr id="1509" name=""/>
              <p:cNvGrpSpPr/>
              <p:nvPr/>
            </p:nvGrpSpPr>
            <p:grpSpPr>
              <a:xfrm>
                <a:off x="4892760" y="1341000"/>
                <a:ext cx="1904760" cy="3826800"/>
                <a:chOff x="4892760" y="1341000"/>
                <a:chExt cx="1904760" cy="3826800"/>
              </a:xfrm>
            </p:grpSpPr>
            <p:grpSp>
              <p:nvGrpSpPr>
                <p:cNvPr id="1510" name=""/>
                <p:cNvGrpSpPr/>
                <p:nvPr/>
              </p:nvGrpSpPr>
              <p:grpSpPr>
                <a:xfrm>
                  <a:off x="4892760" y="1341000"/>
                  <a:ext cx="1616760" cy="1484640"/>
                  <a:chOff x="4892760" y="1341000"/>
                  <a:chExt cx="1616760" cy="1484640"/>
                </a:xfrm>
              </p:grpSpPr>
              <p:sp>
                <p:nvSpPr>
                  <p:cNvPr id="1511" name=""/>
                  <p:cNvSpPr/>
                  <p:nvPr/>
                </p:nvSpPr>
                <p:spPr>
                  <a:xfrm flipV="1">
                    <a:off x="5576040" y="192852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2" name=""/>
                  <p:cNvSpPr/>
                  <p:nvPr/>
                </p:nvSpPr>
                <p:spPr>
                  <a:xfrm flipV="1">
                    <a:off x="5643360" y="196452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3" name=""/>
                  <p:cNvSpPr/>
                  <p:nvPr/>
                </p:nvSpPr>
                <p:spPr>
                  <a:xfrm flipV="1">
                    <a:off x="5715720" y="209736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4" name=""/>
                  <p:cNvSpPr/>
                  <p:nvPr/>
                </p:nvSpPr>
                <p:spPr>
                  <a:xfrm flipV="1">
                    <a:off x="5812200" y="221004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5" name=""/>
                  <p:cNvSpPr/>
                  <p:nvPr/>
                </p:nvSpPr>
                <p:spPr>
                  <a:xfrm flipV="1">
                    <a:off x="5884920" y="236628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6" name=""/>
                  <p:cNvSpPr/>
                  <p:nvPr/>
                </p:nvSpPr>
                <p:spPr>
                  <a:xfrm flipV="1">
                    <a:off x="5450040" y="180972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7" name=""/>
                  <p:cNvSpPr/>
                  <p:nvPr/>
                </p:nvSpPr>
                <p:spPr>
                  <a:xfrm flipV="1">
                    <a:off x="5329440" y="164124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8" name=""/>
                  <p:cNvSpPr/>
                  <p:nvPr/>
                </p:nvSpPr>
                <p:spPr>
                  <a:xfrm flipV="1">
                    <a:off x="5160240" y="145980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9" name=""/>
                  <p:cNvSpPr/>
                  <p:nvPr/>
                </p:nvSpPr>
                <p:spPr>
                  <a:xfrm flipV="1">
                    <a:off x="5063760" y="134712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0" name=""/>
                  <p:cNvSpPr/>
                  <p:nvPr/>
                </p:nvSpPr>
                <p:spPr>
                  <a:xfrm flipH="1" flipV="1">
                    <a:off x="4892760" y="1341000"/>
                    <a:ext cx="10080" cy="815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521" name=""/>
                <p:cNvGrpSpPr/>
                <p:nvPr/>
              </p:nvGrpSpPr>
              <p:grpSpPr>
                <a:xfrm>
                  <a:off x="4961880" y="3689640"/>
                  <a:ext cx="1445760" cy="1478160"/>
                  <a:chOff x="4961880" y="3689640"/>
                  <a:chExt cx="1445760" cy="1478160"/>
                </a:xfrm>
              </p:grpSpPr>
              <p:sp>
                <p:nvSpPr>
                  <p:cNvPr id="1522" name=""/>
                  <p:cNvSpPr/>
                  <p:nvPr/>
                </p:nvSpPr>
                <p:spPr>
                  <a:xfrm>
                    <a:off x="5474160" y="405612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3" name=""/>
                  <p:cNvSpPr/>
                  <p:nvPr/>
                </p:nvSpPr>
                <p:spPr>
                  <a:xfrm>
                    <a:off x="5541480" y="397872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4" name=""/>
                  <p:cNvSpPr/>
                  <p:nvPr/>
                </p:nvSpPr>
                <p:spPr>
                  <a:xfrm>
                    <a:off x="5614200" y="385812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5" name=""/>
                  <p:cNvSpPr/>
                  <p:nvPr/>
                </p:nvSpPr>
                <p:spPr>
                  <a:xfrm>
                    <a:off x="5710680" y="378576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6" name=""/>
                  <p:cNvSpPr/>
                  <p:nvPr/>
                </p:nvSpPr>
                <p:spPr>
                  <a:xfrm>
                    <a:off x="5783040" y="368964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7" name=""/>
                  <p:cNvSpPr/>
                  <p:nvPr/>
                </p:nvSpPr>
                <p:spPr>
                  <a:xfrm>
                    <a:off x="5348520" y="412308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8" name=""/>
                  <p:cNvSpPr/>
                  <p:nvPr/>
                </p:nvSpPr>
                <p:spPr>
                  <a:xfrm>
                    <a:off x="5227560" y="421956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29" name=""/>
                  <p:cNvSpPr/>
                  <p:nvPr/>
                </p:nvSpPr>
                <p:spPr>
                  <a:xfrm>
                    <a:off x="5058720" y="426780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0" name=""/>
                  <p:cNvSpPr/>
                  <p:nvPr/>
                </p:nvSpPr>
                <p:spPr>
                  <a:xfrm>
                    <a:off x="4961880" y="436428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531" name=""/>
                <p:cNvGrpSpPr/>
                <p:nvPr/>
              </p:nvGrpSpPr>
              <p:grpSpPr>
                <a:xfrm>
                  <a:off x="5888160" y="2597400"/>
                  <a:ext cx="909360" cy="1535400"/>
                  <a:chOff x="5888160" y="2597400"/>
                  <a:chExt cx="909360" cy="1535400"/>
                </a:xfrm>
              </p:grpSpPr>
              <p:sp>
                <p:nvSpPr>
                  <p:cNvPr id="1532" name=""/>
                  <p:cNvSpPr/>
                  <p:nvPr/>
                </p:nvSpPr>
                <p:spPr>
                  <a:xfrm>
                    <a:off x="5926680" y="3241440"/>
                    <a:ext cx="870840" cy="100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3" name=""/>
                  <p:cNvSpPr/>
                  <p:nvPr/>
                </p:nvSpPr>
                <p:spPr>
                  <a:xfrm>
                    <a:off x="5995800" y="3347640"/>
                    <a:ext cx="776880" cy="156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4" name=""/>
                  <p:cNvSpPr/>
                  <p:nvPr/>
                </p:nvSpPr>
                <p:spPr>
                  <a:xfrm>
                    <a:off x="6005160" y="3439440"/>
                    <a:ext cx="773280" cy="370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5" name=""/>
                  <p:cNvSpPr/>
                  <p:nvPr/>
                </p:nvSpPr>
                <p:spPr>
                  <a:xfrm>
                    <a:off x="6002280" y="3524400"/>
                    <a:ext cx="688680" cy="498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6" name=""/>
                  <p:cNvSpPr/>
                  <p:nvPr/>
                </p:nvSpPr>
                <p:spPr>
                  <a:xfrm>
                    <a:off x="5970240" y="3614760"/>
                    <a:ext cx="576360" cy="518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7" name=""/>
                  <p:cNvSpPr/>
                  <p:nvPr/>
                </p:nvSpPr>
                <p:spPr>
                  <a:xfrm>
                    <a:off x="5901840" y="3147480"/>
                    <a:ext cx="883080" cy="187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8" name=""/>
                  <p:cNvSpPr/>
                  <p:nvPr/>
                </p:nvSpPr>
                <p:spPr>
                  <a:xfrm flipV="1">
                    <a:off x="5944320" y="3028680"/>
                    <a:ext cx="796680" cy="900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39" name=""/>
                  <p:cNvSpPr/>
                  <p:nvPr/>
                </p:nvSpPr>
                <p:spPr>
                  <a:xfrm flipV="1">
                    <a:off x="5933880" y="2866320"/>
                    <a:ext cx="851040" cy="68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40" name=""/>
                  <p:cNvSpPr/>
                  <p:nvPr/>
                </p:nvSpPr>
                <p:spPr>
                  <a:xfrm flipV="1">
                    <a:off x="5888160" y="2597400"/>
                    <a:ext cx="821520" cy="271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541" name=""/>
              <p:cNvGrpSpPr/>
              <p:nvPr/>
            </p:nvGrpSpPr>
            <p:grpSpPr>
              <a:xfrm>
                <a:off x="2934000" y="915120"/>
                <a:ext cx="4212360" cy="4252320"/>
                <a:chOff x="2934000" y="915120"/>
                <a:chExt cx="4212360" cy="4252320"/>
              </a:xfrm>
            </p:grpSpPr>
            <p:grpSp>
              <p:nvGrpSpPr>
                <p:cNvPr id="1542" name=""/>
                <p:cNvGrpSpPr/>
                <p:nvPr/>
              </p:nvGrpSpPr>
              <p:grpSpPr>
                <a:xfrm>
                  <a:off x="2934000" y="1318680"/>
                  <a:ext cx="1845000" cy="3848760"/>
                  <a:chOff x="2934000" y="1318680"/>
                  <a:chExt cx="1845000" cy="3848760"/>
                </a:xfrm>
              </p:grpSpPr>
              <p:grpSp>
                <p:nvGrpSpPr>
                  <p:cNvPr id="1543" name=""/>
                  <p:cNvGrpSpPr/>
                  <p:nvPr/>
                </p:nvGrpSpPr>
                <p:grpSpPr>
                  <a:xfrm>
                    <a:off x="3223440" y="1318680"/>
                    <a:ext cx="1453320" cy="1488960"/>
                    <a:chOff x="3223440" y="1318680"/>
                    <a:chExt cx="1453320" cy="1488960"/>
                  </a:xfrm>
                </p:grpSpPr>
                <p:sp>
                  <p:nvSpPr>
                    <p:cNvPr id="1544" name=""/>
                    <p:cNvSpPr/>
                    <p:nvPr/>
                  </p:nvSpPr>
                  <p:spPr>
                    <a:xfrm flipH="1" flipV="1">
                      <a:off x="3670560" y="190440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45" name=""/>
                    <p:cNvSpPr/>
                    <p:nvPr/>
                  </p:nvSpPr>
                  <p:spPr>
                    <a:xfrm flipH="1" flipV="1">
                      <a:off x="3547080" y="194040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46" name=""/>
                    <p:cNvSpPr/>
                    <p:nvPr/>
                  </p:nvSpPr>
                  <p:spPr>
                    <a:xfrm flipH="1" flipV="1">
                      <a:off x="3405960" y="207432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47" name=""/>
                    <p:cNvSpPr/>
                    <p:nvPr/>
                  </p:nvSpPr>
                  <p:spPr>
                    <a:xfrm flipH="1" flipV="1">
                      <a:off x="3292920" y="218772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48" name=""/>
                    <p:cNvSpPr/>
                    <p:nvPr/>
                  </p:nvSpPr>
                  <p:spPr>
                    <a:xfrm flipH="1" flipV="1">
                      <a:off x="3223440" y="234504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49" name=""/>
                    <p:cNvSpPr/>
                    <p:nvPr/>
                  </p:nvSpPr>
                  <p:spPr>
                    <a:xfrm flipH="1" flipV="1">
                      <a:off x="3783960" y="178452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0" name=""/>
                    <p:cNvSpPr/>
                    <p:nvPr/>
                  </p:nvSpPr>
                  <p:spPr>
                    <a:xfrm flipH="1" flipV="1">
                      <a:off x="4029480" y="161460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1" name=""/>
                    <p:cNvSpPr/>
                    <p:nvPr/>
                  </p:nvSpPr>
                  <p:spPr>
                    <a:xfrm flipH="1" flipV="1">
                      <a:off x="4294080" y="143208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5c2d91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2" name=""/>
                    <p:cNvSpPr/>
                    <p:nvPr/>
                  </p:nvSpPr>
                  <p:spPr>
                    <a:xfrm flipH="1" flipV="1">
                      <a:off x="4583880" y="131868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553" name=""/>
                  <p:cNvGrpSpPr/>
                  <p:nvPr/>
                </p:nvGrpSpPr>
                <p:grpSpPr>
                  <a:xfrm>
                    <a:off x="3325680" y="3678120"/>
                    <a:ext cx="1453320" cy="1489320"/>
                    <a:chOff x="3325680" y="3678120"/>
                    <a:chExt cx="1453320" cy="1489320"/>
                  </a:xfrm>
                </p:grpSpPr>
                <p:sp>
                  <p:nvSpPr>
                    <p:cNvPr id="1554" name=""/>
                    <p:cNvSpPr/>
                    <p:nvPr/>
                  </p:nvSpPr>
                  <p:spPr>
                    <a:xfrm flipH="1">
                      <a:off x="3772800" y="404748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5" name=""/>
                    <p:cNvSpPr/>
                    <p:nvPr/>
                  </p:nvSpPr>
                  <p:spPr>
                    <a:xfrm flipH="1">
                      <a:off x="3648960" y="396936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6" name=""/>
                    <p:cNvSpPr/>
                    <p:nvPr/>
                  </p:nvSpPr>
                  <p:spPr>
                    <a:xfrm flipH="1">
                      <a:off x="3508200" y="384804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7" name=""/>
                    <p:cNvSpPr/>
                    <p:nvPr/>
                  </p:nvSpPr>
                  <p:spPr>
                    <a:xfrm flipH="1">
                      <a:off x="3395160" y="377532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8" name=""/>
                    <p:cNvSpPr/>
                    <p:nvPr/>
                  </p:nvSpPr>
                  <p:spPr>
                    <a:xfrm flipH="1">
                      <a:off x="3325680" y="367812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59" name=""/>
                    <p:cNvSpPr/>
                    <p:nvPr/>
                  </p:nvSpPr>
                  <p:spPr>
                    <a:xfrm flipH="1">
                      <a:off x="3886200" y="411516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0" name=""/>
                    <p:cNvSpPr/>
                    <p:nvPr/>
                  </p:nvSpPr>
                  <p:spPr>
                    <a:xfrm flipH="1">
                      <a:off x="4131720" y="421236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1" name=""/>
                    <p:cNvSpPr/>
                    <p:nvPr/>
                  </p:nvSpPr>
                  <p:spPr>
                    <a:xfrm flipH="1">
                      <a:off x="4396320" y="426096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2" name=""/>
                    <p:cNvSpPr/>
                    <p:nvPr/>
                  </p:nvSpPr>
                  <p:spPr>
                    <a:xfrm flipH="1">
                      <a:off x="4686120" y="435780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563" name=""/>
                  <p:cNvGrpSpPr/>
                  <p:nvPr/>
                </p:nvGrpSpPr>
                <p:grpSpPr>
                  <a:xfrm>
                    <a:off x="2934000" y="2577960"/>
                    <a:ext cx="914040" cy="1546920"/>
                    <a:chOff x="2934000" y="2577960"/>
                    <a:chExt cx="914040" cy="1546920"/>
                  </a:xfrm>
                </p:grpSpPr>
                <p:sp>
                  <p:nvSpPr>
                    <p:cNvPr id="1564" name=""/>
                    <p:cNvSpPr/>
                    <p:nvPr/>
                  </p:nvSpPr>
                  <p:spPr>
                    <a:xfrm flipH="1">
                      <a:off x="2934000" y="3226680"/>
                      <a:ext cx="875520" cy="1008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5" name=""/>
                    <p:cNvSpPr/>
                    <p:nvPr/>
                  </p:nvSpPr>
                  <p:spPr>
                    <a:xfrm flipH="1">
                      <a:off x="2959200" y="3333600"/>
                      <a:ext cx="780840" cy="1576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6" name=""/>
                    <p:cNvSpPr/>
                    <p:nvPr/>
                  </p:nvSpPr>
                  <p:spPr>
                    <a:xfrm flipH="1">
                      <a:off x="2952720" y="3426480"/>
                      <a:ext cx="777240" cy="3733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7" name=""/>
                    <p:cNvSpPr/>
                    <p:nvPr/>
                  </p:nvSpPr>
                  <p:spPr>
                    <a:xfrm flipH="1">
                      <a:off x="3040920" y="3511800"/>
                      <a:ext cx="692280" cy="5022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8" name=""/>
                    <p:cNvSpPr/>
                    <p:nvPr/>
                  </p:nvSpPr>
                  <p:spPr>
                    <a:xfrm flipH="1">
                      <a:off x="3186000" y="3602880"/>
                      <a:ext cx="579600" cy="522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69" name=""/>
                    <p:cNvSpPr/>
                    <p:nvPr/>
                  </p:nvSpPr>
                  <p:spPr>
                    <a:xfrm flipH="1">
                      <a:off x="2946600" y="3132360"/>
                      <a:ext cx="887760" cy="19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0" name=""/>
                    <p:cNvSpPr/>
                    <p:nvPr/>
                  </p:nvSpPr>
                  <p:spPr>
                    <a:xfrm flipH="1" flipV="1">
                      <a:off x="2990520" y="3012480"/>
                      <a:ext cx="801000" cy="9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1" name=""/>
                    <p:cNvSpPr/>
                    <p:nvPr/>
                  </p:nvSpPr>
                  <p:spPr>
                    <a:xfrm flipH="1" flipV="1">
                      <a:off x="2946600" y="2849040"/>
                      <a:ext cx="855360" cy="691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2" name=""/>
                    <p:cNvSpPr/>
                    <p:nvPr/>
                  </p:nvSpPr>
                  <p:spPr>
                    <a:xfrm flipH="1" flipV="1">
                      <a:off x="3022200" y="2577960"/>
                      <a:ext cx="825840" cy="2739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  <p:grpSp>
              <p:nvGrpSpPr>
                <p:cNvPr id="1573" name=""/>
                <p:cNvGrpSpPr/>
                <p:nvPr/>
              </p:nvGrpSpPr>
              <p:grpSpPr>
                <a:xfrm>
                  <a:off x="3547080" y="915120"/>
                  <a:ext cx="3599280" cy="3548160"/>
                  <a:chOff x="3547080" y="915120"/>
                  <a:chExt cx="3599280" cy="3548160"/>
                </a:xfrm>
              </p:grpSpPr>
              <p:pic>
                <p:nvPicPr>
                  <p:cNvPr id="1574" name="" descr=""/>
                  <p:cNvPicPr/>
                  <p:nvPr/>
                </p:nvPicPr>
                <p:blipFill>
                  <a:blip r:embed="rId1"/>
                  <a:stretch/>
                </p:blipFill>
                <p:spPr>
                  <a:xfrm>
                    <a:off x="3547080" y="1940400"/>
                    <a:ext cx="2870640" cy="2522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grpSp>
                <p:nvGrpSpPr>
                  <p:cNvPr id="1575" name=""/>
                  <p:cNvGrpSpPr/>
                  <p:nvPr/>
                </p:nvGrpSpPr>
                <p:grpSpPr>
                  <a:xfrm>
                    <a:off x="5459400" y="3226680"/>
                    <a:ext cx="1686960" cy="1140120"/>
                    <a:chOff x="5459400" y="3226680"/>
                    <a:chExt cx="1686960" cy="1140120"/>
                  </a:xfrm>
                </p:grpSpPr>
                <p:sp>
                  <p:nvSpPr>
                    <p:cNvPr id="1576" name=""/>
                    <p:cNvSpPr/>
                    <p:nvPr/>
                  </p:nvSpPr>
                  <p:spPr>
                    <a:xfrm>
                      <a:off x="5603760" y="3314880"/>
                      <a:ext cx="1259280" cy="3528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7" name=""/>
                    <p:cNvSpPr/>
                    <p:nvPr/>
                  </p:nvSpPr>
                  <p:spPr>
                    <a:xfrm>
                      <a:off x="5603760" y="3314880"/>
                      <a:ext cx="1436040" cy="1828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8" name=""/>
                    <p:cNvSpPr/>
                    <p:nvPr/>
                  </p:nvSpPr>
                  <p:spPr>
                    <a:xfrm>
                      <a:off x="5603760" y="3314880"/>
                      <a:ext cx="1429560" cy="4536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79" name=""/>
                    <p:cNvSpPr/>
                    <p:nvPr/>
                  </p:nvSpPr>
                  <p:spPr>
                    <a:xfrm>
                      <a:off x="5566320" y="3327480"/>
                      <a:ext cx="1322280" cy="6422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0" name=""/>
                    <p:cNvSpPr/>
                    <p:nvPr/>
                  </p:nvSpPr>
                  <p:spPr>
                    <a:xfrm>
                      <a:off x="5547240" y="3277080"/>
                      <a:ext cx="1120680" cy="8438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1" name=""/>
                    <p:cNvSpPr/>
                    <p:nvPr/>
                  </p:nvSpPr>
                  <p:spPr>
                    <a:xfrm rot="1800000">
                      <a:off x="6598800" y="3341520"/>
                      <a:ext cx="315000" cy="101376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 w="0"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cxnSp>
                  <p:nvCxnSpPr>
                    <p:cNvPr id="1582" name=""/>
                    <p:cNvCxnSpPr>
                      <a:stCxn id="1581" idx="0"/>
                    </p:cNvCxnSpPr>
                    <p:nvPr/>
                  </p:nvCxnSpPr>
                  <p:spPr>
                    <a:xfrm flipH="1" flipV="1">
                      <a:off x="5459400" y="3226680"/>
                      <a:ext cx="1551600" cy="1828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  <p:cxnSp>
                  <p:nvCxnSpPr>
                    <p:cNvPr id="1583" name=""/>
                    <p:cNvCxnSpPr>
                      <a:stCxn id="1581" idx="4"/>
                      <a:endCxn id="1582" idx="1"/>
                    </p:cNvCxnSpPr>
                    <p:nvPr/>
                  </p:nvCxnSpPr>
                  <p:spPr>
                    <a:xfrm flipH="1" flipV="1">
                      <a:off x="5459400" y="3226680"/>
                      <a:ext cx="1045440" cy="10612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</p:grpSp>
              <p:grpSp>
                <p:nvGrpSpPr>
                  <p:cNvPr id="1584" name=""/>
                  <p:cNvGrpSpPr/>
                  <p:nvPr/>
                </p:nvGrpSpPr>
                <p:grpSpPr>
                  <a:xfrm>
                    <a:off x="4322880" y="915120"/>
                    <a:ext cx="1046520" cy="1629720"/>
                    <a:chOff x="4322880" y="915120"/>
                    <a:chExt cx="1046520" cy="1629720"/>
                  </a:xfrm>
                </p:grpSpPr>
                <p:sp>
                  <p:nvSpPr>
                    <p:cNvPr id="1585" name=""/>
                    <p:cNvSpPr/>
                    <p:nvPr/>
                  </p:nvSpPr>
                  <p:spPr>
                    <a:xfrm flipH="1" flipV="1">
                      <a:off x="4637520" y="1163520"/>
                      <a:ext cx="489960" cy="1212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6" name=""/>
                    <p:cNvSpPr/>
                    <p:nvPr/>
                  </p:nvSpPr>
                  <p:spPr>
                    <a:xfrm flipH="1" flipV="1">
                      <a:off x="4395240" y="1127880"/>
                      <a:ext cx="732240" cy="1248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7" name=""/>
                    <p:cNvSpPr/>
                    <p:nvPr/>
                  </p:nvSpPr>
                  <p:spPr>
                    <a:xfrm flipH="1" flipV="1">
                      <a:off x="4613040" y="967680"/>
                      <a:ext cx="514080" cy="14090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8" name=""/>
                    <p:cNvSpPr/>
                    <p:nvPr/>
                  </p:nvSpPr>
                  <p:spPr>
                    <a:xfrm flipH="1" flipV="1">
                      <a:off x="4861080" y="959040"/>
                      <a:ext cx="299160" cy="14392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89" name=""/>
                    <p:cNvSpPr/>
                    <p:nvPr/>
                  </p:nvSpPr>
                  <p:spPr>
                    <a:xfrm flipH="1" flipV="1">
                      <a:off x="5115600" y="1041480"/>
                      <a:ext cx="16560" cy="140292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590" name=""/>
                    <p:cNvSpPr/>
                    <p:nvPr/>
                  </p:nvSpPr>
                  <p:spPr>
                    <a:xfrm rot="15741000">
                      <a:off x="4688640" y="630720"/>
                      <a:ext cx="314640" cy="101376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 w="0"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cxnSp>
                  <p:nvCxnSpPr>
                    <p:cNvPr id="1591" name=""/>
                    <p:cNvCxnSpPr>
                      <a:stCxn id="1590" idx="0"/>
                    </p:cNvCxnSpPr>
                    <p:nvPr/>
                  </p:nvCxnSpPr>
                  <p:spPr>
                    <a:xfrm>
                      <a:off x="4343760" y="1205640"/>
                      <a:ext cx="802800" cy="133956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  <p:cxnSp>
                  <p:nvCxnSpPr>
                    <p:cNvPr id="1592" name=""/>
                    <p:cNvCxnSpPr>
                      <a:stCxn id="1590" idx="4"/>
                      <a:endCxn id="1591" idx="2"/>
                    </p:cNvCxnSpPr>
                    <p:nvPr/>
                  </p:nvCxnSpPr>
                  <p:spPr>
                    <a:xfrm flipH="1">
                      <a:off x="5146200" y="1071720"/>
                      <a:ext cx="203040" cy="14734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</p:grpSp>
            </p:grpSp>
          </p:grpSp>
          <p:pic>
            <p:nvPicPr>
              <p:cNvPr id="1593" name="" descr=""/>
              <p:cNvPicPr/>
              <p:nvPr/>
            </p:nvPicPr>
            <p:blipFill>
              <a:blip r:embed="rId2"/>
              <a:stretch/>
            </p:blipFill>
            <p:spPr>
              <a:xfrm rot="19800000">
                <a:off x="4099320" y="2323800"/>
                <a:ext cx="1585080" cy="1621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594" name=""/>
              <p:cNvSpPr/>
              <p:nvPr/>
            </p:nvSpPr>
            <p:spPr>
              <a:xfrm rot="8880000">
                <a:off x="3170160" y="343296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cxnSp>
            <p:nvCxnSpPr>
              <p:cNvPr id="1595" name=""/>
              <p:cNvCxnSpPr>
                <a:stCxn id="1594" idx="4"/>
                <a:endCxn id="1593" idx="1"/>
              </p:cNvCxnSpPr>
              <p:nvPr/>
            </p:nvCxnSpPr>
            <p:spPr>
              <a:xfrm>
                <a:off x="3059640" y="3509640"/>
                <a:ext cx="1146240" cy="21600"/>
              </a:xfrm>
              <a:prstGeom prst="straightConnector1">
                <a:avLst/>
              </a:prstGeom>
              <a:ln w="29160">
                <a:solidFill>
                  <a:srgbClr val="0066b3"/>
                </a:solidFill>
                <a:round/>
              </a:ln>
            </p:spPr>
          </p:cxnSp>
          <p:cxnSp>
            <p:nvCxnSpPr>
              <p:cNvPr id="1596" name=""/>
              <p:cNvCxnSpPr>
                <a:stCxn id="1593" idx="1"/>
                <a:endCxn id="1594" idx="0"/>
              </p:cNvCxnSpPr>
              <p:nvPr/>
            </p:nvCxnSpPr>
            <p:spPr>
              <a:xfrm flipH="1">
                <a:off x="3596040" y="3530880"/>
                <a:ext cx="609840" cy="839520"/>
              </a:xfrm>
              <a:prstGeom prst="straightConnector1">
                <a:avLst/>
              </a:prstGeom>
              <a:ln w="29160">
                <a:solidFill>
                  <a:srgbClr val="0066b3"/>
                </a:solidFill>
                <a:round/>
              </a:ln>
            </p:spPr>
          </p:cxnSp>
          <p:sp>
            <p:nvSpPr>
              <p:cNvPr id="1597" name=""/>
              <p:cNvSpPr/>
              <p:nvPr/>
            </p:nvSpPr>
            <p:spPr>
              <a:xfrm rot="10800000">
                <a:off x="2883600" y="245952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98" name=""/>
              <p:cNvSpPr/>
              <p:nvPr/>
            </p:nvSpPr>
            <p:spPr>
              <a:xfrm rot="13560000">
                <a:off x="3277800" y="159732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99" name=""/>
              <p:cNvSpPr/>
              <p:nvPr/>
            </p:nvSpPr>
            <p:spPr>
              <a:xfrm rot="14760000">
                <a:off x="3986280" y="1334880"/>
                <a:ext cx="181440" cy="58068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0" name=""/>
              <p:cNvSpPr/>
              <p:nvPr/>
            </p:nvSpPr>
            <p:spPr>
              <a:xfrm rot="7620000">
                <a:off x="3820320" y="421992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1" name=""/>
              <p:cNvSpPr/>
              <p:nvPr/>
            </p:nvSpPr>
            <p:spPr>
              <a:xfrm rot="5400000">
                <a:off x="4750920" y="455148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2" name=""/>
              <p:cNvSpPr/>
              <p:nvPr/>
            </p:nvSpPr>
            <p:spPr>
              <a:xfrm rot="3060000">
                <a:off x="5573880" y="4414320"/>
                <a:ext cx="314640" cy="8103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3" name=""/>
              <p:cNvSpPr/>
              <p:nvPr/>
            </p:nvSpPr>
            <p:spPr>
              <a:xfrm rot="2229000">
                <a:off x="6089760" y="4190400"/>
                <a:ext cx="314640" cy="53352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4" name=""/>
              <p:cNvSpPr/>
              <p:nvPr/>
            </p:nvSpPr>
            <p:spPr>
              <a:xfrm rot="20700000">
                <a:off x="6718680" y="2545560"/>
                <a:ext cx="314640" cy="81036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5" name=""/>
              <p:cNvSpPr/>
              <p:nvPr/>
            </p:nvSpPr>
            <p:spPr>
              <a:xfrm rot="18624600">
                <a:off x="5567040" y="1177200"/>
                <a:ext cx="314640" cy="81036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6" name=""/>
              <p:cNvSpPr/>
              <p:nvPr/>
            </p:nvSpPr>
            <p:spPr>
              <a:xfrm rot="19614600">
                <a:off x="6233040" y="1689480"/>
                <a:ext cx="314640" cy="9486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1607" name="" descr=""/>
            <p:cNvPicPr/>
            <p:nvPr/>
          </p:nvPicPr>
          <p:blipFill>
            <a:blip r:embed="rId3"/>
            <a:stretch/>
          </p:blipFill>
          <p:spPr>
            <a:xfrm rot="5152200">
              <a:off x="4680000" y="570240"/>
              <a:ext cx="324720" cy="1121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08" name="" descr=""/>
            <p:cNvPicPr/>
            <p:nvPr/>
          </p:nvPicPr>
          <p:blipFill>
            <a:blip r:embed="rId4"/>
            <a:stretch/>
          </p:blipFill>
          <p:spPr>
            <a:xfrm rot="1956600">
              <a:off x="6543360" y="3308400"/>
              <a:ext cx="398520" cy="1071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6. How to compare to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PlaceHolder 1"/>
          <p:cNvSpPr>
            <a:spLocks noGrp="1"/>
          </p:cNvSpPr>
          <p:nvPr>
            <p:ph type="title"/>
          </p:nvPr>
        </p:nvSpPr>
        <p:spPr>
          <a:xfrm>
            <a:off x="504000" y="1509120"/>
            <a:ext cx="9071640" cy="187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Snowmass Accord: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PlaceHolder 1"/>
          <p:cNvSpPr>
            <a:spLocks noGrp="1"/>
          </p:cNvSpPr>
          <p:nvPr>
            <p:ph type="title"/>
          </p:nvPr>
        </p:nvSpPr>
        <p:spPr>
          <a:xfrm>
            <a:off x="504000" y="1743120"/>
            <a:ext cx="907164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Rivet: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69;p15"/>
          <p:cNvSpPr/>
          <p:nvPr/>
        </p:nvSpPr>
        <p:spPr>
          <a:xfrm>
            <a:off x="504000" y="1666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What is Rivet?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Google Shape;74;p16" descr=""/>
          <p:cNvPicPr/>
          <p:nvPr/>
        </p:nvPicPr>
        <p:blipFill>
          <a:blip r:embed="rId1"/>
          <a:stretch/>
        </p:blipFill>
        <p:spPr>
          <a:xfrm>
            <a:off x="2478960" y="19440"/>
            <a:ext cx="5137200" cy="511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4" name=""/>
          <p:cNvGrpSpPr/>
          <p:nvPr/>
        </p:nvGrpSpPr>
        <p:grpSpPr>
          <a:xfrm>
            <a:off x="20880" y="37440"/>
            <a:ext cx="2084760" cy="2286000"/>
            <a:chOff x="20880" y="37440"/>
            <a:chExt cx="2084760" cy="2286000"/>
          </a:xfrm>
        </p:grpSpPr>
        <p:grpSp>
          <p:nvGrpSpPr>
            <p:cNvPr id="1615" name=""/>
            <p:cNvGrpSpPr/>
            <p:nvPr/>
          </p:nvGrpSpPr>
          <p:grpSpPr>
            <a:xfrm>
              <a:off x="20880" y="37440"/>
              <a:ext cx="2084760" cy="2286000"/>
              <a:chOff x="20880" y="37440"/>
              <a:chExt cx="2084760" cy="2286000"/>
            </a:xfrm>
          </p:grpSpPr>
          <p:pic>
            <p:nvPicPr>
              <p:cNvPr id="1616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0880" y="37440"/>
                <a:ext cx="2084760" cy="228600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1617" name="" descr=""/>
          <p:cNvPicPr/>
          <p:nvPr/>
        </p:nvPicPr>
        <p:blipFill>
          <a:blip r:embed="rId2"/>
          <a:stretch/>
        </p:blipFill>
        <p:spPr>
          <a:xfrm>
            <a:off x="-24840" y="2563560"/>
            <a:ext cx="1792080" cy="2286000"/>
          </a:xfrm>
          <a:prstGeom prst="rect">
            <a:avLst/>
          </a:prstGeom>
          <a:ln w="0">
            <a:noFill/>
          </a:ln>
        </p:spPr>
      </p:pic>
      <p:grpSp>
        <p:nvGrpSpPr>
          <p:cNvPr id="1618" name=""/>
          <p:cNvGrpSpPr/>
          <p:nvPr/>
        </p:nvGrpSpPr>
        <p:grpSpPr>
          <a:xfrm>
            <a:off x="946800" y="387720"/>
            <a:ext cx="6126840" cy="8598960"/>
            <a:chOff x="946800" y="387720"/>
            <a:chExt cx="6126840" cy="8598960"/>
          </a:xfrm>
        </p:grpSpPr>
        <p:sp>
          <p:nvSpPr>
            <p:cNvPr id="1619" name=""/>
            <p:cNvSpPr/>
            <p:nvPr/>
          </p:nvSpPr>
          <p:spPr>
            <a:xfrm>
              <a:off x="946800" y="8432640"/>
              <a:ext cx="788040" cy="554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20" name=""/>
            <p:cNvGrpSpPr/>
            <p:nvPr/>
          </p:nvGrpSpPr>
          <p:grpSpPr>
            <a:xfrm>
              <a:off x="2296800" y="3402000"/>
              <a:ext cx="389160" cy="1089720"/>
              <a:chOff x="2296800" y="3402000"/>
              <a:chExt cx="389160" cy="1089720"/>
            </a:xfrm>
          </p:grpSpPr>
          <p:sp>
            <p:nvSpPr>
              <p:cNvPr id="1621" name=""/>
              <p:cNvSpPr txBox="1"/>
              <p:nvPr/>
            </p:nvSpPr>
            <p:spPr>
              <a:xfrm rot="16200000">
                <a:off x="1950840" y="374796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622" name=""/>
              <p:cNvSpPr/>
              <p:nvPr/>
            </p:nvSpPr>
            <p:spPr>
              <a:xfrm>
                <a:off x="2311920" y="342216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23" name=""/>
            <p:cNvGrpSpPr/>
            <p:nvPr/>
          </p:nvGrpSpPr>
          <p:grpSpPr>
            <a:xfrm>
              <a:off x="2304360" y="387720"/>
              <a:ext cx="389160" cy="1089720"/>
              <a:chOff x="2304360" y="387720"/>
              <a:chExt cx="389160" cy="1089720"/>
            </a:xfrm>
          </p:grpSpPr>
          <p:sp>
            <p:nvSpPr>
              <p:cNvPr id="1624" name=""/>
              <p:cNvSpPr txBox="1"/>
              <p:nvPr/>
            </p:nvSpPr>
            <p:spPr>
              <a:xfrm rot="16200000">
                <a:off x="1958400" y="73368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625" name=""/>
              <p:cNvSpPr/>
              <p:nvPr/>
            </p:nvSpPr>
            <p:spPr>
              <a:xfrm>
                <a:off x="2319480" y="407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626" name=""/>
            <p:cNvSpPr/>
            <p:nvPr/>
          </p:nvSpPr>
          <p:spPr>
            <a:xfrm rot="16200000">
              <a:off x="1641600" y="3659040"/>
              <a:ext cx="788040" cy="554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7" name=""/>
            <p:cNvSpPr/>
            <p:nvPr/>
          </p:nvSpPr>
          <p:spPr>
            <a:xfrm rot="16200000">
              <a:off x="1806840" y="830160"/>
              <a:ext cx="788040" cy="236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28" name=""/>
            <p:cNvGrpSpPr/>
            <p:nvPr/>
          </p:nvGrpSpPr>
          <p:grpSpPr>
            <a:xfrm>
              <a:off x="3096360" y="3411720"/>
              <a:ext cx="389160" cy="1089720"/>
              <a:chOff x="3096360" y="3411720"/>
              <a:chExt cx="389160" cy="1089720"/>
            </a:xfrm>
          </p:grpSpPr>
          <p:sp>
            <p:nvSpPr>
              <p:cNvPr id="1629" name=""/>
              <p:cNvSpPr txBox="1"/>
              <p:nvPr/>
            </p:nvSpPr>
            <p:spPr>
              <a:xfrm rot="16200000">
                <a:off x="2750400" y="375768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630" name=""/>
              <p:cNvSpPr/>
              <p:nvPr/>
            </p:nvSpPr>
            <p:spPr>
              <a:xfrm>
                <a:off x="3111480" y="343188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631" name=""/>
            <p:cNvSpPr/>
            <p:nvPr/>
          </p:nvSpPr>
          <p:spPr>
            <a:xfrm rot="16200000">
              <a:off x="2507040" y="3729960"/>
              <a:ext cx="788040" cy="412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32" name=""/>
            <p:cNvGrpSpPr/>
            <p:nvPr/>
          </p:nvGrpSpPr>
          <p:grpSpPr>
            <a:xfrm>
              <a:off x="3105720" y="433440"/>
              <a:ext cx="389160" cy="1089720"/>
              <a:chOff x="3105720" y="433440"/>
              <a:chExt cx="389160" cy="1089720"/>
            </a:xfrm>
          </p:grpSpPr>
          <p:sp>
            <p:nvSpPr>
              <p:cNvPr id="1633" name=""/>
              <p:cNvSpPr txBox="1"/>
              <p:nvPr/>
            </p:nvSpPr>
            <p:spPr>
              <a:xfrm rot="16200000">
                <a:off x="2759760" y="779400"/>
                <a:ext cx="1065600" cy="3736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634" name=""/>
              <p:cNvSpPr/>
              <p:nvPr/>
            </p:nvSpPr>
            <p:spPr>
              <a:xfrm>
                <a:off x="3120840" y="453600"/>
                <a:ext cx="374040" cy="10695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635" name=""/>
            <p:cNvSpPr/>
            <p:nvPr/>
          </p:nvSpPr>
          <p:spPr>
            <a:xfrm rot="16200000">
              <a:off x="2516400" y="751680"/>
              <a:ext cx="788040" cy="412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636" name=""/>
            <p:cNvGrpSpPr/>
            <p:nvPr/>
          </p:nvGrpSpPr>
          <p:grpSpPr>
            <a:xfrm>
              <a:off x="3132360" y="1778760"/>
              <a:ext cx="389160" cy="1344240"/>
              <a:chOff x="3132360" y="1778760"/>
              <a:chExt cx="389160" cy="1344240"/>
            </a:xfrm>
          </p:grpSpPr>
          <p:sp>
            <p:nvSpPr>
              <p:cNvPr id="1637" name=""/>
              <p:cNvSpPr txBox="1"/>
              <p:nvPr/>
            </p:nvSpPr>
            <p:spPr>
              <a:xfrm rot="16200000">
                <a:off x="2679480" y="2231640"/>
                <a:ext cx="1294560" cy="3888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2000" spc="-1" strike="noStrike">
                    <a:latin typeface="Arial"/>
                  </a:rPr>
                  <a:t>HEPData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638" name=""/>
              <p:cNvSpPr/>
              <p:nvPr/>
            </p:nvSpPr>
            <p:spPr>
              <a:xfrm>
                <a:off x="3147480" y="1795680"/>
                <a:ext cx="374040" cy="132732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639" name=""/>
            <p:cNvSpPr/>
            <p:nvPr/>
          </p:nvSpPr>
          <p:spPr>
            <a:xfrm>
              <a:off x="3147480" y="3123000"/>
              <a:ext cx="387360" cy="31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0" name=""/>
            <p:cNvSpPr/>
            <p:nvPr/>
          </p:nvSpPr>
          <p:spPr>
            <a:xfrm flipV="1">
              <a:off x="3147840" y="1523160"/>
              <a:ext cx="347040" cy="293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1" name=""/>
            <p:cNvSpPr/>
            <p:nvPr/>
          </p:nvSpPr>
          <p:spPr>
            <a:xfrm rot="16200000">
              <a:off x="3371760" y="669960"/>
              <a:ext cx="788040" cy="55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2" name=""/>
            <p:cNvSpPr/>
            <p:nvPr/>
          </p:nvSpPr>
          <p:spPr>
            <a:xfrm rot="16200000">
              <a:off x="6380280" y="649080"/>
              <a:ext cx="788040" cy="598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643" name=""/>
          <p:cNvGrpSpPr/>
          <p:nvPr/>
        </p:nvGrpSpPr>
        <p:grpSpPr>
          <a:xfrm>
            <a:off x="0" y="8735400"/>
            <a:ext cx="8922240" cy="7038720"/>
            <a:chOff x="0" y="8735400"/>
            <a:chExt cx="8922240" cy="7038720"/>
          </a:xfrm>
        </p:grpSpPr>
        <p:grpSp>
          <p:nvGrpSpPr>
            <p:cNvPr id="1644" name=""/>
            <p:cNvGrpSpPr/>
            <p:nvPr/>
          </p:nvGrpSpPr>
          <p:grpSpPr>
            <a:xfrm>
              <a:off x="5950440" y="8928360"/>
              <a:ext cx="2971800" cy="3599640"/>
              <a:chOff x="5950440" y="8928360"/>
              <a:chExt cx="2971800" cy="3599640"/>
            </a:xfrm>
          </p:grpSpPr>
          <p:sp>
            <p:nvSpPr>
              <p:cNvPr id="1645" name=""/>
              <p:cNvSpPr txBox="1"/>
              <p:nvPr/>
            </p:nvSpPr>
            <p:spPr>
              <a:xfrm>
                <a:off x="5996160" y="894564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646" name=""/>
              <p:cNvSpPr/>
              <p:nvPr/>
            </p:nvSpPr>
            <p:spPr>
              <a:xfrm>
                <a:off x="5950440" y="892836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647" name=""/>
              <p:cNvGrpSpPr/>
              <p:nvPr/>
            </p:nvGrpSpPr>
            <p:grpSpPr>
              <a:xfrm>
                <a:off x="6073560" y="9934200"/>
                <a:ext cx="2797200" cy="2549160"/>
                <a:chOff x="6073560" y="9934200"/>
                <a:chExt cx="2797200" cy="2549160"/>
              </a:xfrm>
            </p:grpSpPr>
            <p:pic>
              <p:nvPicPr>
                <p:cNvPr id="1648" name="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073560" y="9934200"/>
                  <a:ext cx="2797200" cy="2549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649" name=""/>
                <p:cNvSpPr txBox="1"/>
                <p:nvPr/>
              </p:nvSpPr>
              <p:spPr>
                <a:xfrm>
                  <a:off x="6492960" y="11242440"/>
                  <a:ext cx="2180880" cy="2563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rIns="90000" tIns="45000" bIns="45000" anchor="t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650" name=""/>
            <p:cNvGrpSpPr/>
            <p:nvPr/>
          </p:nvGrpSpPr>
          <p:grpSpPr>
            <a:xfrm>
              <a:off x="289080" y="8735400"/>
              <a:ext cx="3657600" cy="2721600"/>
              <a:chOff x="289080" y="8735400"/>
              <a:chExt cx="3657600" cy="2721600"/>
            </a:xfrm>
          </p:grpSpPr>
          <p:pic>
            <p:nvPicPr>
              <p:cNvPr id="1651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89080" y="9055440"/>
                <a:ext cx="3657600" cy="2401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652" name=""/>
              <p:cNvSpPr txBox="1"/>
              <p:nvPr/>
            </p:nvSpPr>
            <p:spPr>
              <a:xfrm>
                <a:off x="1169640" y="10194120"/>
                <a:ext cx="1999800" cy="12394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endParaRPr b="0" lang="en-US" sz="15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</a:rPr>
                  <a:t>See poster by </a:t>
                </a:r>
                <a:br>
                  <a:rPr sz="1500"/>
                </a:br>
                <a:r>
                  <a:rPr b="0" lang="en-US" sz="1500" spc="-1" strike="noStrike">
                    <a:latin typeface="Arial"/>
                  </a:rPr>
                  <a:t>Nattrass et al</a:t>
                </a:r>
                <a:endParaRPr b="0" lang="en-US" sz="1500" spc="-1" strike="noStrike">
                  <a:latin typeface="Arial"/>
                </a:endParaRPr>
              </a:p>
              <a:p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653" name=""/>
              <p:cNvSpPr txBox="1"/>
              <p:nvPr/>
            </p:nvSpPr>
            <p:spPr>
              <a:xfrm>
                <a:off x="846000" y="8735400"/>
                <a:ext cx="3074760" cy="16628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endParaRPr b="0" lang="en-US" sz="1500" spc="-1" strike="noStrike">
                  <a:latin typeface="Arial"/>
                </a:endParaRPr>
              </a:p>
              <a:p>
                <a:r>
                  <a:rPr b="0" lang="en-US" sz="1500" spc="-1" strike="noStrike">
                    <a:latin typeface="Arial"/>
                    <a:hlinkClick r:id="rId5"/>
                  </a:rPr>
                  <a:t>arXiv:2005.02320</a:t>
                </a:r>
                <a:r>
                  <a:rPr b="0" lang="en-US" sz="1500" spc="-1" strike="noStrike">
                    <a:latin typeface="Arial"/>
                  </a:rPr>
                  <a:t> </a:t>
                </a:r>
                <a:br>
                  <a:rPr sz="1500"/>
                </a:br>
                <a:r>
                  <a:rPr b="0" lang="en-US" sz="1500" spc="-1" strike="noStrike">
                    <a:latin typeface="Arial"/>
                  </a:rPr>
                  <a:t>[hep-ph]</a:t>
                </a:r>
                <a:br>
                  <a:rPr sz="1500"/>
                </a:br>
                <a:endParaRPr b="0" lang="en-US" sz="1500" spc="-1" strike="noStrike">
                  <a:latin typeface="Arial"/>
                </a:endParaRPr>
              </a:p>
            </p:txBody>
          </p:sp>
        </p:grpSp>
        <p:sp>
          <p:nvSpPr>
            <p:cNvPr id="1654" name=""/>
            <p:cNvSpPr/>
            <p:nvPr/>
          </p:nvSpPr>
          <p:spPr>
            <a:xfrm>
              <a:off x="0" y="9007560"/>
              <a:ext cx="4200480" cy="356616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5" name=""/>
            <p:cNvSpPr txBox="1"/>
            <p:nvPr/>
          </p:nvSpPr>
          <p:spPr>
            <a:xfrm>
              <a:off x="384840" y="11387880"/>
              <a:ext cx="3973320" cy="1083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500" spc="-1" strike="noStrike">
                  <a:latin typeface="Arial"/>
                </a:rPr>
                <a:t>Unfold to correct for fluctuations</a:t>
              </a:r>
              <a:endParaRPr b="0" lang="en-US" sz="3500" spc="-1" strike="noStrike">
                <a:latin typeface="Arial"/>
              </a:endParaRPr>
            </a:p>
          </p:txBody>
        </p:sp>
        <p:grpSp>
          <p:nvGrpSpPr>
            <p:cNvPr id="1656" name=""/>
            <p:cNvGrpSpPr/>
            <p:nvPr/>
          </p:nvGrpSpPr>
          <p:grpSpPr>
            <a:xfrm>
              <a:off x="5040" y="13122360"/>
              <a:ext cx="5990400" cy="2651760"/>
              <a:chOff x="5040" y="13122360"/>
              <a:chExt cx="5990400" cy="2651760"/>
            </a:xfrm>
          </p:grpSpPr>
          <p:sp>
            <p:nvSpPr>
              <p:cNvPr id="1657" name=""/>
              <p:cNvSpPr txBox="1"/>
              <p:nvPr/>
            </p:nvSpPr>
            <p:spPr>
              <a:xfrm>
                <a:off x="131400" y="1374624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658" name=""/>
              <p:cNvSpPr/>
              <p:nvPr/>
            </p:nvSpPr>
            <p:spPr>
              <a:xfrm>
                <a:off x="5040" y="13122360"/>
                <a:ext cx="5990400" cy="26517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659" name=""/>
              <p:cNvGrpSpPr/>
              <p:nvPr/>
            </p:nvGrpSpPr>
            <p:grpSpPr>
              <a:xfrm>
                <a:off x="3166920" y="13168080"/>
                <a:ext cx="2797200" cy="2549160"/>
                <a:chOff x="3166920" y="13168080"/>
                <a:chExt cx="2797200" cy="2549160"/>
              </a:xfrm>
            </p:grpSpPr>
            <p:pic>
              <p:nvPicPr>
                <p:cNvPr id="1660" name="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3166920" y="13168080"/>
                  <a:ext cx="2797200" cy="2549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661" name=""/>
                <p:cNvSpPr txBox="1"/>
                <p:nvPr/>
              </p:nvSpPr>
              <p:spPr>
                <a:xfrm>
                  <a:off x="3586320" y="14476320"/>
                  <a:ext cx="2180880" cy="2563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rIns="90000" tIns="45000" bIns="45000" anchor="t">
                  <a:noAutofit/>
                </a:bodyPr>
                <a:p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662" name=""/>
          <p:cNvGrpSpPr/>
          <p:nvPr/>
        </p:nvGrpSpPr>
        <p:grpSpPr>
          <a:xfrm>
            <a:off x="7097040" y="487440"/>
            <a:ext cx="2971800" cy="3599640"/>
            <a:chOff x="7097040" y="487440"/>
            <a:chExt cx="2971800" cy="3599640"/>
          </a:xfrm>
        </p:grpSpPr>
        <p:grpSp>
          <p:nvGrpSpPr>
            <p:cNvPr id="1663" name=""/>
            <p:cNvGrpSpPr/>
            <p:nvPr/>
          </p:nvGrpSpPr>
          <p:grpSpPr>
            <a:xfrm>
              <a:off x="7097040" y="487440"/>
              <a:ext cx="2971800" cy="3599640"/>
              <a:chOff x="7097040" y="487440"/>
              <a:chExt cx="2971800" cy="3599640"/>
            </a:xfrm>
          </p:grpSpPr>
          <p:sp>
            <p:nvSpPr>
              <p:cNvPr id="1664" name=""/>
              <p:cNvSpPr txBox="1"/>
              <p:nvPr/>
            </p:nvSpPr>
            <p:spPr>
              <a:xfrm>
                <a:off x="7142760" y="504720"/>
                <a:ext cx="2926080" cy="14335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665" name=""/>
              <p:cNvSpPr/>
              <p:nvPr/>
            </p:nvSpPr>
            <p:spPr>
              <a:xfrm>
                <a:off x="7097040" y="487440"/>
                <a:ext cx="2964600" cy="359964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666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280640" y="1464480"/>
                <a:ext cx="2679840" cy="2601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1667" name=""/>
          <p:cNvGrpSpPr/>
          <p:nvPr/>
        </p:nvGrpSpPr>
        <p:grpSpPr>
          <a:xfrm>
            <a:off x="4068000" y="-5760"/>
            <a:ext cx="2416680" cy="2345400"/>
            <a:chOff x="4068000" y="-5760"/>
            <a:chExt cx="2416680" cy="2345400"/>
          </a:xfrm>
        </p:grpSpPr>
        <p:sp>
          <p:nvSpPr>
            <p:cNvPr id="1668" name=""/>
            <p:cNvSpPr/>
            <p:nvPr/>
          </p:nvSpPr>
          <p:spPr>
            <a:xfrm>
              <a:off x="4068000" y="-5760"/>
              <a:ext cx="2416680" cy="23454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9" name=""/>
            <p:cNvSpPr txBox="1"/>
            <p:nvPr/>
          </p:nvSpPr>
          <p:spPr>
            <a:xfrm>
              <a:off x="4212000" y="1682640"/>
              <a:ext cx="21430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latin typeface="Arial"/>
                </a:rPr>
                <a:t>Unfold to correct for fluctuations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670" name="" descr=""/>
            <p:cNvPicPr/>
            <p:nvPr/>
          </p:nvPicPr>
          <p:blipFill>
            <a:blip r:embed="rId8"/>
            <a:stretch/>
          </p:blipFill>
          <p:spPr>
            <a:xfrm>
              <a:off x="4368600" y="46440"/>
              <a:ext cx="1757880" cy="1686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1" name=""/>
          <p:cNvSpPr/>
          <p:nvPr/>
        </p:nvSpPr>
        <p:spPr>
          <a:xfrm rot="16200000">
            <a:off x="4896720" y="2070000"/>
            <a:ext cx="788040" cy="359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79;p17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Why use Rivet?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73" name="Google Shape;80;p17_1"/>
          <p:cNvSpPr/>
          <p:nvPr/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28400" indent="-320040">
              <a:lnSpc>
                <a:spcPct val="100000"/>
              </a:lnSpc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Facilitates comparisons between Monte Carlos and data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It’s not that hard</a:t>
            </a:r>
            <a:endParaRPr b="0" lang="en-US" sz="3200" spc="-1" strike="noStrike">
              <a:latin typeface="Arial"/>
            </a:endParaRPr>
          </a:p>
          <a:p>
            <a:pPr marL="4284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 preserves analysis details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4" name=""/>
          <p:cNvGrpSpPr/>
          <p:nvPr/>
        </p:nvGrpSpPr>
        <p:grpSpPr>
          <a:xfrm>
            <a:off x="-57600" y="1587960"/>
            <a:ext cx="2225520" cy="2494080"/>
            <a:chOff x="-57600" y="1587960"/>
            <a:chExt cx="2225520" cy="2494080"/>
          </a:xfrm>
        </p:grpSpPr>
        <p:grpSp>
          <p:nvGrpSpPr>
            <p:cNvPr id="1675" name=""/>
            <p:cNvGrpSpPr/>
            <p:nvPr/>
          </p:nvGrpSpPr>
          <p:grpSpPr>
            <a:xfrm>
              <a:off x="-57600" y="1587960"/>
              <a:ext cx="2225520" cy="2494080"/>
              <a:chOff x="-57600" y="1587960"/>
              <a:chExt cx="2225520" cy="2494080"/>
            </a:xfrm>
          </p:grpSpPr>
          <p:pic>
            <p:nvPicPr>
              <p:cNvPr id="1676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149040" y="1587960"/>
                <a:ext cx="1792080" cy="1828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677" name=""/>
              <p:cNvSpPr txBox="1"/>
              <p:nvPr/>
            </p:nvSpPr>
            <p:spPr>
              <a:xfrm>
                <a:off x="-57600" y="3363480"/>
                <a:ext cx="2225520" cy="718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lang="en-US" sz="1800" spc="-1" strike="noStrike">
                    <a:latin typeface="Arial"/>
                  </a:rPr>
                  <a:t>Models have background too!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1678" name=""/>
          <p:cNvGrpSpPr/>
          <p:nvPr/>
        </p:nvGrpSpPr>
        <p:grpSpPr>
          <a:xfrm>
            <a:off x="4934880" y="1568520"/>
            <a:ext cx="2994840" cy="2741400"/>
            <a:chOff x="4934880" y="1568520"/>
            <a:chExt cx="2994840" cy="2741400"/>
          </a:xfrm>
        </p:grpSpPr>
        <p:sp>
          <p:nvSpPr>
            <p:cNvPr id="1679" name=""/>
            <p:cNvSpPr txBox="1"/>
            <p:nvPr/>
          </p:nvSpPr>
          <p:spPr>
            <a:xfrm>
              <a:off x="5253480" y="3420360"/>
              <a:ext cx="2263680" cy="8895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400" spc="-1" strike="noStrike">
                  <a:latin typeface="Arial"/>
                </a:rPr>
                <a:t>Background suppression → combinatorial jets which look like real jets</a:t>
              </a:r>
              <a:endParaRPr b="0" lang="en-US" sz="1400" spc="-1" strike="noStrike">
                <a:latin typeface="Arial"/>
              </a:endParaRPr>
            </a:p>
          </p:txBody>
        </p:sp>
        <p:pic>
          <p:nvPicPr>
            <p:cNvPr id="1680" name="" descr=""/>
            <p:cNvPicPr/>
            <p:nvPr/>
          </p:nvPicPr>
          <p:blipFill>
            <a:blip r:embed="rId2"/>
            <a:srcRect l="12888" t="14020" r="17486" b="23871"/>
            <a:stretch/>
          </p:blipFill>
          <p:spPr>
            <a:xfrm>
              <a:off x="4934880" y="1568520"/>
              <a:ext cx="2994840" cy="2003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81" name=""/>
          <p:cNvGrpSpPr/>
          <p:nvPr/>
        </p:nvGrpSpPr>
        <p:grpSpPr>
          <a:xfrm>
            <a:off x="2549520" y="1508040"/>
            <a:ext cx="2231280" cy="2654280"/>
            <a:chOff x="2549520" y="1508040"/>
            <a:chExt cx="2231280" cy="2654280"/>
          </a:xfrm>
        </p:grpSpPr>
        <p:sp>
          <p:nvSpPr>
            <p:cNvPr id="1682" name=""/>
            <p:cNvSpPr txBox="1"/>
            <p:nvPr/>
          </p:nvSpPr>
          <p:spPr>
            <a:xfrm>
              <a:off x="2549520" y="3472560"/>
              <a:ext cx="2231280" cy="6897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400" spc="-1" strike="noStrike">
                  <a:latin typeface="Arial"/>
                </a:rPr>
                <a:t>Correcting for it requires unfolding, embedding</a:t>
              </a:r>
              <a:endParaRPr b="0" lang="en-US" sz="1400" spc="-1" strike="noStrike">
                <a:latin typeface="Arial"/>
              </a:endParaRPr>
            </a:p>
          </p:txBody>
        </p:sp>
        <p:pic>
          <p:nvPicPr>
            <p:cNvPr id="1683" name="" descr=""/>
            <p:cNvPicPr/>
            <p:nvPr/>
          </p:nvPicPr>
          <p:blipFill>
            <a:blip r:embed="rId3"/>
            <a:stretch/>
          </p:blipFill>
          <p:spPr>
            <a:xfrm>
              <a:off x="2603160" y="1508040"/>
              <a:ext cx="2020680" cy="2011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84" name=""/>
          <p:cNvGrpSpPr/>
          <p:nvPr/>
        </p:nvGrpSpPr>
        <p:grpSpPr>
          <a:xfrm>
            <a:off x="8059320" y="1415160"/>
            <a:ext cx="1905120" cy="2839680"/>
            <a:chOff x="8059320" y="1415160"/>
            <a:chExt cx="1905120" cy="2839680"/>
          </a:xfrm>
        </p:grpSpPr>
        <p:sp>
          <p:nvSpPr>
            <p:cNvPr id="1685" name=""/>
            <p:cNvSpPr txBox="1"/>
            <p:nvPr/>
          </p:nvSpPr>
          <p:spPr>
            <a:xfrm>
              <a:off x="8059320" y="3396600"/>
              <a:ext cx="19051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latin typeface="Arial"/>
                </a:rPr>
                <a:t>Treat models like data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686" name="" descr=""/>
            <p:cNvPicPr/>
            <p:nvPr/>
          </p:nvPicPr>
          <p:blipFill>
            <a:blip r:embed="rId4"/>
            <a:stretch/>
          </p:blipFill>
          <p:spPr>
            <a:xfrm>
              <a:off x="8261640" y="1415160"/>
              <a:ext cx="1536120" cy="2011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87" name="PlaceHolder 1"/>
          <p:cNvSpPr>
            <a:spLocks noGrp="1"/>
          </p:cNvSpPr>
          <p:nvPr>
            <p:ph type="title"/>
          </p:nvPr>
        </p:nvSpPr>
        <p:spPr>
          <a:xfrm>
            <a:off x="504360" y="225720"/>
            <a:ext cx="9071640" cy="946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Conclusions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688" name=""/>
          <p:cNvSpPr txBox="1"/>
          <p:nvPr/>
        </p:nvSpPr>
        <p:spPr>
          <a:xfrm>
            <a:off x="1275480" y="4735440"/>
            <a:ext cx="66088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  <a:hlinkClick r:id="rId5"/>
              </a:rPr>
              <a:t>Recorded tutorials</a:t>
            </a:r>
            <a:r>
              <a:rPr b="0" lang="en-US" sz="1800" spc="-1" strike="noStrike">
                <a:latin typeface="Arial"/>
              </a:rPr>
              <a:t> from </a:t>
            </a:r>
            <a:r>
              <a:rPr b="0" lang="en-US" sz="1800" spc="-1" strike="noStrike">
                <a:latin typeface="Arial"/>
                <a:hlinkClick r:id="rId6"/>
              </a:rPr>
              <a:t>Rivetizing Heavy Ion Collisions at RHIC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4. Background:</a:t>
            </a:r>
            <a:br>
              <a:rPr sz="3300"/>
            </a:br>
            <a:r>
              <a:rPr b="0" lang="en-US" sz="3300" spc="-1" strike="noStrike">
                <a:latin typeface="Arial"/>
              </a:rPr>
              <a:t>Not just an experimental problem!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690" name=""/>
          <p:cNvSpPr txBox="1"/>
          <p:nvPr/>
        </p:nvSpPr>
        <p:spPr>
          <a:xfrm>
            <a:off x="3840480" y="2448360"/>
            <a:ext cx="2399400" cy="1027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endParaRPr b="0" lang="en-US" sz="15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1500" spc="-1" strike="noStrike">
                <a:latin typeface="Arial"/>
                <a:hlinkClick r:id="rId1"/>
              </a:rPr>
              <a:t>arXiv:2005.02320</a:t>
            </a:r>
            <a:endParaRPr b="0" lang="en-US" sz="15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"/>
          <p:cNvSpPr/>
          <p:nvPr/>
        </p:nvSpPr>
        <p:spPr>
          <a:xfrm>
            <a:off x="731520" y="1280160"/>
            <a:ext cx="8686800" cy="3383280"/>
          </a:xfrm>
          <a:prstGeom prst="rect">
            <a:avLst/>
          </a:prstGeom>
          <a:solidFill>
            <a:srgbClr val="ffffff"/>
          </a:solidFill>
          <a:ln w="38160">
            <a:solidFill>
              <a:srgbClr val="5859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693" name=""/>
              <p:cNvSpPr txBox="1"/>
              <p:nvPr/>
            </p:nvSpPr>
            <p:spPr>
              <a:xfrm rot="16200000">
                <a:off x="190440" y="2718360"/>
                <a:ext cx="358560" cy="482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ϕ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694" name=""/>
              <p:cNvSpPr txBox="1"/>
              <p:nvPr/>
            </p:nvSpPr>
            <p:spPr>
              <a:xfrm>
                <a:off x="4706640" y="4793400"/>
                <a:ext cx="397080" cy="381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695" name=""/>
          <p:cNvSpPr/>
          <p:nvPr/>
        </p:nvSpPr>
        <p:spPr>
          <a:xfrm>
            <a:off x="2377440" y="265176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6" name=""/>
          <p:cNvSpPr/>
          <p:nvPr/>
        </p:nvSpPr>
        <p:spPr>
          <a:xfrm>
            <a:off x="4897800" y="1572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7" name=""/>
          <p:cNvSpPr/>
          <p:nvPr/>
        </p:nvSpPr>
        <p:spPr>
          <a:xfrm>
            <a:off x="6337800" y="3120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8" name=""/>
          <p:cNvSpPr/>
          <p:nvPr/>
        </p:nvSpPr>
        <p:spPr>
          <a:xfrm>
            <a:off x="3890160" y="31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9" name=""/>
          <p:cNvSpPr/>
          <p:nvPr/>
        </p:nvSpPr>
        <p:spPr>
          <a:xfrm>
            <a:off x="4177800" y="337212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0" name=""/>
          <p:cNvSpPr/>
          <p:nvPr/>
        </p:nvSpPr>
        <p:spPr>
          <a:xfrm>
            <a:off x="7130160" y="13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1" name=""/>
          <p:cNvSpPr/>
          <p:nvPr/>
        </p:nvSpPr>
        <p:spPr>
          <a:xfrm>
            <a:off x="7418160" y="153648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2" name=""/>
          <p:cNvSpPr txBox="1"/>
          <p:nvPr/>
        </p:nvSpPr>
        <p:spPr>
          <a:xfrm>
            <a:off x="2194560" y="3931920"/>
            <a:ext cx="11887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ed1c24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03" name=""/>
          <p:cNvSpPr txBox="1"/>
          <p:nvPr/>
        </p:nvSpPr>
        <p:spPr>
          <a:xfrm>
            <a:off x="1532160" y="2945520"/>
            <a:ext cx="914400" cy="36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66b3"/>
                </a:solidFill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04" name=""/>
          <p:cNvSpPr txBox="1"/>
          <p:nvPr/>
        </p:nvSpPr>
        <p:spPr>
          <a:xfrm>
            <a:off x="4059360" y="4261680"/>
            <a:ext cx="1280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05" name=""/>
          <p:cNvSpPr txBox="1"/>
          <p:nvPr/>
        </p:nvSpPr>
        <p:spPr>
          <a:xfrm>
            <a:off x="7299360" y="2461680"/>
            <a:ext cx="1280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06" name=""/>
          <p:cNvSpPr/>
          <p:nvPr/>
        </p:nvSpPr>
        <p:spPr>
          <a:xfrm>
            <a:off x="8462160" y="132048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7" name=""/>
          <p:cNvSpPr txBox="1"/>
          <p:nvPr/>
        </p:nvSpPr>
        <p:spPr>
          <a:xfrm>
            <a:off x="8645040" y="1415520"/>
            <a:ext cx="77328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5000" spc="-1" strike="noStrike">
                <a:latin typeface="Arial"/>
              </a:rPr>
              <a:t>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PlaceHolder 1"/>
          <p:cNvSpPr>
            <a:spLocks noGrp="1"/>
          </p:cNvSpPr>
          <p:nvPr>
            <p:ph type="title"/>
          </p:nvPr>
        </p:nvSpPr>
        <p:spPr>
          <a:xfrm>
            <a:off x="504000" y="705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709" name=""/>
          <p:cNvGrpSpPr/>
          <p:nvPr/>
        </p:nvGrpSpPr>
        <p:grpSpPr>
          <a:xfrm>
            <a:off x="2617200" y="552600"/>
            <a:ext cx="4845960" cy="602280"/>
            <a:chOff x="2617200" y="552600"/>
            <a:chExt cx="4845960" cy="602280"/>
          </a:xfrm>
        </p:grpSpPr>
        <p:sp>
          <p:nvSpPr>
            <p:cNvPr id="1710" name=""/>
            <p:cNvSpPr txBox="1"/>
            <p:nvPr/>
          </p:nvSpPr>
          <p:spPr>
            <a:xfrm>
              <a:off x="2617200" y="552600"/>
              <a:ext cx="484596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ALICE Data: </a:t>
              </a:r>
              <a:r>
                <a:rPr b="1" lang="en-US" sz="1800" spc="-1" strike="noStrike">
                  <a:latin typeface="Arial"/>
                  <a:hlinkClick r:id="rId1"/>
                </a:rPr>
                <a:t>JHEP 03 (2012) 053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711" name=""/>
          <p:cNvGrpSpPr/>
          <p:nvPr/>
        </p:nvGrpSpPr>
        <p:grpSpPr>
          <a:xfrm>
            <a:off x="2062800" y="992520"/>
            <a:ext cx="5954760" cy="3992040"/>
            <a:chOff x="2062800" y="992520"/>
            <a:chExt cx="5954760" cy="3992040"/>
          </a:xfrm>
        </p:grpSpPr>
        <p:pic>
          <p:nvPicPr>
            <p:cNvPr id="1712" name="" descr=""/>
            <p:cNvPicPr/>
            <p:nvPr/>
          </p:nvPicPr>
          <p:blipFill>
            <a:blip r:embed="rId2"/>
            <a:stretch/>
          </p:blipFill>
          <p:spPr>
            <a:xfrm>
              <a:off x="2062800" y="992520"/>
              <a:ext cx="5954760" cy="399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13" name=""/>
            <p:cNvSpPr txBox="1"/>
            <p:nvPr/>
          </p:nvSpPr>
          <p:spPr>
            <a:xfrm>
              <a:off x="3609000" y="379584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arXiv:2005.02320 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714" name=""/>
          <p:cNvSpPr txBox="1"/>
          <p:nvPr/>
        </p:nvSpPr>
        <p:spPr>
          <a:xfrm>
            <a:off x="4798800" y="4897080"/>
            <a:ext cx="1895040" cy="401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  <a:ea typeface="Arial"/>
              </a:rPr>
              <a:t>ρ = Median(p</a:t>
            </a:r>
            <a:r>
              <a:rPr b="0" lang="en-US" sz="1800" spc="-1" strike="noStrike" baseline="-33000">
                <a:latin typeface="Arial"/>
                <a:ea typeface="Arial"/>
              </a:rPr>
              <a:t>T</a:t>
            </a:r>
            <a:r>
              <a:rPr b="0" lang="en-US" sz="1800" spc="-1" strike="noStrike">
                <a:latin typeface="Arial"/>
                <a:ea typeface="Arial"/>
              </a:rPr>
              <a:t>/A)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15" name="" descr=""/>
          <p:cNvPicPr/>
          <p:nvPr/>
        </p:nvPicPr>
        <p:blipFill>
          <a:blip r:embed="rId3"/>
          <a:stretch/>
        </p:blipFill>
        <p:spPr>
          <a:xfrm>
            <a:off x="7317360" y="2907000"/>
            <a:ext cx="351720" cy="322560"/>
          </a:xfrm>
          <a:prstGeom prst="rect">
            <a:avLst/>
          </a:prstGeom>
          <a:ln w="0">
            <a:noFill/>
          </a:ln>
        </p:spPr>
      </p:pic>
      <p:pic>
        <p:nvPicPr>
          <p:cNvPr id="1716" name="" descr=""/>
          <p:cNvPicPr/>
          <p:nvPr/>
        </p:nvPicPr>
        <p:blipFill>
          <a:blip r:embed="rId4"/>
          <a:stretch/>
        </p:blipFill>
        <p:spPr>
          <a:xfrm>
            <a:off x="6888960" y="2862000"/>
            <a:ext cx="402840" cy="40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8" name="PlaceHolder 1"/>
          <p:cNvSpPr>
            <a:spLocks noGrp="1"/>
          </p:cNvSpPr>
          <p:nvPr>
            <p:ph type="title"/>
          </p:nvPr>
        </p:nvSpPr>
        <p:spPr>
          <a:xfrm>
            <a:off x="-360000" y="-3960"/>
            <a:ext cx="9071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719" name="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720" name="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l" t="t" r="r" b="b"/>
              <a:pathLst>
                <a:path w="318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8296" y="21600"/>
                  </a:lnTo>
                  <a:arcTo wR="6696" hR="3600" stAng="5400000" swAng="5400000"/>
                  <a:lnTo>
                    <a:pt x="21600" y="3600"/>
                  </a:lnTo>
                  <a:arcTo wR="6696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721" name=""/>
                <p:cNvSpPr txBox="1"/>
                <p:nvPr/>
              </p:nvSpPr>
              <p:spPr>
                <a:xfrm>
                  <a:off x="371520" y="1194120"/>
                  <a:ext cx="344268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22" name=""/>
                <p:cNvSpPr txBox="1"/>
                <p:nvPr/>
              </p:nvSpPr>
              <p:spPr>
                <a:xfrm>
                  <a:off x="554400" y="1818360"/>
                  <a:ext cx="309456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23" name="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724" name="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725" name="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726" name="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727" name="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l" t="t" r="r" b="b"/>
              <a:pathLst>
                <a:path w="74738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71138" y="21600"/>
                  </a:lnTo>
                  <a:arcTo wR="49538" hR="3600" stAng="5400000" swAng="5400000"/>
                  <a:lnTo>
                    <a:pt x="21600" y="3600"/>
                  </a:lnTo>
                  <a:arcTo wR="49538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8" name="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729" name="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30" name="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31" name="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32" name="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733" name="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734" name="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l" t="t" r="r" b="b"/>
              <a:pathLst>
                <a:path w="289288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85688" y="21600"/>
                  </a:lnTo>
                  <a:arcTo wR="264088" hR="3600" stAng="5400000" swAng="5400000"/>
                  <a:lnTo>
                    <a:pt x="21600" y="3600"/>
                  </a:lnTo>
                  <a:arcTo wR="264088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5" name="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736" name="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737" name="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738" name="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l" t="t" r="r" b="b"/>
              <a:pathLst>
                <a:path w="11142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07824" y="21600"/>
                  </a:lnTo>
                  <a:arcTo wR="86224" hR="3600" stAng="5400000" swAng="5400000"/>
                  <a:lnTo>
                    <a:pt x="21600" y="3600"/>
                  </a:lnTo>
                  <a:arcTo wR="86224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9" name="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740" name=""/>
                <p:cNvSpPr txBox="1"/>
                <p:nvPr/>
              </p:nvSpPr>
              <p:spPr>
                <a:xfrm>
                  <a:off x="3215520" y="4618800"/>
                  <a:ext cx="33177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741" name="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2" name="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1743" name=""/>
          <p:cNvGrpSpPr/>
          <p:nvPr/>
        </p:nvGrpSpPr>
        <p:grpSpPr>
          <a:xfrm>
            <a:off x="2228760" y="4077720"/>
            <a:ext cx="7543080" cy="1134360"/>
            <a:chOff x="2228760" y="4077720"/>
            <a:chExt cx="7543080" cy="1134360"/>
          </a:xfrm>
        </p:grpSpPr>
        <p:sp>
          <p:nvSpPr>
            <p:cNvPr id="1744" name=""/>
            <p:cNvSpPr/>
            <p:nvPr/>
          </p:nvSpPr>
          <p:spPr>
            <a:xfrm>
              <a:off x="2228760" y="4077720"/>
              <a:ext cx="5623560" cy="1088280"/>
            </a:xfrm>
            <a:custGeom>
              <a:avLst/>
              <a:gdLst/>
              <a:ahLst/>
              <a:rect l="l" t="t" r="r" b="b"/>
              <a:pathLst>
                <a:path w="11158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07986" y="21600"/>
                  </a:lnTo>
                  <a:arcTo wR="86386" hR="3600" stAng="5400000" swAng="5400000"/>
                  <a:lnTo>
                    <a:pt x="21600" y="3600"/>
                  </a:lnTo>
                  <a:arcTo wR="86386" hR="3600" stAng="10800000" swAng="5400000"/>
                  <a:close/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5" name=""/>
            <p:cNvSpPr/>
            <p:nvPr/>
          </p:nvSpPr>
          <p:spPr>
            <a:xfrm>
              <a:off x="5248080" y="4618800"/>
              <a:ext cx="914400" cy="429840"/>
            </a:xfrm>
            <a:custGeom>
              <a:avLst/>
              <a:gdLst/>
              <a:ahLst/>
              <a:rect l="l" t="t" r="r" b="b"/>
              <a:pathLst>
                <a:path w="45929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2329" y="21600"/>
                  </a:lnTo>
                  <a:arcTo wR="20729" hR="3600" stAng="5400000" swAng="5400000"/>
                  <a:lnTo>
                    <a:pt x="21600" y="3600"/>
                  </a:lnTo>
                  <a:arcTo wR="20729" hR="3600" stAng="10800000" swAng="5400000"/>
                  <a:close/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6" name=""/>
            <p:cNvSpPr txBox="1"/>
            <p:nvPr/>
          </p:nvSpPr>
          <p:spPr>
            <a:xfrm>
              <a:off x="7851600" y="4097880"/>
              <a:ext cx="1920240" cy="1114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Assumes uncorrelated number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747" name=""/>
          <p:cNvSpPr/>
          <p:nvPr/>
        </p:nvSpPr>
        <p:spPr>
          <a:xfrm>
            <a:off x="4154040" y="3105720"/>
            <a:ext cx="5786280" cy="430200"/>
          </a:xfrm>
          <a:custGeom>
            <a:avLst/>
            <a:gdLst/>
            <a:ahLst/>
            <a:rect l="l" t="t" r="r" b="b"/>
            <a:pathLst>
              <a:path w="290300" h="21600">
                <a:moveTo>
                  <a:pt x="3600" y="0"/>
                </a:moveTo>
                <a:arcTo wR="3600" hR="3600" stAng="16200000" swAng="-5400000"/>
                <a:lnTo>
                  <a:pt x="0" y="18000"/>
                </a:lnTo>
                <a:arcTo wR="3600" hR="3600" stAng="10800000" swAng="-5400000"/>
                <a:lnTo>
                  <a:pt x="286700" y="21600"/>
                </a:lnTo>
                <a:arcTo wR="265100" hR="3600" stAng="5400000" swAng="5400000"/>
                <a:lnTo>
                  <a:pt x="21600" y="3600"/>
                </a:lnTo>
                <a:arcTo wR="265100" hR="3600" stAng="10800000" swAng="5400000"/>
                <a:close/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8" name=""/>
          <p:cNvSpPr/>
          <p:nvPr/>
        </p:nvSpPr>
        <p:spPr>
          <a:xfrm>
            <a:off x="532440" y="1775160"/>
            <a:ext cx="3216600" cy="693720"/>
          </a:xfrm>
          <a:custGeom>
            <a:avLst/>
            <a:gdLst/>
            <a:ahLst/>
            <a:rect l="l" t="t" r="r" b="b"/>
            <a:pathLst>
              <a:path w="100113" h="21600">
                <a:moveTo>
                  <a:pt x="3600" y="0"/>
                </a:moveTo>
                <a:arcTo wR="3600" hR="3600" stAng="16200000" swAng="-5400000"/>
                <a:lnTo>
                  <a:pt x="0" y="18000"/>
                </a:lnTo>
                <a:arcTo wR="3600" hR="3600" stAng="10800000" swAng="-5400000"/>
                <a:lnTo>
                  <a:pt x="96513" y="21600"/>
                </a:lnTo>
                <a:arcTo wR="74913" hR="3600" stAng="5400000" swAng="5400000"/>
                <a:lnTo>
                  <a:pt x="21600" y="3600"/>
                </a:lnTo>
                <a:arcTo wR="74913" hR="3600" stAng="10800000" swAng="5400000"/>
                <a:close/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9" name=""/>
          <p:cNvSpPr txBox="1"/>
          <p:nvPr/>
        </p:nvSpPr>
        <p:spPr>
          <a:xfrm>
            <a:off x="2129400" y="3258720"/>
            <a:ext cx="25383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Assumes shape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751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 w="0">
            <a:noFill/>
          </a:ln>
        </p:spPr>
      </p:pic>
      <p:sp>
        <p:nvSpPr>
          <p:cNvPr id="1752" name="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753" name=""/>
          <p:cNvGrpSpPr/>
          <p:nvPr/>
        </p:nvGrpSpPr>
        <p:grpSpPr>
          <a:xfrm>
            <a:off x="5282280" y="918000"/>
            <a:ext cx="4155120" cy="4040280"/>
            <a:chOff x="5282280" y="918000"/>
            <a:chExt cx="4155120" cy="4040280"/>
          </a:xfrm>
        </p:grpSpPr>
        <p:pic>
          <p:nvPicPr>
            <p:cNvPr id="1754" name="" descr=""/>
            <p:cNvPicPr/>
            <p:nvPr/>
          </p:nvPicPr>
          <p:blipFill>
            <a:blip r:embed="rId2"/>
            <a:stretch/>
          </p:blipFill>
          <p:spPr>
            <a:xfrm>
              <a:off x="5282280" y="918000"/>
              <a:ext cx="4155120" cy="4040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55" name="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Angantyr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PlaceHolder 1"/>
          <p:cNvSpPr>
            <a:spLocks noGrp="1"/>
          </p:cNvSpPr>
          <p:nvPr>
            <p:ph type="title"/>
          </p:nvPr>
        </p:nvSpPr>
        <p:spPr>
          <a:xfrm>
            <a:off x="504000" y="831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757" name="" descr=""/>
          <p:cNvPicPr/>
          <p:nvPr/>
        </p:nvPicPr>
        <p:blipFill>
          <a:blip r:embed="rId1"/>
          <a:stretch/>
        </p:blipFill>
        <p:spPr>
          <a:xfrm>
            <a:off x="671040" y="723600"/>
            <a:ext cx="3626640" cy="3691800"/>
          </a:xfrm>
          <a:prstGeom prst="rect">
            <a:avLst/>
          </a:prstGeom>
          <a:ln w="0">
            <a:noFill/>
          </a:ln>
        </p:spPr>
      </p:pic>
      <p:sp>
        <p:nvSpPr>
          <p:cNvPr id="1758" name=""/>
          <p:cNvSpPr txBox="1"/>
          <p:nvPr/>
        </p:nvSpPr>
        <p:spPr>
          <a:xfrm>
            <a:off x="1427040" y="3391920"/>
            <a:ext cx="14630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759" name=""/>
          <p:cNvGrpSpPr/>
          <p:nvPr/>
        </p:nvGrpSpPr>
        <p:grpSpPr>
          <a:xfrm>
            <a:off x="5022000" y="638640"/>
            <a:ext cx="4645080" cy="3758040"/>
            <a:chOff x="5022000" y="638640"/>
            <a:chExt cx="4645080" cy="3758040"/>
          </a:xfrm>
        </p:grpSpPr>
        <p:pic>
          <p:nvPicPr>
            <p:cNvPr id="1760" name="" descr=""/>
            <p:cNvPicPr/>
            <p:nvPr/>
          </p:nvPicPr>
          <p:blipFill>
            <a:blip r:embed="rId2"/>
            <a:stretch/>
          </p:blipFill>
          <p:spPr>
            <a:xfrm>
              <a:off x="5022000" y="638640"/>
              <a:ext cx="4645080" cy="3758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61" name=""/>
            <p:cNvSpPr txBox="1"/>
            <p:nvPr/>
          </p:nvSpPr>
          <p:spPr>
            <a:xfrm>
              <a:off x="6766560" y="251352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i="1" lang="en-US" sz="3000" spc="-1" strike="noStrike">
                  <a:solidFill>
                    <a:srgbClr val="ff8200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1762" name=""/>
          <p:cNvGrpSpPr/>
          <p:nvPr/>
        </p:nvGrpSpPr>
        <p:grpSpPr>
          <a:xfrm>
            <a:off x="1567080" y="3489840"/>
            <a:ext cx="8371080" cy="1726560"/>
            <a:chOff x="1567080" y="3489840"/>
            <a:chExt cx="8371080" cy="1726560"/>
          </a:xfrm>
        </p:grpSpPr>
        <p:sp>
          <p:nvSpPr>
            <p:cNvPr id="1763" name=""/>
            <p:cNvSpPr/>
            <p:nvPr/>
          </p:nvSpPr>
          <p:spPr>
            <a:xfrm flipV="1">
              <a:off x="6013800" y="3785400"/>
              <a:ext cx="900000" cy="74484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4" name=""/>
            <p:cNvSpPr txBox="1"/>
            <p:nvPr/>
          </p:nvSpPr>
          <p:spPr>
            <a:xfrm>
              <a:off x="1567080" y="4412160"/>
              <a:ext cx="449964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Impact of shape of spectrum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765" name=""/>
            <p:cNvSpPr/>
            <p:nvPr/>
          </p:nvSpPr>
          <p:spPr>
            <a:xfrm flipV="1">
              <a:off x="7291440" y="3489840"/>
              <a:ext cx="279360" cy="130536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6" name=""/>
            <p:cNvSpPr txBox="1"/>
            <p:nvPr/>
          </p:nvSpPr>
          <p:spPr>
            <a:xfrm>
              <a:off x="4519440" y="4772520"/>
              <a:ext cx="541872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Correlations between event planes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1767" name="" descr=""/>
          <p:cNvPicPr/>
          <p:nvPr/>
        </p:nvPicPr>
        <p:blipFill>
          <a:blip r:embed="rId3"/>
          <a:stretch/>
        </p:blipFill>
        <p:spPr>
          <a:xfrm>
            <a:off x="8859960" y="795960"/>
            <a:ext cx="484200" cy="44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Backup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Random cones in ALICE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770" name=""/>
          <p:cNvGrpSpPr/>
          <p:nvPr/>
        </p:nvGrpSpPr>
        <p:grpSpPr>
          <a:xfrm>
            <a:off x="5232240" y="1294200"/>
            <a:ext cx="4094640" cy="3917880"/>
            <a:chOff x="5232240" y="1294200"/>
            <a:chExt cx="4094640" cy="3917880"/>
          </a:xfrm>
        </p:grpSpPr>
        <p:pic>
          <p:nvPicPr>
            <p:cNvPr id="1771" name="" descr=""/>
            <p:cNvPicPr/>
            <p:nvPr/>
          </p:nvPicPr>
          <p:blipFill>
            <a:blip r:embed="rId1"/>
            <a:stretch/>
          </p:blipFill>
          <p:spPr>
            <a:xfrm>
              <a:off x="5232240" y="1294200"/>
              <a:ext cx="4094640" cy="3917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72" name=""/>
            <p:cNvSpPr txBox="1"/>
            <p:nvPr/>
          </p:nvSpPr>
          <p:spPr>
            <a:xfrm>
              <a:off x="6050520" y="2110320"/>
              <a:ext cx="1323720" cy="2325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7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Estimate </a:t>
            </a:r>
            <a:r>
              <a:rPr b="0" lang="en-US" sz="2400" spc="-1" strike="noStrike">
                <a:latin typeface="Arial"/>
                <a:ea typeface="Arial"/>
              </a:rPr>
              <a:t>ρ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k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jet finder→jet candidates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ρ = Median(p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/A)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Draw Random cone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774" name=""/>
              <p:cNvSpPr txBox="1"/>
              <p:nvPr/>
            </p:nvSpPr>
            <p:spPr>
              <a:xfrm>
                <a:off x="914400" y="4039920"/>
                <a:ext cx="2683800" cy="565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reco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ρ</m:t>
                    </m:r>
                    <m:r>
                      <m:t xml:space="preserve">A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0B0E91-06A6-4E52-80B4-4D4B14C285BA}" type="slidenum">
              <a:t>56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5" name=""/>
          <p:cNvGrpSpPr/>
          <p:nvPr/>
        </p:nvGrpSpPr>
        <p:grpSpPr>
          <a:xfrm>
            <a:off x="4970880" y="1928160"/>
            <a:ext cx="5120640" cy="3475440"/>
            <a:chOff x="4970880" y="1928160"/>
            <a:chExt cx="5120640" cy="3475440"/>
          </a:xfrm>
        </p:grpSpPr>
        <p:pic>
          <p:nvPicPr>
            <p:cNvPr id="1776" name="" descr=""/>
            <p:cNvPicPr/>
            <p:nvPr/>
          </p:nvPicPr>
          <p:blipFill>
            <a:blip r:embed="rId1"/>
            <a:stretch/>
          </p:blipFill>
          <p:spPr>
            <a:xfrm>
              <a:off x="5321520" y="1928160"/>
              <a:ext cx="4770000" cy="3344400"/>
            </a:xfrm>
            <a:prstGeom prst="rect">
              <a:avLst/>
            </a:prstGeom>
            <a:ln w="0"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777" name=""/>
                <p:cNvSpPr txBox="1"/>
                <p:nvPr/>
              </p:nvSpPr>
              <p:spPr>
                <a:xfrm rot="20555400">
                  <a:off x="5529600" y="4506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778" name=""/>
                <p:cNvSpPr txBox="1"/>
                <p:nvPr/>
              </p:nvSpPr>
              <p:spPr>
                <a:xfrm>
                  <a:off x="8019000" y="5117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779" name=""/>
            <p:cNvSpPr txBox="1"/>
            <p:nvPr/>
          </p:nvSpPr>
          <p:spPr>
            <a:xfrm rot="16200000">
              <a:off x="4114800" y="3058200"/>
              <a:ext cx="20581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780" name=""/>
            <p:cNvSpPr txBox="1"/>
            <p:nvPr/>
          </p:nvSpPr>
          <p:spPr>
            <a:xfrm>
              <a:off x="5565600" y="3272040"/>
              <a:ext cx="1710720" cy="374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>
                <a:rPr sz="1000"/>
              </a:br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781" name=""/>
            <p:cNvSpPr txBox="1"/>
            <p:nvPr/>
          </p:nvSpPr>
          <p:spPr>
            <a:xfrm>
              <a:off x="8811360" y="2130480"/>
              <a:ext cx="1280160" cy="4316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r">
                <a:buNone/>
              </a:pPr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17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83" name="PlaceHolder 2"/>
          <p:cNvSpPr>
            <a:spLocks noGrp="1"/>
          </p:cNvSpPr>
          <p:nvPr>
            <p:ph/>
          </p:nvPr>
        </p:nvSpPr>
        <p:spPr>
          <a:xfrm>
            <a:off x="144000" y="1218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finders put all input clusters, tracks in a jet candidate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is </a:t>
            </a:r>
            <a:r>
              <a:rPr b="0" i="1" lang="en-US" sz="2400" spc="-1" strike="noStrike">
                <a:latin typeface="Arial"/>
              </a:rPr>
              <a:t>dominated </a:t>
            </a:r>
            <a:r>
              <a:rPr b="0" lang="en-US" sz="2400" spc="-1" strike="noStrike">
                <a:latin typeface="Arial"/>
              </a:rPr>
              <a:t>by random particles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But ~5% effects from </a:t>
            </a:r>
            <a:br>
              <a:rPr sz="2100"/>
            </a:br>
            <a:r>
              <a:rPr b="0" lang="en-US" sz="2100" spc="-1" strike="noStrike">
                <a:latin typeface="Arial"/>
                <a:ea typeface="Droid Sans Fallback"/>
              </a:rPr>
              <a:t>non-Poissonian fluctuations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Models have background too!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Sensitive to multiplicity, </a:t>
            </a:r>
            <a:br>
              <a:rPr sz="2100"/>
            </a:br>
            <a:r>
              <a:rPr b="0" lang="en-US" sz="2100" spc="-1" strike="noStrike">
                <a:latin typeface="Arial"/>
              </a:rPr>
              <a:t>implementation of flow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785" name="PlaceHolder 2"/>
          <p:cNvSpPr>
            <a:spLocks noGrp="1"/>
          </p:cNvSpPr>
          <p:nvPr>
            <p:ph/>
          </p:nvPr>
        </p:nvSpPr>
        <p:spPr>
          <a:xfrm>
            <a:off x="144000" y="1218600"/>
            <a:ext cx="5299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“</a:t>
            </a:r>
            <a:r>
              <a:rPr b="0" lang="en-US" sz="2400" spc="-1" strike="noStrike">
                <a:latin typeface="Arial"/>
              </a:rPr>
              <a:t>Signal” and “background” have different properties, but...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Always overlap somewhat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Any procedure to remove “background” will also cut signal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786" name=""/>
          <p:cNvGrpSpPr/>
          <p:nvPr/>
        </p:nvGrpSpPr>
        <p:grpSpPr>
          <a:xfrm>
            <a:off x="5568480" y="781200"/>
            <a:ext cx="4262760" cy="4300560"/>
            <a:chOff x="5568480" y="781200"/>
            <a:chExt cx="4262760" cy="4300560"/>
          </a:xfrm>
        </p:grpSpPr>
        <p:grpSp>
          <p:nvGrpSpPr>
            <p:cNvPr id="1787" name=""/>
            <p:cNvGrpSpPr/>
            <p:nvPr/>
          </p:nvGrpSpPr>
          <p:grpSpPr>
            <a:xfrm>
              <a:off x="5568480" y="781200"/>
              <a:ext cx="4262760" cy="4300560"/>
              <a:chOff x="5568480" y="781200"/>
              <a:chExt cx="4262760" cy="4300560"/>
            </a:xfrm>
          </p:grpSpPr>
          <p:grpSp>
            <p:nvGrpSpPr>
              <p:cNvPr id="1788" name=""/>
              <p:cNvGrpSpPr/>
              <p:nvPr/>
            </p:nvGrpSpPr>
            <p:grpSpPr>
              <a:xfrm>
                <a:off x="7577640" y="1207080"/>
                <a:ext cx="1904760" cy="3826800"/>
                <a:chOff x="7577640" y="1207080"/>
                <a:chExt cx="1904760" cy="3826800"/>
              </a:xfrm>
            </p:grpSpPr>
            <p:grpSp>
              <p:nvGrpSpPr>
                <p:cNvPr id="1789" name=""/>
                <p:cNvGrpSpPr/>
                <p:nvPr/>
              </p:nvGrpSpPr>
              <p:grpSpPr>
                <a:xfrm>
                  <a:off x="7577640" y="1207080"/>
                  <a:ext cx="1616760" cy="1484640"/>
                  <a:chOff x="7577640" y="1207080"/>
                  <a:chExt cx="1616760" cy="1484640"/>
                </a:xfrm>
              </p:grpSpPr>
              <p:sp>
                <p:nvSpPr>
                  <p:cNvPr id="1790" name=""/>
                  <p:cNvSpPr/>
                  <p:nvPr/>
                </p:nvSpPr>
                <p:spPr>
                  <a:xfrm flipV="1">
                    <a:off x="8260920" y="179460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1" name=""/>
                  <p:cNvSpPr/>
                  <p:nvPr/>
                </p:nvSpPr>
                <p:spPr>
                  <a:xfrm flipV="1">
                    <a:off x="8328240" y="183060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2" name=""/>
                  <p:cNvSpPr/>
                  <p:nvPr/>
                </p:nvSpPr>
                <p:spPr>
                  <a:xfrm flipV="1">
                    <a:off x="8400600" y="196344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3" name=""/>
                  <p:cNvSpPr/>
                  <p:nvPr/>
                </p:nvSpPr>
                <p:spPr>
                  <a:xfrm flipV="1">
                    <a:off x="8497080" y="207612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4" name=""/>
                  <p:cNvSpPr/>
                  <p:nvPr/>
                </p:nvSpPr>
                <p:spPr>
                  <a:xfrm flipV="1">
                    <a:off x="8569800" y="223236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5" name=""/>
                  <p:cNvSpPr/>
                  <p:nvPr/>
                </p:nvSpPr>
                <p:spPr>
                  <a:xfrm flipV="1">
                    <a:off x="8134920" y="167580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6" name=""/>
                  <p:cNvSpPr/>
                  <p:nvPr/>
                </p:nvSpPr>
                <p:spPr>
                  <a:xfrm flipV="1">
                    <a:off x="8014320" y="150732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7" name=""/>
                  <p:cNvSpPr/>
                  <p:nvPr/>
                </p:nvSpPr>
                <p:spPr>
                  <a:xfrm flipV="1">
                    <a:off x="7845120" y="132588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8" name=""/>
                  <p:cNvSpPr/>
                  <p:nvPr/>
                </p:nvSpPr>
                <p:spPr>
                  <a:xfrm flipV="1">
                    <a:off x="7748640" y="121320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799" name=""/>
                  <p:cNvSpPr/>
                  <p:nvPr/>
                </p:nvSpPr>
                <p:spPr>
                  <a:xfrm flipH="1" flipV="1">
                    <a:off x="7577640" y="1207080"/>
                    <a:ext cx="10080" cy="815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800" name=""/>
                <p:cNvGrpSpPr/>
                <p:nvPr/>
              </p:nvGrpSpPr>
              <p:grpSpPr>
                <a:xfrm>
                  <a:off x="7646760" y="3555720"/>
                  <a:ext cx="1445760" cy="1478160"/>
                  <a:chOff x="7646760" y="3555720"/>
                  <a:chExt cx="1445760" cy="1478160"/>
                </a:xfrm>
              </p:grpSpPr>
              <p:sp>
                <p:nvSpPr>
                  <p:cNvPr id="1801" name=""/>
                  <p:cNvSpPr/>
                  <p:nvPr/>
                </p:nvSpPr>
                <p:spPr>
                  <a:xfrm>
                    <a:off x="8159040" y="392220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2" name=""/>
                  <p:cNvSpPr/>
                  <p:nvPr/>
                </p:nvSpPr>
                <p:spPr>
                  <a:xfrm>
                    <a:off x="8226360" y="384480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3" name=""/>
                  <p:cNvSpPr/>
                  <p:nvPr/>
                </p:nvSpPr>
                <p:spPr>
                  <a:xfrm>
                    <a:off x="8299080" y="372420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4" name=""/>
                  <p:cNvSpPr/>
                  <p:nvPr/>
                </p:nvSpPr>
                <p:spPr>
                  <a:xfrm>
                    <a:off x="8395560" y="365184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5" name=""/>
                  <p:cNvSpPr/>
                  <p:nvPr/>
                </p:nvSpPr>
                <p:spPr>
                  <a:xfrm>
                    <a:off x="8467920" y="355572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6" name=""/>
                  <p:cNvSpPr/>
                  <p:nvPr/>
                </p:nvSpPr>
                <p:spPr>
                  <a:xfrm>
                    <a:off x="8033400" y="398916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7" name=""/>
                  <p:cNvSpPr/>
                  <p:nvPr/>
                </p:nvSpPr>
                <p:spPr>
                  <a:xfrm>
                    <a:off x="7912440" y="408564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8" name=""/>
                  <p:cNvSpPr/>
                  <p:nvPr/>
                </p:nvSpPr>
                <p:spPr>
                  <a:xfrm>
                    <a:off x="7743600" y="413388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09" name=""/>
                  <p:cNvSpPr/>
                  <p:nvPr/>
                </p:nvSpPr>
                <p:spPr>
                  <a:xfrm>
                    <a:off x="7646760" y="423036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810" name=""/>
                <p:cNvGrpSpPr/>
                <p:nvPr/>
              </p:nvGrpSpPr>
              <p:grpSpPr>
                <a:xfrm>
                  <a:off x="8573040" y="2463480"/>
                  <a:ext cx="909360" cy="1535400"/>
                  <a:chOff x="8573040" y="2463480"/>
                  <a:chExt cx="909360" cy="1535400"/>
                </a:xfrm>
              </p:grpSpPr>
              <p:sp>
                <p:nvSpPr>
                  <p:cNvPr id="1811" name=""/>
                  <p:cNvSpPr/>
                  <p:nvPr/>
                </p:nvSpPr>
                <p:spPr>
                  <a:xfrm>
                    <a:off x="8611560" y="3107520"/>
                    <a:ext cx="870840" cy="100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2" name=""/>
                  <p:cNvSpPr/>
                  <p:nvPr/>
                </p:nvSpPr>
                <p:spPr>
                  <a:xfrm>
                    <a:off x="8680680" y="3213720"/>
                    <a:ext cx="776880" cy="156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3" name=""/>
                  <p:cNvSpPr/>
                  <p:nvPr/>
                </p:nvSpPr>
                <p:spPr>
                  <a:xfrm>
                    <a:off x="8690040" y="3305520"/>
                    <a:ext cx="773280" cy="370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4" name=""/>
                  <p:cNvSpPr/>
                  <p:nvPr/>
                </p:nvSpPr>
                <p:spPr>
                  <a:xfrm>
                    <a:off x="8687160" y="3390480"/>
                    <a:ext cx="688680" cy="498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5" name=""/>
                  <p:cNvSpPr/>
                  <p:nvPr/>
                </p:nvSpPr>
                <p:spPr>
                  <a:xfrm>
                    <a:off x="8655120" y="3480840"/>
                    <a:ext cx="576360" cy="518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6" name=""/>
                  <p:cNvSpPr/>
                  <p:nvPr/>
                </p:nvSpPr>
                <p:spPr>
                  <a:xfrm>
                    <a:off x="8586720" y="3013560"/>
                    <a:ext cx="883080" cy="187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7" name=""/>
                  <p:cNvSpPr/>
                  <p:nvPr/>
                </p:nvSpPr>
                <p:spPr>
                  <a:xfrm flipV="1">
                    <a:off x="8629200" y="2894760"/>
                    <a:ext cx="796680" cy="900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8" name=""/>
                  <p:cNvSpPr/>
                  <p:nvPr/>
                </p:nvSpPr>
                <p:spPr>
                  <a:xfrm flipV="1">
                    <a:off x="8618760" y="2732400"/>
                    <a:ext cx="851040" cy="68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819" name=""/>
                  <p:cNvSpPr/>
                  <p:nvPr/>
                </p:nvSpPr>
                <p:spPr>
                  <a:xfrm flipV="1">
                    <a:off x="8573040" y="2463480"/>
                    <a:ext cx="821520" cy="271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820" name=""/>
              <p:cNvGrpSpPr/>
              <p:nvPr/>
            </p:nvGrpSpPr>
            <p:grpSpPr>
              <a:xfrm>
                <a:off x="5618880" y="781200"/>
                <a:ext cx="4212360" cy="4252320"/>
                <a:chOff x="5618880" y="781200"/>
                <a:chExt cx="4212360" cy="4252320"/>
              </a:xfrm>
            </p:grpSpPr>
            <p:grpSp>
              <p:nvGrpSpPr>
                <p:cNvPr id="1821" name=""/>
                <p:cNvGrpSpPr/>
                <p:nvPr/>
              </p:nvGrpSpPr>
              <p:grpSpPr>
                <a:xfrm>
                  <a:off x="5618880" y="1184760"/>
                  <a:ext cx="1845000" cy="3848760"/>
                  <a:chOff x="5618880" y="1184760"/>
                  <a:chExt cx="1845000" cy="3848760"/>
                </a:xfrm>
              </p:grpSpPr>
              <p:grpSp>
                <p:nvGrpSpPr>
                  <p:cNvPr id="1822" name=""/>
                  <p:cNvGrpSpPr/>
                  <p:nvPr/>
                </p:nvGrpSpPr>
                <p:grpSpPr>
                  <a:xfrm>
                    <a:off x="5908320" y="1184760"/>
                    <a:ext cx="1453320" cy="1488960"/>
                    <a:chOff x="5908320" y="1184760"/>
                    <a:chExt cx="1453320" cy="1488960"/>
                  </a:xfrm>
                </p:grpSpPr>
                <p:sp>
                  <p:nvSpPr>
                    <p:cNvPr id="1823" name=""/>
                    <p:cNvSpPr/>
                    <p:nvPr/>
                  </p:nvSpPr>
                  <p:spPr>
                    <a:xfrm flipH="1" flipV="1">
                      <a:off x="6355440" y="177048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4" name=""/>
                    <p:cNvSpPr/>
                    <p:nvPr/>
                  </p:nvSpPr>
                  <p:spPr>
                    <a:xfrm flipH="1" flipV="1">
                      <a:off x="6231960" y="180648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5" name=""/>
                    <p:cNvSpPr/>
                    <p:nvPr/>
                  </p:nvSpPr>
                  <p:spPr>
                    <a:xfrm flipH="1" flipV="1">
                      <a:off x="6090840" y="194040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6" name=""/>
                    <p:cNvSpPr/>
                    <p:nvPr/>
                  </p:nvSpPr>
                  <p:spPr>
                    <a:xfrm flipH="1" flipV="1">
                      <a:off x="5977800" y="205380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7" name=""/>
                    <p:cNvSpPr/>
                    <p:nvPr/>
                  </p:nvSpPr>
                  <p:spPr>
                    <a:xfrm flipH="1" flipV="1">
                      <a:off x="5908320" y="221112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8" name=""/>
                    <p:cNvSpPr/>
                    <p:nvPr/>
                  </p:nvSpPr>
                  <p:spPr>
                    <a:xfrm flipH="1" flipV="1">
                      <a:off x="6468840" y="165060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29" name=""/>
                    <p:cNvSpPr/>
                    <p:nvPr/>
                  </p:nvSpPr>
                  <p:spPr>
                    <a:xfrm flipH="1" flipV="1">
                      <a:off x="6714360" y="148068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0" name=""/>
                    <p:cNvSpPr/>
                    <p:nvPr/>
                  </p:nvSpPr>
                  <p:spPr>
                    <a:xfrm flipH="1" flipV="1">
                      <a:off x="6978960" y="129816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5c2d91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1" name=""/>
                    <p:cNvSpPr/>
                    <p:nvPr/>
                  </p:nvSpPr>
                  <p:spPr>
                    <a:xfrm flipH="1" flipV="1">
                      <a:off x="7268760" y="118476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832" name=""/>
                  <p:cNvGrpSpPr/>
                  <p:nvPr/>
                </p:nvGrpSpPr>
                <p:grpSpPr>
                  <a:xfrm>
                    <a:off x="6010560" y="3544200"/>
                    <a:ext cx="1453320" cy="1489320"/>
                    <a:chOff x="6010560" y="3544200"/>
                    <a:chExt cx="1453320" cy="1489320"/>
                  </a:xfrm>
                </p:grpSpPr>
                <p:sp>
                  <p:nvSpPr>
                    <p:cNvPr id="1833" name=""/>
                    <p:cNvSpPr/>
                    <p:nvPr/>
                  </p:nvSpPr>
                  <p:spPr>
                    <a:xfrm flipH="1">
                      <a:off x="6457680" y="391356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4" name=""/>
                    <p:cNvSpPr/>
                    <p:nvPr/>
                  </p:nvSpPr>
                  <p:spPr>
                    <a:xfrm flipH="1">
                      <a:off x="6333840" y="383544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5" name=""/>
                    <p:cNvSpPr/>
                    <p:nvPr/>
                  </p:nvSpPr>
                  <p:spPr>
                    <a:xfrm flipH="1">
                      <a:off x="6193080" y="371412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6" name=""/>
                    <p:cNvSpPr/>
                    <p:nvPr/>
                  </p:nvSpPr>
                  <p:spPr>
                    <a:xfrm flipH="1">
                      <a:off x="6080040" y="364140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7" name=""/>
                    <p:cNvSpPr/>
                    <p:nvPr/>
                  </p:nvSpPr>
                  <p:spPr>
                    <a:xfrm flipH="1">
                      <a:off x="6010560" y="354420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8" name=""/>
                    <p:cNvSpPr/>
                    <p:nvPr/>
                  </p:nvSpPr>
                  <p:spPr>
                    <a:xfrm flipH="1">
                      <a:off x="6571080" y="398124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39" name=""/>
                    <p:cNvSpPr/>
                    <p:nvPr/>
                  </p:nvSpPr>
                  <p:spPr>
                    <a:xfrm flipH="1">
                      <a:off x="6816600" y="407844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0" name=""/>
                    <p:cNvSpPr/>
                    <p:nvPr/>
                  </p:nvSpPr>
                  <p:spPr>
                    <a:xfrm flipH="1">
                      <a:off x="7081200" y="412704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1" name=""/>
                    <p:cNvSpPr/>
                    <p:nvPr/>
                  </p:nvSpPr>
                  <p:spPr>
                    <a:xfrm flipH="1">
                      <a:off x="7371000" y="422388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842" name=""/>
                  <p:cNvGrpSpPr/>
                  <p:nvPr/>
                </p:nvGrpSpPr>
                <p:grpSpPr>
                  <a:xfrm>
                    <a:off x="5618880" y="2444040"/>
                    <a:ext cx="914040" cy="1546920"/>
                    <a:chOff x="5618880" y="2444040"/>
                    <a:chExt cx="914040" cy="1546920"/>
                  </a:xfrm>
                </p:grpSpPr>
                <p:sp>
                  <p:nvSpPr>
                    <p:cNvPr id="1843" name=""/>
                    <p:cNvSpPr/>
                    <p:nvPr/>
                  </p:nvSpPr>
                  <p:spPr>
                    <a:xfrm flipH="1">
                      <a:off x="5618880" y="3092760"/>
                      <a:ext cx="875520" cy="1008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4" name=""/>
                    <p:cNvSpPr/>
                    <p:nvPr/>
                  </p:nvSpPr>
                  <p:spPr>
                    <a:xfrm flipH="1">
                      <a:off x="5644080" y="3199680"/>
                      <a:ext cx="780840" cy="1576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5" name=""/>
                    <p:cNvSpPr/>
                    <p:nvPr/>
                  </p:nvSpPr>
                  <p:spPr>
                    <a:xfrm flipH="1">
                      <a:off x="5637600" y="3292560"/>
                      <a:ext cx="777240" cy="3733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6" name=""/>
                    <p:cNvSpPr/>
                    <p:nvPr/>
                  </p:nvSpPr>
                  <p:spPr>
                    <a:xfrm flipH="1">
                      <a:off x="5725800" y="3377880"/>
                      <a:ext cx="692280" cy="5022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7" name=""/>
                    <p:cNvSpPr/>
                    <p:nvPr/>
                  </p:nvSpPr>
                  <p:spPr>
                    <a:xfrm flipH="1">
                      <a:off x="5870880" y="3468960"/>
                      <a:ext cx="579600" cy="522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8" name=""/>
                    <p:cNvSpPr/>
                    <p:nvPr/>
                  </p:nvSpPr>
                  <p:spPr>
                    <a:xfrm flipH="1">
                      <a:off x="5631480" y="2998440"/>
                      <a:ext cx="887760" cy="19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49" name=""/>
                    <p:cNvSpPr/>
                    <p:nvPr/>
                  </p:nvSpPr>
                  <p:spPr>
                    <a:xfrm flipH="1" flipV="1">
                      <a:off x="5675400" y="2878560"/>
                      <a:ext cx="801000" cy="9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0" name=""/>
                    <p:cNvSpPr/>
                    <p:nvPr/>
                  </p:nvSpPr>
                  <p:spPr>
                    <a:xfrm flipH="1" flipV="1">
                      <a:off x="5631480" y="2715120"/>
                      <a:ext cx="855360" cy="691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1" name=""/>
                    <p:cNvSpPr/>
                    <p:nvPr/>
                  </p:nvSpPr>
                  <p:spPr>
                    <a:xfrm flipH="1" flipV="1">
                      <a:off x="5707080" y="2444040"/>
                      <a:ext cx="825840" cy="2739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  <p:grpSp>
              <p:nvGrpSpPr>
                <p:cNvPr id="1852" name=""/>
                <p:cNvGrpSpPr/>
                <p:nvPr/>
              </p:nvGrpSpPr>
              <p:grpSpPr>
                <a:xfrm>
                  <a:off x="6231960" y="781200"/>
                  <a:ext cx="3599280" cy="3548160"/>
                  <a:chOff x="6231960" y="781200"/>
                  <a:chExt cx="3599280" cy="3548160"/>
                </a:xfrm>
              </p:grpSpPr>
              <p:pic>
                <p:nvPicPr>
                  <p:cNvPr id="1853" name="" descr=""/>
                  <p:cNvPicPr/>
                  <p:nvPr/>
                </p:nvPicPr>
                <p:blipFill>
                  <a:blip r:embed="rId1"/>
                  <a:stretch/>
                </p:blipFill>
                <p:spPr>
                  <a:xfrm>
                    <a:off x="6231960" y="1806480"/>
                    <a:ext cx="2870640" cy="2522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grpSp>
                <p:nvGrpSpPr>
                  <p:cNvPr id="1854" name=""/>
                  <p:cNvGrpSpPr/>
                  <p:nvPr/>
                </p:nvGrpSpPr>
                <p:grpSpPr>
                  <a:xfrm>
                    <a:off x="8144280" y="3092760"/>
                    <a:ext cx="1686960" cy="1140120"/>
                    <a:chOff x="8144280" y="3092760"/>
                    <a:chExt cx="1686960" cy="1140120"/>
                  </a:xfrm>
                </p:grpSpPr>
                <p:sp>
                  <p:nvSpPr>
                    <p:cNvPr id="1855" name=""/>
                    <p:cNvSpPr/>
                    <p:nvPr/>
                  </p:nvSpPr>
                  <p:spPr>
                    <a:xfrm>
                      <a:off x="8288640" y="3180960"/>
                      <a:ext cx="1259280" cy="3528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6" name=""/>
                    <p:cNvSpPr/>
                    <p:nvPr/>
                  </p:nvSpPr>
                  <p:spPr>
                    <a:xfrm>
                      <a:off x="8288640" y="3180960"/>
                      <a:ext cx="1436040" cy="1828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7" name=""/>
                    <p:cNvSpPr/>
                    <p:nvPr/>
                  </p:nvSpPr>
                  <p:spPr>
                    <a:xfrm>
                      <a:off x="8288640" y="3180960"/>
                      <a:ext cx="1429560" cy="4536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8" name=""/>
                    <p:cNvSpPr/>
                    <p:nvPr/>
                  </p:nvSpPr>
                  <p:spPr>
                    <a:xfrm>
                      <a:off x="8251200" y="3193560"/>
                      <a:ext cx="1322280" cy="6422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59" name=""/>
                    <p:cNvSpPr/>
                    <p:nvPr/>
                  </p:nvSpPr>
                  <p:spPr>
                    <a:xfrm>
                      <a:off x="8232120" y="3143160"/>
                      <a:ext cx="1120680" cy="8438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0" name=""/>
                    <p:cNvSpPr/>
                    <p:nvPr/>
                  </p:nvSpPr>
                  <p:spPr>
                    <a:xfrm rot="1800000">
                      <a:off x="9283680" y="3207600"/>
                      <a:ext cx="315000" cy="101376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 w="0"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cxnSp>
                  <p:nvCxnSpPr>
                    <p:cNvPr id="1861" name=""/>
                    <p:cNvCxnSpPr>
                      <a:stCxn id="1860" idx="0"/>
                    </p:cNvCxnSpPr>
                    <p:nvPr/>
                  </p:nvCxnSpPr>
                  <p:spPr>
                    <a:xfrm flipH="1" flipV="1">
                      <a:off x="8144280" y="3092760"/>
                      <a:ext cx="1551600" cy="1828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  <p:cxnSp>
                  <p:nvCxnSpPr>
                    <p:cNvPr id="1862" name=""/>
                    <p:cNvCxnSpPr>
                      <a:stCxn id="1860" idx="4"/>
                      <a:endCxn id="1861" idx="1"/>
                    </p:cNvCxnSpPr>
                    <p:nvPr/>
                  </p:nvCxnSpPr>
                  <p:spPr>
                    <a:xfrm flipH="1" flipV="1">
                      <a:off x="8144280" y="3092760"/>
                      <a:ext cx="1045440" cy="10612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</p:grpSp>
              <p:grpSp>
                <p:nvGrpSpPr>
                  <p:cNvPr id="1863" name=""/>
                  <p:cNvGrpSpPr/>
                  <p:nvPr/>
                </p:nvGrpSpPr>
                <p:grpSpPr>
                  <a:xfrm>
                    <a:off x="7007760" y="781200"/>
                    <a:ext cx="1046520" cy="1629720"/>
                    <a:chOff x="7007760" y="781200"/>
                    <a:chExt cx="1046520" cy="1629720"/>
                  </a:xfrm>
                </p:grpSpPr>
                <p:sp>
                  <p:nvSpPr>
                    <p:cNvPr id="1864" name=""/>
                    <p:cNvSpPr/>
                    <p:nvPr/>
                  </p:nvSpPr>
                  <p:spPr>
                    <a:xfrm flipH="1" flipV="1">
                      <a:off x="7322400" y="1029600"/>
                      <a:ext cx="489960" cy="1212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5" name=""/>
                    <p:cNvSpPr/>
                    <p:nvPr/>
                  </p:nvSpPr>
                  <p:spPr>
                    <a:xfrm flipH="1" flipV="1">
                      <a:off x="7080120" y="993960"/>
                      <a:ext cx="732240" cy="1248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6" name=""/>
                    <p:cNvSpPr/>
                    <p:nvPr/>
                  </p:nvSpPr>
                  <p:spPr>
                    <a:xfrm flipH="1" flipV="1">
                      <a:off x="7297920" y="833760"/>
                      <a:ext cx="514080" cy="14090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7" name=""/>
                    <p:cNvSpPr/>
                    <p:nvPr/>
                  </p:nvSpPr>
                  <p:spPr>
                    <a:xfrm flipH="1" flipV="1">
                      <a:off x="7545960" y="825120"/>
                      <a:ext cx="299160" cy="14392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8" name=""/>
                    <p:cNvSpPr/>
                    <p:nvPr/>
                  </p:nvSpPr>
                  <p:spPr>
                    <a:xfrm flipH="1" flipV="1">
                      <a:off x="7800480" y="907560"/>
                      <a:ext cx="16560" cy="140292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869" name=""/>
                    <p:cNvSpPr/>
                    <p:nvPr/>
                  </p:nvSpPr>
                  <p:spPr>
                    <a:xfrm rot="15741000">
                      <a:off x="7373520" y="496800"/>
                      <a:ext cx="314640" cy="101376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 w="0"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cxnSp>
                  <p:nvCxnSpPr>
                    <p:cNvPr id="1870" name=""/>
                    <p:cNvCxnSpPr>
                      <a:stCxn id="1869" idx="0"/>
                    </p:cNvCxnSpPr>
                    <p:nvPr/>
                  </p:nvCxnSpPr>
                  <p:spPr>
                    <a:xfrm>
                      <a:off x="7028640" y="1071720"/>
                      <a:ext cx="802800" cy="133956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  <p:cxnSp>
                  <p:nvCxnSpPr>
                    <p:cNvPr id="1871" name=""/>
                    <p:cNvCxnSpPr>
                      <a:stCxn id="1869" idx="4"/>
                      <a:endCxn id="1870" idx="2"/>
                    </p:cNvCxnSpPr>
                    <p:nvPr/>
                  </p:nvCxnSpPr>
                  <p:spPr>
                    <a:xfrm flipH="1">
                      <a:off x="7831080" y="937800"/>
                      <a:ext cx="203040" cy="1473480"/>
                    </a:xfrm>
                    <a:prstGeom prst="straightConnector1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</a:ln>
                  </p:spPr>
                </p:cxnSp>
              </p:grpSp>
            </p:grpSp>
          </p:grpSp>
          <p:pic>
            <p:nvPicPr>
              <p:cNvPr id="1872" name="" descr=""/>
              <p:cNvPicPr/>
              <p:nvPr/>
            </p:nvPicPr>
            <p:blipFill>
              <a:blip r:embed="rId2"/>
              <a:stretch/>
            </p:blipFill>
            <p:spPr>
              <a:xfrm rot="19800000">
                <a:off x="6784200" y="2189880"/>
                <a:ext cx="1585080" cy="16218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73" name=""/>
              <p:cNvSpPr/>
              <p:nvPr/>
            </p:nvSpPr>
            <p:spPr>
              <a:xfrm rot="8880000">
                <a:off x="5855040" y="329904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cxnSp>
            <p:nvCxnSpPr>
              <p:cNvPr id="1874" name=""/>
              <p:cNvCxnSpPr>
                <a:stCxn id="1873" idx="4"/>
                <a:endCxn id="1872" idx="1"/>
              </p:cNvCxnSpPr>
              <p:nvPr/>
            </p:nvCxnSpPr>
            <p:spPr>
              <a:xfrm>
                <a:off x="5744520" y="3375720"/>
                <a:ext cx="1146240" cy="21600"/>
              </a:xfrm>
              <a:prstGeom prst="straightConnector1">
                <a:avLst/>
              </a:prstGeom>
              <a:ln w="29160">
                <a:solidFill>
                  <a:srgbClr val="0066b3"/>
                </a:solidFill>
                <a:round/>
              </a:ln>
            </p:spPr>
          </p:cxnSp>
          <p:cxnSp>
            <p:nvCxnSpPr>
              <p:cNvPr id="1875" name=""/>
              <p:cNvCxnSpPr>
                <a:stCxn id="1872" idx="1"/>
                <a:endCxn id="1873" idx="0"/>
              </p:cNvCxnSpPr>
              <p:nvPr/>
            </p:nvCxnSpPr>
            <p:spPr>
              <a:xfrm flipH="1">
                <a:off x="6280920" y="3396960"/>
                <a:ext cx="609840" cy="839520"/>
              </a:xfrm>
              <a:prstGeom prst="straightConnector1">
                <a:avLst/>
              </a:prstGeom>
              <a:ln w="29160">
                <a:solidFill>
                  <a:srgbClr val="0066b3"/>
                </a:solidFill>
                <a:round/>
              </a:ln>
            </p:spPr>
          </p:cxnSp>
          <p:sp>
            <p:nvSpPr>
              <p:cNvPr id="1876" name=""/>
              <p:cNvSpPr/>
              <p:nvPr/>
            </p:nvSpPr>
            <p:spPr>
              <a:xfrm rot="10800000">
                <a:off x="5568480" y="232560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77" name=""/>
              <p:cNvSpPr/>
              <p:nvPr/>
            </p:nvSpPr>
            <p:spPr>
              <a:xfrm rot="13560000">
                <a:off x="5962680" y="146340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78" name=""/>
              <p:cNvSpPr/>
              <p:nvPr/>
            </p:nvSpPr>
            <p:spPr>
              <a:xfrm rot="14760000">
                <a:off x="6671160" y="1200960"/>
                <a:ext cx="181440" cy="58068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79" name=""/>
              <p:cNvSpPr/>
              <p:nvPr/>
            </p:nvSpPr>
            <p:spPr>
              <a:xfrm rot="7620000">
                <a:off x="6505200" y="408600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0" name=""/>
              <p:cNvSpPr/>
              <p:nvPr/>
            </p:nvSpPr>
            <p:spPr>
              <a:xfrm rot="5400000">
                <a:off x="7435800" y="4417560"/>
                <a:ext cx="314640" cy="10137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1" name=""/>
              <p:cNvSpPr/>
              <p:nvPr/>
            </p:nvSpPr>
            <p:spPr>
              <a:xfrm rot="3060000">
                <a:off x="8258760" y="4280400"/>
                <a:ext cx="314640" cy="81036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2" name=""/>
              <p:cNvSpPr/>
              <p:nvPr/>
            </p:nvSpPr>
            <p:spPr>
              <a:xfrm rot="2229000">
                <a:off x="8774640" y="4056480"/>
                <a:ext cx="314640" cy="53352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3" name=""/>
              <p:cNvSpPr/>
              <p:nvPr/>
            </p:nvSpPr>
            <p:spPr>
              <a:xfrm rot="20700000">
                <a:off x="9403560" y="2411640"/>
                <a:ext cx="314640" cy="81036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4" name=""/>
              <p:cNvSpPr/>
              <p:nvPr/>
            </p:nvSpPr>
            <p:spPr>
              <a:xfrm rot="18624600">
                <a:off x="8251920" y="1043280"/>
                <a:ext cx="314640" cy="81036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5" name=""/>
              <p:cNvSpPr/>
              <p:nvPr/>
            </p:nvSpPr>
            <p:spPr>
              <a:xfrm rot="19614600">
                <a:off x="8917920" y="1555560"/>
                <a:ext cx="314640" cy="9486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pic>
        <p:nvPicPr>
          <p:cNvPr id="1887" name="" descr=""/>
          <p:cNvPicPr/>
          <p:nvPr/>
        </p:nvPicPr>
        <p:blipFill>
          <a:blip r:embed="rId1"/>
          <a:srcRect l="0" t="4530" r="0" b="4773"/>
          <a:stretch/>
        </p:blipFill>
        <p:spPr>
          <a:xfrm>
            <a:off x="2422080" y="198360"/>
            <a:ext cx="5641920" cy="497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title"/>
          </p:nvPr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pic>
        <p:nvPicPr>
          <p:cNvPr id="1889" name="" descr=""/>
          <p:cNvPicPr/>
          <p:nvPr/>
        </p:nvPicPr>
        <p:blipFill>
          <a:blip r:embed="rId1"/>
          <a:stretch/>
        </p:blipFill>
        <p:spPr>
          <a:xfrm>
            <a:off x="56520" y="1070280"/>
            <a:ext cx="3429000" cy="3529440"/>
          </a:xfrm>
          <a:prstGeom prst="rect">
            <a:avLst/>
          </a:prstGeom>
          <a:ln w="0">
            <a:noFill/>
          </a:ln>
        </p:spPr>
      </p:pic>
      <p:pic>
        <p:nvPicPr>
          <p:cNvPr id="1890" name="" descr=""/>
          <p:cNvPicPr/>
          <p:nvPr/>
        </p:nvPicPr>
        <p:blipFill>
          <a:blip r:embed="rId2"/>
          <a:stretch/>
        </p:blipFill>
        <p:spPr>
          <a:xfrm>
            <a:off x="3578040" y="1139040"/>
            <a:ext cx="3429000" cy="3392280"/>
          </a:xfrm>
          <a:prstGeom prst="rect">
            <a:avLst/>
          </a:prstGeom>
          <a:ln w="0">
            <a:noFill/>
          </a:ln>
        </p:spPr>
      </p:pic>
      <p:pic>
        <p:nvPicPr>
          <p:cNvPr id="1891" name="" descr=""/>
          <p:cNvPicPr/>
          <p:nvPr/>
        </p:nvPicPr>
        <p:blipFill>
          <a:blip r:embed="rId3"/>
          <a:stretch/>
        </p:blipFill>
        <p:spPr>
          <a:xfrm>
            <a:off x="6797520" y="1125000"/>
            <a:ext cx="3429000" cy="34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PlaceHolder 1"/>
          <p:cNvSpPr>
            <a:spLocks noGrp="1"/>
          </p:cNvSpPr>
          <p:nvPr>
            <p:ph type="title"/>
          </p:nvPr>
        </p:nvSpPr>
        <p:spPr>
          <a:xfrm>
            <a:off x="0" y="82080"/>
            <a:ext cx="7772400" cy="68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700" spc="-1" strike="noStrike">
                <a:latin typeface="Arial"/>
              </a:rPr>
              <a:t>Area-based background subtraction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893" name=""/>
          <p:cNvGrpSpPr/>
          <p:nvPr/>
        </p:nvGrpSpPr>
        <p:grpSpPr>
          <a:xfrm>
            <a:off x="4610880" y="1280160"/>
            <a:ext cx="5120640" cy="3475440"/>
            <a:chOff x="4610880" y="1280160"/>
            <a:chExt cx="5120640" cy="3475440"/>
          </a:xfrm>
        </p:grpSpPr>
        <p:pic>
          <p:nvPicPr>
            <p:cNvPr id="1894" name="" descr=""/>
            <p:cNvPicPr/>
            <p:nvPr/>
          </p:nvPicPr>
          <p:blipFill>
            <a:blip r:embed="rId1"/>
            <a:stretch/>
          </p:blipFill>
          <p:spPr>
            <a:xfrm>
              <a:off x="4961520" y="1280160"/>
              <a:ext cx="4770000" cy="3344400"/>
            </a:xfrm>
            <a:prstGeom prst="rect">
              <a:avLst/>
            </a:prstGeom>
            <a:ln w="0"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895" name=""/>
                <p:cNvSpPr txBox="1"/>
                <p:nvPr/>
              </p:nvSpPr>
              <p:spPr>
                <a:xfrm rot="20555400">
                  <a:off x="5169600" y="3858480"/>
                  <a:ext cx="288000" cy="36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896" name=""/>
                <p:cNvSpPr txBox="1"/>
                <p:nvPr/>
              </p:nvSpPr>
              <p:spPr>
                <a:xfrm>
                  <a:off x="7659000" y="4469400"/>
                  <a:ext cx="316080" cy="286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1897" name=""/>
            <p:cNvSpPr txBox="1"/>
            <p:nvPr/>
          </p:nvSpPr>
          <p:spPr>
            <a:xfrm rot="16200000">
              <a:off x="3754800" y="2410200"/>
              <a:ext cx="20581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898" name=""/>
            <p:cNvSpPr txBox="1"/>
            <p:nvPr/>
          </p:nvSpPr>
          <p:spPr>
            <a:xfrm>
              <a:off x="5205600" y="2624040"/>
              <a:ext cx="1710720" cy="374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>
                <a:rPr sz="1000"/>
              </a:br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1899" name=""/>
            <p:cNvSpPr txBox="1"/>
            <p:nvPr/>
          </p:nvSpPr>
          <p:spPr>
            <a:xfrm>
              <a:off x="8451360" y="1482480"/>
              <a:ext cx="1280160" cy="4316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r">
                <a:buNone/>
              </a:pPr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1900" name=""/>
          <p:cNvGrpSpPr/>
          <p:nvPr/>
        </p:nvGrpSpPr>
        <p:grpSpPr>
          <a:xfrm>
            <a:off x="817200" y="828720"/>
            <a:ext cx="3017520" cy="4425120"/>
            <a:chOff x="817200" y="828720"/>
            <a:chExt cx="3017520" cy="4425120"/>
          </a:xfrm>
        </p:grpSpPr>
        <p:grpSp>
          <p:nvGrpSpPr>
            <p:cNvPr id="1901" name=""/>
            <p:cNvGrpSpPr/>
            <p:nvPr/>
          </p:nvGrpSpPr>
          <p:grpSpPr>
            <a:xfrm>
              <a:off x="817200" y="1471680"/>
              <a:ext cx="3017520" cy="2139120"/>
              <a:chOff x="817200" y="1471680"/>
              <a:chExt cx="3017520" cy="2139120"/>
            </a:xfrm>
          </p:grpSpPr>
          <p:sp>
            <p:nvSpPr>
              <p:cNvPr id="1902" name=""/>
              <p:cNvSpPr/>
              <p:nvPr/>
            </p:nvSpPr>
            <p:spPr>
              <a:xfrm>
                <a:off x="817200" y="1506960"/>
                <a:ext cx="2926080" cy="2103840"/>
              </a:xfrm>
              <a:custGeom>
                <a:avLst/>
                <a:gdLst/>
                <a:ahLst/>
                <a:rect l="l" t="t" r="r" b="b"/>
                <a:pathLst>
                  <a:path w="30040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26440" y="21600"/>
                    </a:lnTo>
                    <a:arcTo wR="4840" hR="3600" stAng="5400000" swAng="5400000"/>
                    <a:lnTo>
                      <a:pt x="21600" y="3600"/>
                    </a:lnTo>
                    <a:arcTo wR="4840" hR="3600" stAng="10800000" swAng="5400000"/>
                    <a:close/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03" name=""/>
              <p:cNvSpPr txBox="1"/>
              <p:nvPr/>
            </p:nvSpPr>
            <p:spPr>
              <a:xfrm>
                <a:off x="908640" y="2068200"/>
                <a:ext cx="2926080" cy="15426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>
                  <a:rPr sz="1600"/>
                </a:br>
                <a:br>
                  <a:rPr sz="1600"/>
                </a:b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>
                  <a:rPr sz="1600"/>
                </a:b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904" name=""/>
                  <p:cNvSpPr txBox="1"/>
                  <p:nvPr/>
                </p:nvSpPr>
                <p:spPr>
                  <a:xfrm>
                    <a:off x="1514520" y="2298240"/>
                    <a:ext cx="20239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r>
                          <m:t xml:space="preserve">Δ</m:t>
                        </m:r>
                        <m:sSubSup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905" name=""/>
                  <p:cNvSpPr txBox="1"/>
                  <p:nvPr/>
                </p:nvSpPr>
                <p:spPr>
                  <a:xfrm>
                    <a:off x="1000080" y="1781280"/>
                    <a:ext cx="2603880" cy="266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906" name=""/>
                  <p:cNvSpPr txBox="1"/>
                  <p:nvPr/>
                </p:nvSpPr>
                <p:spPr>
                  <a:xfrm>
                    <a:off x="1503000" y="2581560"/>
                    <a:ext cx="777240" cy="2552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907" name=""/>
              <p:cNvSpPr txBox="1"/>
              <p:nvPr/>
            </p:nvSpPr>
            <p:spPr>
              <a:xfrm>
                <a:off x="1457280" y="1471680"/>
                <a:ext cx="179784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908" name=""/>
            <p:cNvSpPr/>
            <p:nvPr/>
          </p:nvSpPr>
          <p:spPr>
            <a:xfrm>
              <a:off x="2136240" y="1197360"/>
              <a:ext cx="368640" cy="27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58595b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909" name=""/>
            <p:cNvGrpSpPr/>
            <p:nvPr/>
          </p:nvGrpSpPr>
          <p:grpSpPr>
            <a:xfrm>
              <a:off x="1310400" y="828720"/>
              <a:ext cx="2022480" cy="365760"/>
              <a:chOff x="1310400" y="828720"/>
              <a:chExt cx="2022480" cy="365760"/>
            </a:xfrm>
          </p:grpSpPr>
          <p:sp>
            <p:nvSpPr>
              <p:cNvPr id="1910" name=""/>
              <p:cNvSpPr/>
              <p:nvPr/>
            </p:nvSpPr>
            <p:spPr>
              <a:xfrm>
                <a:off x="1310400" y="828720"/>
                <a:ext cx="2011680" cy="365760"/>
              </a:xfrm>
              <a:custGeom>
                <a:avLst/>
                <a:gdLst/>
                <a:ahLst/>
                <a:rect l="l" t="t" r="r" b="b"/>
                <a:pathLst>
                  <a:path w="118704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115104" y="21600"/>
                    </a:lnTo>
                    <a:arcTo wR="93504" hR="3600" stAng="5400000" swAng="5400000"/>
                    <a:lnTo>
                      <a:pt x="21600" y="3600"/>
                    </a:lnTo>
                    <a:arcTo wR="93504" hR="3600" stAng="10800000" swAng="5400000"/>
                    <a:close/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11" name=""/>
              <p:cNvSpPr txBox="1"/>
              <p:nvPr/>
            </p:nvSpPr>
            <p:spPr>
              <a:xfrm>
                <a:off x="1321200" y="828720"/>
                <a:ext cx="201168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912" name=""/>
            <p:cNvGrpSpPr/>
            <p:nvPr/>
          </p:nvGrpSpPr>
          <p:grpSpPr>
            <a:xfrm>
              <a:off x="1305360" y="3889080"/>
              <a:ext cx="2022480" cy="365760"/>
              <a:chOff x="1305360" y="3889080"/>
              <a:chExt cx="2022480" cy="365760"/>
            </a:xfrm>
          </p:grpSpPr>
          <p:sp>
            <p:nvSpPr>
              <p:cNvPr id="1913" name=""/>
              <p:cNvSpPr/>
              <p:nvPr/>
            </p:nvSpPr>
            <p:spPr>
              <a:xfrm>
                <a:off x="1305360" y="3889080"/>
                <a:ext cx="2011680" cy="365760"/>
              </a:xfrm>
              <a:custGeom>
                <a:avLst/>
                <a:gdLst/>
                <a:ahLst/>
                <a:rect l="l" t="t" r="r" b="b"/>
                <a:pathLst>
                  <a:path w="118704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115104" y="21600"/>
                    </a:lnTo>
                    <a:arcTo wR="93504" hR="3600" stAng="5400000" swAng="5400000"/>
                    <a:lnTo>
                      <a:pt x="21600" y="3600"/>
                    </a:lnTo>
                    <a:arcTo wR="93504" hR="3600" stAng="10800000" swAng="5400000"/>
                    <a:close/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14" name=""/>
              <p:cNvSpPr txBox="1"/>
              <p:nvPr/>
            </p:nvSpPr>
            <p:spPr>
              <a:xfrm>
                <a:off x="1316160" y="3889080"/>
                <a:ext cx="201168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915" name=""/>
            <p:cNvSpPr/>
            <p:nvPr/>
          </p:nvSpPr>
          <p:spPr>
            <a:xfrm>
              <a:off x="2136600" y="3609720"/>
              <a:ext cx="368640" cy="27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58595b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6" name=""/>
            <p:cNvSpPr/>
            <p:nvPr/>
          </p:nvSpPr>
          <p:spPr>
            <a:xfrm>
              <a:off x="2136960" y="4258080"/>
              <a:ext cx="368640" cy="27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5400" y="0"/>
                  </a:moveTo>
                  <a:lnTo>
                    <a:pt x="5400" y="162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16200" y="1620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58595b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917" name=""/>
            <p:cNvGrpSpPr/>
            <p:nvPr/>
          </p:nvGrpSpPr>
          <p:grpSpPr>
            <a:xfrm>
              <a:off x="1299960" y="4537440"/>
              <a:ext cx="2022480" cy="716400"/>
              <a:chOff x="1299960" y="4537440"/>
              <a:chExt cx="2022480" cy="716400"/>
            </a:xfrm>
          </p:grpSpPr>
          <p:sp>
            <p:nvSpPr>
              <p:cNvPr id="1918" name=""/>
              <p:cNvSpPr/>
              <p:nvPr/>
            </p:nvSpPr>
            <p:spPr>
              <a:xfrm>
                <a:off x="1299960" y="4537440"/>
                <a:ext cx="2011680" cy="716400"/>
              </a:xfrm>
              <a:custGeom>
                <a:avLst/>
                <a:gdLst/>
                <a:ahLst/>
                <a:rect l="l" t="t" r="r" b="b"/>
                <a:pathLst>
                  <a:path w="60634" h="21600">
                    <a:moveTo>
                      <a:pt x="3600" y="0"/>
                    </a:moveTo>
                    <a:arcTo wR="3600" hR="3600" stAng="16200000" swAng="-5400000"/>
                    <a:lnTo>
                      <a:pt x="0" y="18000"/>
                    </a:lnTo>
                    <a:arcTo wR="3600" hR="3600" stAng="10800000" swAng="-5400000"/>
                    <a:lnTo>
                      <a:pt x="57034" y="21600"/>
                    </a:lnTo>
                    <a:arcTo wR="35434" hR="3600" stAng="5400000" swAng="5400000"/>
                    <a:lnTo>
                      <a:pt x="21600" y="3600"/>
                    </a:lnTo>
                    <a:arcTo wR="35434" hR="3600" stAng="10800000" swAng="5400000"/>
                    <a:close/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19" name=""/>
              <p:cNvSpPr txBox="1"/>
              <p:nvPr/>
            </p:nvSpPr>
            <p:spPr>
              <a:xfrm>
                <a:off x="1310760" y="4537440"/>
                <a:ext cx="201168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0" lang="en-US" sz="1800" spc="-1" strike="noStrike">
                    <a:latin typeface="Arial"/>
                  </a:rPr>
                  <a:t>Median </a:t>
                </a:r>
                <a:r>
                  <a:rPr b="0" lang="en-US" sz="1800" spc="-1" strike="noStrike">
                    <a:latin typeface="Arial"/>
                    <a:ea typeface="Arial"/>
                  </a:rPr>
                  <a:t>ρ=p</a:t>
                </a:r>
                <a:r>
                  <a:rPr b="0" lang="en-US" sz="1800" spc="-1" strike="noStrike" baseline="-33000">
                    <a:latin typeface="Arial"/>
                    <a:ea typeface="Arial"/>
                  </a:rPr>
                  <a:t>T</a:t>
                </a:r>
                <a:r>
                  <a:rPr b="0" lang="en-US" sz="1800" spc="-1" strike="noStrike">
                    <a:latin typeface="Arial"/>
                    <a:ea typeface="Arial"/>
                  </a:rPr>
                  <a:t>/A</a:t>
                </a:r>
                <a:endParaRPr b="0" lang="en-US" sz="18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920" name=""/>
                  <p:cNvSpPr txBox="1"/>
                  <p:nvPr/>
                </p:nvSpPr>
                <p:spPr>
                  <a:xfrm>
                    <a:off x="1371600" y="4865760"/>
                    <a:ext cx="1842120" cy="2833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reco</m:t>
                            </m:r>
                          </m:sup>
                        </m:sSub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ρ</m:t>
                            </m:r>
                          </m:e>
                          <m:sub>
                            <m:r>
                              <m:t xml:space="preserve">median</m:t>
                            </m:r>
                          </m:sub>
                        </m:sSub>
                        <m:sSup>
                          <m:e>
                            <m:r>
                              <m:t xml:space="preserve">A</m:t>
                            </m:r>
                          </m:e>
                          <m:sup>
                            <m:r>
                              <m:t xml:space="preserve">jet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1921" name=""/>
          <p:cNvSpPr txBox="1"/>
          <p:nvPr/>
        </p:nvSpPr>
        <p:spPr>
          <a:xfrm>
            <a:off x="3483000" y="688320"/>
            <a:ext cx="328356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latin typeface="Arial"/>
              </a:rPr>
              <a:t>Cacciari &amp; Salam, </a:t>
            </a:r>
            <a:r>
              <a:rPr b="0" lang="en-US" sz="1200" spc="-1" strike="noStrike">
                <a:latin typeface="Arial"/>
                <a:hlinkClick r:id="rId3"/>
              </a:rPr>
              <a:t>PLB659:119–126,2008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922" name=""/>
          <p:cNvSpPr/>
          <p:nvPr/>
        </p:nvSpPr>
        <p:spPr>
          <a:xfrm>
            <a:off x="3120120" y="2258280"/>
            <a:ext cx="500760" cy="451440"/>
          </a:xfrm>
          <a:prstGeom prst="ellipse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Background density </a:t>
            </a:r>
            <a:r>
              <a:rPr b="0" lang="en-US" sz="3300" spc="-1" strike="noStrike">
                <a:latin typeface="Arial"/>
                <a:ea typeface="Arial"/>
              </a:rPr>
              <a:t>ρ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24" name=""/>
          <p:cNvSpPr txBox="1"/>
          <p:nvPr/>
        </p:nvSpPr>
        <p:spPr>
          <a:xfrm>
            <a:off x="5029200" y="1280160"/>
            <a:ext cx="4590360" cy="365760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1800" spc="-1" strike="noStrike">
                <a:latin typeface="Arial"/>
              </a:rPr>
              <a:t>`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25" name="" descr=""/>
          <p:cNvPicPr/>
          <p:nvPr/>
        </p:nvPicPr>
        <p:blipFill>
          <a:blip r:embed="rId2"/>
          <a:stretch/>
        </p:blipFill>
        <p:spPr>
          <a:xfrm>
            <a:off x="257760" y="1352520"/>
            <a:ext cx="4443840" cy="3657600"/>
          </a:xfrm>
          <a:prstGeom prst="rect">
            <a:avLst/>
          </a:prstGeom>
          <a:ln w="0">
            <a:noFill/>
          </a:ln>
        </p:spPr>
      </p:pic>
      <p:sp>
        <p:nvSpPr>
          <p:cNvPr id="1926" name=""/>
          <p:cNvSpPr txBox="1"/>
          <p:nvPr/>
        </p:nvSpPr>
        <p:spPr>
          <a:xfrm>
            <a:off x="1679040" y="1807920"/>
            <a:ext cx="14630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927" name=""/>
          <p:cNvSpPr txBox="1"/>
          <p:nvPr/>
        </p:nvSpPr>
        <p:spPr>
          <a:xfrm>
            <a:off x="7089840" y="4127400"/>
            <a:ext cx="23774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arXiv:2005.02320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48740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29" name="PlaceHolder 2"/>
          <p:cNvSpPr>
            <a:spLocks noGrp="1"/>
          </p:cNvSpPr>
          <p:nvPr>
            <p:ph/>
          </p:nvPr>
        </p:nvSpPr>
        <p:spPr>
          <a:xfrm>
            <a:off x="36000" y="3177720"/>
            <a:ext cx="5366520" cy="194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Cluster jets with 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with resolution parameter 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Recluster constituents with </a:t>
            </a:r>
            <a:r>
              <a:rPr b="0" lang="en-US" sz="2400" spc="-1" strike="noStrike">
                <a:latin typeface="Arial"/>
              </a:rPr>
              <a:t>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with resolution parameter 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Some discriminating power between quark-like and gluon-like jets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Strained at low momentum, small R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1930" name="" descr=""/>
          <p:cNvPicPr/>
          <p:nvPr/>
        </p:nvPicPr>
        <p:blipFill>
          <a:blip r:embed="rId1"/>
          <a:stretch/>
        </p:blipFill>
        <p:spPr>
          <a:xfrm>
            <a:off x="10252800" y="1149480"/>
            <a:ext cx="3381840" cy="3532320"/>
          </a:xfrm>
          <a:prstGeom prst="rect">
            <a:avLst/>
          </a:prstGeom>
          <a:ln w="0">
            <a:noFill/>
          </a:ln>
        </p:spPr>
      </p:pic>
      <p:pic>
        <p:nvPicPr>
          <p:cNvPr id="1931" name="" descr=""/>
          <p:cNvPicPr/>
          <p:nvPr/>
        </p:nvPicPr>
        <p:blipFill>
          <a:blip r:embed="rId2"/>
          <a:stretch/>
        </p:blipFill>
        <p:spPr>
          <a:xfrm>
            <a:off x="5451480" y="1009080"/>
            <a:ext cx="4463280" cy="3291120"/>
          </a:xfrm>
          <a:prstGeom prst="rect">
            <a:avLst/>
          </a:prstGeom>
          <a:ln w="0">
            <a:noFill/>
          </a:ln>
        </p:spPr>
      </p:pic>
      <mc:AlternateContent>
        <mc:Choice xmlns:a14="http://schemas.microsoft.com/office/drawing/2010/main" Requires="a14">
          <p:sp>
            <p:nvSpPr>
              <p:cNvPr id="1932" name=""/>
              <p:cNvSpPr txBox="1"/>
              <p:nvPr/>
            </p:nvSpPr>
            <p:spPr>
              <a:xfrm>
                <a:off x="3876840" y="1691640"/>
                <a:ext cx="10692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z</m:t>
                        </m:r>
                      </m:e>
                      <m:sub>
                        <m:r>
                          <m:t xml:space="preserve">r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subjet</m:t>
                            </m:r>
                          </m:sup>
                        </m:sSubSup>
                      </m:num>
                      <m:den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933" name=""/>
          <p:cNvSpPr txBox="1"/>
          <p:nvPr/>
        </p:nvSpPr>
        <p:spPr>
          <a:xfrm>
            <a:off x="5955120" y="3017880"/>
            <a:ext cx="3120120" cy="46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en-US" sz="1200" spc="-1" strike="noStrike">
                <a:latin typeface="Arial"/>
              </a:rPr>
              <a:t>James Mulligan</a:t>
            </a:r>
            <a:br>
              <a:rPr sz="1200"/>
            </a:br>
            <a:r>
              <a:rPr b="1" i="1" lang="en-US" sz="1200" spc="-1" strike="noStrike">
                <a:latin typeface="Arial"/>
              </a:rPr>
              <a:t>CERN seminar Dec. 2021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1934" name=""/>
          <p:cNvGrpSpPr/>
          <p:nvPr/>
        </p:nvGrpSpPr>
        <p:grpSpPr>
          <a:xfrm>
            <a:off x="219240" y="1347120"/>
            <a:ext cx="3360600" cy="1288800"/>
            <a:chOff x="219240" y="1347120"/>
            <a:chExt cx="3360600" cy="1288800"/>
          </a:xfrm>
        </p:grpSpPr>
        <p:sp>
          <p:nvSpPr>
            <p:cNvPr id="1935" name=""/>
            <p:cNvSpPr/>
            <p:nvPr/>
          </p:nvSpPr>
          <p:spPr>
            <a:xfrm>
              <a:off x="2378880" y="1347120"/>
              <a:ext cx="517320" cy="1288800"/>
            </a:xfrm>
            <a:prstGeom prst="ellipse">
              <a:avLst/>
            </a:prstGeom>
            <a:solidFill>
              <a:srgbClr val="cfe7f5"/>
            </a:solidFill>
            <a:ln w="19080">
              <a:solidFill>
                <a:srgbClr val="0000c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936" name=""/>
            <p:cNvCxnSpPr>
              <a:stCxn id="1935" idx="0"/>
            </p:cNvCxnSpPr>
            <p:nvPr/>
          </p:nvCxnSpPr>
          <p:spPr>
            <a:xfrm flipH="1">
              <a:off x="219240" y="1347120"/>
              <a:ext cx="2418840" cy="70632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cxnSp>
          <p:nvCxnSpPr>
            <p:cNvPr id="1937" name=""/>
            <p:cNvCxnSpPr>
              <a:stCxn id="1935" idx="4"/>
            </p:cNvCxnSpPr>
            <p:nvPr/>
          </p:nvCxnSpPr>
          <p:spPr>
            <a:xfrm flipH="1" flipV="1">
              <a:off x="219240" y="2053440"/>
              <a:ext cx="2418840" cy="58284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sp>
          <p:nvSpPr>
            <p:cNvPr id="1938" name=""/>
            <p:cNvSpPr/>
            <p:nvPr/>
          </p:nvSpPr>
          <p:spPr>
            <a:xfrm>
              <a:off x="2525400" y="1610280"/>
              <a:ext cx="180360" cy="3776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908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939" name=""/>
            <p:cNvCxnSpPr>
              <a:stCxn id="1938" idx="0"/>
            </p:cNvCxnSpPr>
            <p:nvPr/>
          </p:nvCxnSpPr>
          <p:spPr>
            <a:xfrm flipH="1">
              <a:off x="219240" y="1610280"/>
              <a:ext cx="2396880" cy="44352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1940" name=""/>
            <p:cNvCxnSpPr>
              <a:stCxn id="1938" idx="4"/>
            </p:cNvCxnSpPr>
            <p:nvPr/>
          </p:nvCxnSpPr>
          <p:spPr>
            <a:xfrm flipH="1">
              <a:off x="219600" y="1987920"/>
              <a:ext cx="2396520" cy="6624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mc:AlternateContent>
          <mc:Choice xmlns:a14="http://schemas.microsoft.com/office/drawing/2010/main" Requires="a14">
            <p:sp>
              <p:nvSpPr>
                <p:cNvPr id="1941" name=""/>
                <p:cNvSpPr txBox="1"/>
                <p:nvPr/>
              </p:nvSpPr>
              <p:spPr>
                <a:xfrm>
                  <a:off x="2967480" y="1380600"/>
                  <a:ext cx="61236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subjet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942" name=""/>
                <p:cNvSpPr txBox="1"/>
                <p:nvPr/>
              </p:nvSpPr>
              <p:spPr>
                <a:xfrm>
                  <a:off x="2967840" y="2100600"/>
                  <a:ext cx="41904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r>
              <a:rPr b="0" lang="en-US" sz="3300" spc="-1" strike="noStrike" baseline="-33000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: Area cut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r>
              <a:rPr b="0" lang="en-US" sz="3300" spc="-1" strike="noStrike" baseline="-33000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: Leading hadron p</a:t>
            </a:r>
            <a:r>
              <a:rPr b="0" lang="en-US" sz="3300" spc="-1" strike="noStrike" baseline="-33000">
                <a:latin typeface="Arial"/>
              </a:rPr>
              <a:t>T</a:t>
            </a:r>
            <a:r>
              <a:rPr b="0" lang="en-US" sz="3300" spc="-1" strike="noStrike" baseline="33000">
                <a:latin typeface="Arial"/>
              </a:rPr>
              <a:t>1</a:t>
            </a:r>
            <a:r>
              <a:rPr b="0" lang="en-US" sz="3300" spc="-1" strike="noStrike">
                <a:latin typeface="Arial"/>
              </a:rPr>
              <a:t> cut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r>
              <a:rPr b="0" lang="en-US" sz="3300" spc="-1" strike="noStrike" baseline="-33000">
                <a:latin typeface="Arial"/>
              </a:rPr>
              <a:t>r</a:t>
            </a:r>
            <a:r>
              <a:rPr b="0" lang="en-US" sz="3300" spc="-1" strike="noStrike">
                <a:latin typeface="Arial"/>
              </a:rPr>
              <a:t>: Leading hadron p</a:t>
            </a:r>
            <a:r>
              <a:rPr b="0" lang="en-US" sz="3300" spc="-1" strike="noStrike" baseline="-33000">
                <a:latin typeface="Arial"/>
              </a:rPr>
              <a:t>T</a:t>
            </a:r>
            <a:r>
              <a:rPr b="0" lang="en-US" sz="3300" spc="-1" strike="noStrike" baseline="33000">
                <a:latin typeface="Arial"/>
              </a:rPr>
              <a:t>1</a:t>
            </a:r>
            <a:r>
              <a:rPr b="0" lang="en-US" sz="3300" spc="-1" strike="noStrike">
                <a:latin typeface="Arial"/>
              </a:rPr>
              <a:t> cut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PlaceHolder 1"/>
          <p:cNvSpPr>
            <a:spLocks noGrp="1"/>
          </p:cNvSpPr>
          <p:nvPr>
            <p:ph type="title"/>
          </p:nvPr>
        </p:nvSpPr>
        <p:spPr>
          <a:xfrm>
            <a:off x="432000" y="-24228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Look for a clever solution with Machine Learning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950" name="Google Shape;515;p19_0"/>
          <p:cNvSpPr/>
          <p:nvPr/>
        </p:nvSpPr>
        <p:spPr>
          <a:xfrm>
            <a:off x="1005840" y="385200"/>
            <a:ext cx="161676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Input Features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51" name="Google Shape;516;p19_0"/>
          <p:cNvSpPr/>
          <p:nvPr/>
        </p:nvSpPr>
        <p:spPr>
          <a:xfrm>
            <a:off x="1005840" y="823680"/>
            <a:ext cx="1832760" cy="119844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2" name="Google Shape;517;p19_0"/>
          <p:cNvSpPr/>
          <p:nvPr/>
        </p:nvSpPr>
        <p:spPr>
          <a:xfrm>
            <a:off x="1005840" y="899640"/>
            <a:ext cx="1909440" cy="103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Area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Angularity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Mean Const. p_T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Leading hadron p_T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53" name="Google Shape;518;p19_0"/>
          <p:cNvSpPr/>
          <p:nvPr/>
        </p:nvSpPr>
        <p:spPr>
          <a:xfrm rot="16200000">
            <a:off x="3745440" y="502560"/>
            <a:ext cx="1240200" cy="1836360"/>
          </a:xfrm>
          <a:prstGeom prst="flowChartManualOperation">
            <a:avLst/>
          </a:prstGeom>
          <a:solidFill>
            <a:srgbClr val="fff2c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4" name="Google Shape;519;p19_0"/>
          <p:cNvSpPr/>
          <p:nvPr/>
        </p:nvSpPr>
        <p:spPr>
          <a:xfrm>
            <a:off x="3661920" y="897120"/>
            <a:ext cx="1407600" cy="103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Scale Max to one and min to zero for each feature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55" name="Google Shape;520;p19_0"/>
          <p:cNvSpPr/>
          <p:nvPr/>
        </p:nvSpPr>
        <p:spPr>
          <a:xfrm>
            <a:off x="3661920" y="385200"/>
            <a:ext cx="140760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Standardize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56" name="Google Shape;521;p19_0"/>
          <p:cNvSpPr/>
          <p:nvPr/>
        </p:nvSpPr>
        <p:spPr>
          <a:xfrm flipH="1" rot="10800000">
            <a:off x="2913480" y="1420560"/>
            <a:ext cx="5317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57" name="Google Shape;522;p19_0"/>
          <p:cNvSpPr/>
          <p:nvPr/>
        </p:nvSpPr>
        <p:spPr>
          <a:xfrm>
            <a:off x="6394680" y="657360"/>
            <a:ext cx="3317760" cy="3026880"/>
          </a:xfrm>
          <a:prstGeom prst="ellipse">
            <a:avLst/>
          </a:prstGeom>
          <a:solidFill>
            <a:srgbClr val="d9ead3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58" name="Google Shape;523;p19_0"/>
          <p:cNvGrpSpPr/>
          <p:nvPr/>
        </p:nvGrpSpPr>
        <p:grpSpPr>
          <a:xfrm>
            <a:off x="8249040" y="1104120"/>
            <a:ext cx="1208880" cy="814320"/>
            <a:chOff x="8249040" y="1104120"/>
            <a:chExt cx="1208880" cy="814320"/>
          </a:xfrm>
        </p:grpSpPr>
        <p:sp>
          <p:nvSpPr>
            <p:cNvPr id="1959" name="Google Shape;524;p19_0"/>
            <p:cNvSpPr/>
            <p:nvPr/>
          </p:nvSpPr>
          <p:spPr>
            <a:xfrm>
              <a:off x="8742240" y="110412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0" name="Google Shape;525;p19_0"/>
            <p:cNvSpPr/>
            <p:nvPr/>
          </p:nvSpPr>
          <p:spPr>
            <a:xfrm>
              <a:off x="9064440" y="141588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1" name="Google Shape;526;p19_0"/>
            <p:cNvSpPr/>
            <p:nvPr/>
          </p:nvSpPr>
          <p:spPr>
            <a:xfrm>
              <a:off x="9261360" y="171756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2" name="Google Shape;527;p19_0"/>
            <p:cNvSpPr/>
            <p:nvPr/>
          </p:nvSpPr>
          <p:spPr>
            <a:xfrm>
              <a:off x="8867880" y="171756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3" name="Google Shape;528;p19_0"/>
            <p:cNvSpPr/>
            <p:nvPr/>
          </p:nvSpPr>
          <p:spPr>
            <a:xfrm>
              <a:off x="8249040" y="171756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4" name="Google Shape;529;p19_0"/>
            <p:cNvSpPr/>
            <p:nvPr/>
          </p:nvSpPr>
          <p:spPr>
            <a:xfrm>
              <a:off x="8651160" y="171756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5" name="Google Shape;530;p19_0"/>
            <p:cNvSpPr/>
            <p:nvPr/>
          </p:nvSpPr>
          <p:spPr>
            <a:xfrm>
              <a:off x="8454240" y="141588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6" name="Google Shape;531;p19_0"/>
            <p:cNvSpPr/>
            <p:nvPr/>
          </p:nvSpPr>
          <p:spPr>
            <a:xfrm flipH="1">
              <a:off x="8620200" y="127620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7" name="Google Shape;532;p19_0"/>
            <p:cNvSpPr/>
            <p:nvPr/>
          </p:nvSpPr>
          <p:spPr>
            <a:xfrm>
              <a:off x="8910360" y="127584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8" name="Google Shape;533;p19_0"/>
            <p:cNvSpPr/>
            <p:nvPr/>
          </p:nvSpPr>
          <p:spPr>
            <a:xfrm flipH="1">
              <a:off x="8347320" y="158760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9" name="Google Shape;534;p19_0"/>
            <p:cNvSpPr/>
            <p:nvPr/>
          </p:nvSpPr>
          <p:spPr>
            <a:xfrm>
              <a:off x="8622360" y="15876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0" name="Google Shape;535;p19_0"/>
            <p:cNvSpPr/>
            <p:nvPr/>
          </p:nvSpPr>
          <p:spPr>
            <a:xfrm flipH="1">
              <a:off x="8964000" y="15876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1" name="Google Shape;536;p19_0"/>
            <p:cNvSpPr/>
            <p:nvPr/>
          </p:nvSpPr>
          <p:spPr>
            <a:xfrm>
              <a:off x="9232560" y="15876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72" name="Google Shape;537;p19_0"/>
          <p:cNvGrpSpPr/>
          <p:nvPr/>
        </p:nvGrpSpPr>
        <p:grpSpPr>
          <a:xfrm>
            <a:off x="7959600" y="1918800"/>
            <a:ext cx="1209240" cy="814320"/>
            <a:chOff x="7959600" y="1918800"/>
            <a:chExt cx="1209240" cy="814320"/>
          </a:xfrm>
        </p:grpSpPr>
        <p:sp>
          <p:nvSpPr>
            <p:cNvPr id="1973" name="Google Shape;538;p19_0"/>
            <p:cNvSpPr/>
            <p:nvPr/>
          </p:nvSpPr>
          <p:spPr>
            <a:xfrm>
              <a:off x="8452800" y="191880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4" name="Google Shape;539;p19_0"/>
            <p:cNvSpPr/>
            <p:nvPr/>
          </p:nvSpPr>
          <p:spPr>
            <a:xfrm>
              <a:off x="8775360" y="223056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5" name="Google Shape;540;p19_0"/>
            <p:cNvSpPr/>
            <p:nvPr/>
          </p:nvSpPr>
          <p:spPr>
            <a:xfrm>
              <a:off x="8972280" y="253224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6" name="Google Shape;541;p19_0"/>
            <p:cNvSpPr/>
            <p:nvPr/>
          </p:nvSpPr>
          <p:spPr>
            <a:xfrm>
              <a:off x="8578440" y="253224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7" name="Google Shape;542;p19_0"/>
            <p:cNvSpPr/>
            <p:nvPr/>
          </p:nvSpPr>
          <p:spPr>
            <a:xfrm>
              <a:off x="7959600" y="253224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8" name="Google Shape;543;p19_0"/>
            <p:cNvSpPr/>
            <p:nvPr/>
          </p:nvSpPr>
          <p:spPr>
            <a:xfrm>
              <a:off x="8362080" y="253224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9" name="Google Shape;544;p19_0"/>
            <p:cNvSpPr/>
            <p:nvPr/>
          </p:nvSpPr>
          <p:spPr>
            <a:xfrm>
              <a:off x="8165160" y="223056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0" name="Google Shape;545;p19_0"/>
            <p:cNvSpPr/>
            <p:nvPr/>
          </p:nvSpPr>
          <p:spPr>
            <a:xfrm flipH="1">
              <a:off x="8331120" y="209088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1" name="Google Shape;546;p19_0"/>
            <p:cNvSpPr/>
            <p:nvPr/>
          </p:nvSpPr>
          <p:spPr>
            <a:xfrm>
              <a:off x="8620920" y="209052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2" name="Google Shape;547;p19_0"/>
            <p:cNvSpPr/>
            <p:nvPr/>
          </p:nvSpPr>
          <p:spPr>
            <a:xfrm flipH="1">
              <a:off x="8058240" y="240228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3" name="Google Shape;548;p19_0"/>
            <p:cNvSpPr/>
            <p:nvPr/>
          </p:nvSpPr>
          <p:spPr>
            <a:xfrm>
              <a:off x="8333280" y="2402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4" name="Google Shape;549;p19_0"/>
            <p:cNvSpPr/>
            <p:nvPr/>
          </p:nvSpPr>
          <p:spPr>
            <a:xfrm flipH="1">
              <a:off x="8674560" y="2402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5" name="Google Shape;550;p19_0"/>
            <p:cNvSpPr/>
            <p:nvPr/>
          </p:nvSpPr>
          <p:spPr>
            <a:xfrm>
              <a:off x="8943480" y="2402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86" name="Google Shape;551;p19_0"/>
          <p:cNvGrpSpPr/>
          <p:nvPr/>
        </p:nvGrpSpPr>
        <p:grpSpPr>
          <a:xfrm>
            <a:off x="6662880" y="1695240"/>
            <a:ext cx="1209240" cy="814320"/>
            <a:chOff x="6662880" y="1695240"/>
            <a:chExt cx="1209240" cy="814320"/>
          </a:xfrm>
        </p:grpSpPr>
        <p:sp>
          <p:nvSpPr>
            <p:cNvPr id="1987" name="Google Shape;552;p19_0"/>
            <p:cNvSpPr/>
            <p:nvPr/>
          </p:nvSpPr>
          <p:spPr>
            <a:xfrm>
              <a:off x="7156440" y="169524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8" name="Google Shape;553;p19_0"/>
            <p:cNvSpPr/>
            <p:nvPr/>
          </p:nvSpPr>
          <p:spPr>
            <a:xfrm>
              <a:off x="7478640" y="200700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9" name="Google Shape;554;p19_0"/>
            <p:cNvSpPr/>
            <p:nvPr/>
          </p:nvSpPr>
          <p:spPr>
            <a:xfrm>
              <a:off x="7675560" y="230868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0" name="Google Shape;555;p19_0"/>
            <p:cNvSpPr/>
            <p:nvPr/>
          </p:nvSpPr>
          <p:spPr>
            <a:xfrm>
              <a:off x="7281720" y="230868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1" name="Google Shape;556;p19_0"/>
            <p:cNvSpPr/>
            <p:nvPr/>
          </p:nvSpPr>
          <p:spPr>
            <a:xfrm>
              <a:off x="6662880" y="230868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2" name="Google Shape;557;p19_0"/>
            <p:cNvSpPr/>
            <p:nvPr/>
          </p:nvSpPr>
          <p:spPr>
            <a:xfrm>
              <a:off x="7065360" y="230868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3" name="Google Shape;558;p19_0"/>
            <p:cNvSpPr/>
            <p:nvPr/>
          </p:nvSpPr>
          <p:spPr>
            <a:xfrm>
              <a:off x="6868440" y="200700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4" name="Google Shape;559;p19_0"/>
            <p:cNvSpPr/>
            <p:nvPr/>
          </p:nvSpPr>
          <p:spPr>
            <a:xfrm flipH="1">
              <a:off x="7034400" y="186732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5" name="Google Shape;560;p19_0"/>
            <p:cNvSpPr/>
            <p:nvPr/>
          </p:nvSpPr>
          <p:spPr>
            <a:xfrm>
              <a:off x="7324200" y="186696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6" name="Google Shape;561;p19_0"/>
            <p:cNvSpPr/>
            <p:nvPr/>
          </p:nvSpPr>
          <p:spPr>
            <a:xfrm flipH="1">
              <a:off x="6761520" y="217872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7" name="Google Shape;562;p19_0"/>
            <p:cNvSpPr/>
            <p:nvPr/>
          </p:nvSpPr>
          <p:spPr>
            <a:xfrm>
              <a:off x="7036560" y="217872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8" name="Google Shape;563;p19_0"/>
            <p:cNvSpPr/>
            <p:nvPr/>
          </p:nvSpPr>
          <p:spPr>
            <a:xfrm flipH="1">
              <a:off x="7378200" y="217872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9" name="Google Shape;564;p19_0"/>
            <p:cNvSpPr/>
            <p:nvPr/>
          </p:nvSpPr>
          <p:spPr>
            <a:xfrm>
              <a:off x="7646760" y="217872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00" name="Google Shape;565;p19_0"/>
          <p:cNvGrpSpPr/>
          <p:nvPr/>
        </p:nvGrpSpPr>
        <p:grpSpPr>
          <a:xfrm>
            <a:off x="6987960" y="880560"/>
            <a:ext cx="1208880" cy="814320"/>
            <a:chOff x="6987960" y="880560"/>
            <a:chExt cx="1208880" cy="814320"/>
          </a:xfrm>
        </p:grpSpPr>
        <p:sp>
          <p:nvSpPr>
            <p:cNvPr id="2001" name="Google Shape;566;p19_0"/>
            <p:cNvSpPr/>
            <p:nvPr/>
          </p:nvSpPr>
          <p:spPr>
            <a:xfrm>
              <a:off x="7481160" y="88056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2" name="Google Shape;567;p19_0"/>
            <p:cNvSpPr/>
            <p:nvPr/>
          </p:nvSpPr>
          <p:spPr>
            <a:xfrm>
              <a:off x="7803720" y="119232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3" name="Google Shape;568;p19_0"/>
            <p:cNvSpPr/>
            <p:nvPr/>
          </p:nvSpPr>
          <p:spPr>
            <a:xfrm>
              <a:off x="8000280" y="149400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4" name="Google Shape;569;p19_0"/>
            <p:cNvSpPr/>
            <p:nvPr/>
          </p:nvSpPr>
          <p:spPr>
            <a:xfrm>
              <a:off x="7606800" y="149400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5" name="Google Shape;570;p19_0"/>
            <p:cNvSpPr/>
            <p:nvPr/>
          </p:nvSpPr>
          <p:spPr>
            <a:xfrm>
              <a:off x="6987960" y="149400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6" name="Google Shape;571;p19_0"/>
            <p:cNvSpPr/>
            <p:nvPr/>
          </p:nvSpPr>
          <p:spPr>
            <a:xfrm>
              <a:off x="7390080" y="149400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7" name="Google Shape;572;p19_0"/>
            <p:cNvSpPr/>
            <p:nvPr/>
          </p:nvSpPr>
          <p:spPr>
            <a:xfrm>
              <a:off x="7193160" y="119232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8" name="Google Shape;573;p19_0"/>
            <p:cNvSpPr/>
            <p:nvPr/>
          </p:nvSpPr>
          <p:spPr>
            <a:xfrm flipH="1">
              <a:off x="7359120" y="105264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9" name="Google Shape;574;p19_0"/>
            <p:cNvSpPr/>
            <p:nvPr/>
          </p:nvSpPr>
          <p:spPr>
            <a:xfrm>
              <a:off x="7649280" y="105228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0" name="Google Shape;575;p19_0"/>
            <p:cNvSpPr/>
            <p:nvPr/>
          </p:nvSpPr>
          <p:spPr>
            <a:xfrm flipH="1">
              <a:off x="7086240" y="136404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1" name="Google Shape;576;p19_0"/>
            <p:cNvSpPr/>
            <p:nvPr/>
          </p:nvSpPr>
          <p:spPr>
            <a:xfrm>
              <a:off x="7361280" y="136404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2" name="Google Shape;577;p19_0"/>
            <p:cNvSpPr/>
            <p:nvPr/>
          </p:nvSpPr>
          <p:spPr>
            <a:xfrm flipH="1">
              <a:off x="7702920" y="136404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3" name="Google Shape;578;p19_0"/>
            <p:cNvSpPr/>
            <p:nvPr/>
          </p:nvSpPr>
          <p:spPr>
            <a:xfrm>
              <a:off x="7971480" y="136404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14" name="Google Shape;579;p19_0"/>
          <p:cNvGrpSpPr/>
          <p:nvPr/>
        </p:nvGrpSpPr>
        <p:grpSpPr>
          <a:xfrm>
            <a:off x="6987960" y="2509920"/>
            <a:ext cx="1208880" cy="814320"/>
            <a:chOff x="6987960" y="2509920"/>
            <a:chExt cx="1208880" cy="814320"/>
          </a:xfrm>
        </p:grpSpPr>
        <p:sp>
          <p:nvSpPr>
            <p:cNvPr id="2015" name="Google Shape;580;p19_0"/>
            <p:cNvSpPr/>
            <p:nvPr/>
          </p:nvSpPr>
          <p:spPr>
            <a:xfrm>
              <a:off x="7481160" y="250992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6" name="Google Shape;581;p19_0"/>
            <p:cNvSpPr/>
            <p:nvPr/>
          </p:nvSpPr>
          <p:spPr>
            <a:xfrm>
              <a:off x="7803720" y="282168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7" name="Google Shape;582;p19_0"/>
            <p:cNvSpPr/>
            <p:nvPr/>
          </p:nvSpPr>
          <p:spPr>
            <a:xfrm>
              <a:off x="8000280" y="312336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8" name="Google Shape;583;p19_0"/>
            <p:cNvSpPr/>
            <p:nvPr/>
          </p:nvSpPr>
          <p:spPr>
            <a:xfrm>
              <a:off x="7606800" y="312336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9" name="Google Shape;584;p19_0"/>
            <p:cNvSpPr/>
            <p:nvPr/>
          </p:nvSpPr>
          <p:spPr>
            <a:xfrm>
              <a:off x="6987960" y="312336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0" name="Google Shape;585;p19_0"/>
            <p:cNvSpPr/>
            <p:nvPr/>
          </p:nvSpPr>
          <p:spPr>
            <a:xfrm>
              <a:off x="7390080" y="312336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1" name="Google Shape;586;p19_0"/>
            <p:cNvSpPr/>
            <p:nvPr/>
          </p:nvSpPr>
          <p:spPr>
            <a:xfrm>
              <a:off x="7193160" y="282168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2" name="Google Shape;587;p19_0"/>
            <p:cNvSpPr/>
            <p:nvPr/>
          </p:nvSpPr>
          <p:spPr>
            <a:xfrm flipH="1">
              <a:off x="7359120" y="268200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3" name="Google Shape;588;p19_0"/>
            <p:cNvSpPr/>
            <p:nvPr/>
          </p:nvSpPr>
          <p:spPr>
            <a:xfrm>
              <a:off x="7649280" y="268164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4" name="Google Shape;589;p19_0"/>
            <p:cNvSpPr/>
            <p:nvPr/>
          </p:nvSpPr>
          <p:spPr>
            <a:xfrm flipH="1">
              <a:off x="7086240" y="299340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5" name="Google Shape;590;p19_0"/>
            <p:cNvSpPr/>
            <p:nvPr/>
          </p:nvSpPr>
          <p:spPr>
            <a:xfrm>
              <a:off x="7361280" y="29934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6" name="Google Shape;591;p19_0"/>
            <p:cNvSpPr/>
            <p:nvPr/>
          </p:nvSpPr>
          <p:spPr>
            <a:xfrm flipH="1">
              <a:off x="7702920" y="29934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7" name="Google Shape;592;p19_0"/>
            <p:cNvSpPr/>
            <p:nvPr/>
          </p:nvSpPr>
          <p:spPr>
            <a:xfrm>
              <a:off x="7971480" y="299340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28" name="Google Shape;593;p19_0"/>
          <p:cNvSpPr/>
          <p:nvPr/>
        </p:nvSpPr>
        <p:spPr>
          <a:xfrm>
            <a:off x="7335720" y="295200"/>
            <a:ext cx="143532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Random Forest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29" name="Google Shape;594;p19_0"/>
          <p:cNvSpPr/>
          <p:nvPr/>
        </p:nvSpPr>
        <p:spPr>
          <a:xfrm flipH="1" rot="10800000">
            <a:off x="5282640" y="1101240"/>
            <a:ext cx="1595880" cy="319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30" name="Google Shape;595;p19_0"/>
          <p:cNvSpPr/>
          <p:nvPr/>
        </p:nvSpPr>
        <p:spPr>
          <a:xfrm>
            <a:off x="5947920" y="4195800"/>
            <a:ext cx="961560" cy="1046160"/>
          </a:xfrm>
          <a:prstGeom prst="flowChartMultidocument">
            <a:avLst/>
          </a:prstGeom>
          <a:solidFill>
            <a:srgbClr val="fff2c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1" name="Google Shape;596;p19_0"/>
          <p:cNvSpPr/>
          <p:nvPr/>
        </p:nvSpPr>
        <p:spPr>
          <a:xfrm flipH="1">
            <a:off x="5995080" y="2171160"/>
            <a:ext cx="397080" cy="84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32" name="Google Shape;598;p19_0"/>
          <p:cNvGrpSpPr/>
          <p:nvPr/>
        </p:nvGrpSpPr>
        <p:grpSpPr>
          <a:xfrm>
            <a:off x="5373720" y="3017880"/>
            <a:ext cx="1209240" cy="1046160"/>
            <a:chOff x="5373720" y="3017880"/>
            <a:chExt cx="1209240" cy="1046160"/>
          </a:xfrm>
        </p:grpSpPr>
        <p:sp>
          <p:nvSpPr>
            <p:cNvPr id="2033" name="Google Shape;597;p19_0"/>
            <p:cNvSpPr/>
            <p:nvPr/>
          </p:nvSpPr>
          <p:spPr>
            <a:xfrm>
              <a:off x="5450040" y="3017880"/>
              <a:ext cx="961560" cy="1046160"/>
            </a:xfrm>
            <a:prstGeom prst="flowChartMultidocument">
              <a:avLst/>
            </a:prstGeom>
            <a:solidFill>
              <a:srgbClr val="d9ead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4" name="Google Shape;599;p19_0"/>
            <p:cNvSpPr/>
            <p:nvPr/>
          </p:nvSpPr>
          <p:spPr>
            <a:xfrm>
              <a:off x="5373720" y="3111840"/>
              <a:ext cx="120924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Random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Forest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Prediction: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Signal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2035" name="Google Shape;600;p19_0"/>
          <p:cNvSpPr/>
          <p:nvPr/>
        </p:nvSpPr>
        <p:spPr>
          <a:xfrm>
            <a:off x="5871600" y="4442040"/>
            <a:ext cx="111420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Ubuntu Mono"/>
                <a:ea typeface="Ubuntu Mono"/>
              </a:rPr>
              <a:t>Actual: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Ubuntu Mono"/>
                <a:ea typeface="Ubuntu Mono"/>
              </a:rPr>
              <a:t>Squishy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036" name="Google Shape;601;p19_0"/>
          <p:cNvSpPr/>
          <p:nvPr/>
        </p:nvSpPr>
        <p:spPr>
          <a:xfrm>
            <a:off x="6583320" y="3573360"/>
            <a:ext cx="1263240" cy="122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37" name="Google Shape;603;p19_0"/>
          <p:cNvSpPr/>
          <p:nvPr/>
        </p:nvSpPr>
        <p:spPr>
          <a:xfrm>
            <a:off x="6985800" y="4719240"/>
            <a:ext cx="860400" cy="7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38" name="Google Shape;604;p19_0"/>
          <p:cNvGrpSpPr/>
          <p:nvPr/>
        </p:nvGrpSpPr>
        <p:grpSpPr>
          <a:xfrm>
            <a:off x="7846560" y="4550040"/>
            <a:ext cx="1760400" cy="490680"/>
            <a:chOff x="7846560" y="4550040"/>
            <a:chExt cx="1760400" cy="490680"/>
          </a:xfrm>
        </p:grpSpPr>
        <p:sp>
          <p:nvSpPr>
            <p:cNvPr id="2039" name="Google Shape;602;p19_0"/>
            <p:cNvSpPr/>
            <p:nvPr/>
          </p:nvSpPr>
          <p:spPr>
            <a:xfrm>
              <a:off x="7846560" y="4550040"/>
              <a:ext cx="1616760" cy="490680"/>
            </a:xfrm>
            <a:prstGeom prst="flowChartTerminator">
              <a:avLst/>
            </a:prstGeom>
            <a:solidFill>
              <a:srgbClr val="d9ead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0" name="Google Shape;605;p19_0"/>
            <p:cNvSpPr/>
            <p:nvPr/>
          </p:nvSpPr>
          <p:spPr>
            <a:xfrm>
              <a:off x="7937280" y="4605480"/>
              <a:ext cx="1669680" cy="39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4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Calculate Loss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2041" name="Google Shape;606;p19_0"/>
          <p:cNvSpPr/>
          <p:nvPr/>
        </p:nvSpPr>
        <p:spPr>
          <a:xfrm rot="10800000">
            <a:off x="9227160" y="3241800"/>
            <a:ext cx="236520" cy="155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42" name="Google Shape;607;p19_0"/>
          <p:cNvGrpSpPr/>
          <p:nvPr/>
        </p:nvGrpSpPr>
        <p:grpSpPr>
          <a:xfrm>
            <a:off x="5629680" y="1420200"/>
            <a:ext cx="3337200" cy="3339000"/>
            <a:chOff x="5629680" y="1420200"/>
            <a:chExt cx="3337200" cy="3339000"/>
          </a:xfrm>
        </p:grpSpPr>
        <p:sp>
          <p:nvSpPr>
            <p:cNvPr id="2043" name="Google Shape;608;p19_0"/>
            <p:cNvSpPr/>
            <p:nvPr/>
          </p:nvSpPr>
          <p:spPr>
            <a:xfrm flipH="1">
              <a:off x="7199280" y="1420200"/>
              <a:ext cx="1612800" cy="145692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d9ead3">
                <a:alpha val="4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4" name="Google Shape;609;p19_0"/>
            <p:cNvSpPr/>
            <p:nvPr/>
          </p:nvSpPr>
          <p:spPr>
            <a:xfrm flipH="1" rot="5400000">
              <a:off x="7431480" y="3105360"/>
              <a:ext cx="1612800" cy="145692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d9ead3">
                <a:alpha val="4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5" name="Google Shape;610;p19_0"/>
            <p:cNvSpPr/>
            <p:nvPr/>
          </p:nvSpPr>
          <p:spPr>
            <a:xfrm flipH="1" rot="10800000">
              <a:off x="5836680" y="3302280"/>
              <a:ext cx="1612800" cy="145692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d9ead3">
                <a:alpha val="4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6" name="Google Shape;611;p19_0"/>
            <p:cNvSpPr/>
            <p:nvPr/>
          </p:nvSpPr>
          <p:spPr>
            <a:xfrm flipH="1" rot="16200000">
              <a:off x="5551200" y="1661400"/>
              <a:ext cx="1612800" cy="145692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d9ead3">
                <a:alpha val="4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47" name="Google Shape;612;p19_0"/>
          <p:cNvSpPr/>
          <p:nvPr/>
        </p:nvSpPr>
        <p:spPr>
          <a:xfrm>
            <a:off x="2657880" y="2330640"/>
            <a:ext cx="1344960" cy="1344960"/>
          </a:xfrm>
          <a:prstGeom prst="ellipse">
            <a:avLst/>
          </a:prstGeom>
          <a:solidFill>
            <a:srgbClr val="ead1d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48" name="Google Shape;613;p19_0"/>
          <p:cNvGrpSpPr/>
          <p:nvPr/>
        </p:nvGrpSpPr>
        <p:grpSpPr>
          <a:xfrm>
            <a:off x="2725560" y="2476440"/>
            <a:ext cx="1209240" cy="814680"/>
            <a:chOff x="2725560" y="2476440"/>
            <a:chExt cx="1209240" cy="814680"/>
          </a:xfrm>
        </p:grpSpPr>
        <p:sp>
          <p:nvSpPr>
            <p:cNvPr id="2049" name="Google Shape;614;p19_0"/>
            <p:cNvSpPr/>
            <p:nvPr/>
          </p:nvSpPr>
          <p:spPr>
            <a:xfrm>
              <a:off x="3218760" y="2476440"/>
              <a:ext cx="196560" cy="200880"/>
            </a:xfrm>
            <a:prstGeom prst="ellipse">
              <a:avLst/>
            </a:prstGeom>
            <a:solidFill>
              <a:srgbClr val="a64d7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0" name="Google Shape;615;p19_0"/>
            <p:cNvSpPr/>
            <p:nvPr/>
          </p:nvSpPr>
          <p:spPr>
            <a:xfrm>
              <a:off x="3541320" y="2788560"/>
              <a:ext cx="196560" cy="200880"/>
            </a:xfrm>
            <a:prstGeom prst="ellipse">
              <a:avLst/>
            </a:prstGeom>
            <a:solidFill>
              <a:srgbClr val="e06666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1" name="Google Shape;616;p19_0"/>
            <p:cNvSpPr/>
            <p:nvPr/>
          </p:nvSpPr>
          <p:spPr>
            <a:xfrm>
              <a:off x="3738240" y="3090240"/>
              <a:ext cx="196560" cy="200880"/>
            </a:xfrm>
            <a:prstGeom prst="ellipse">
              <a:avLst/>
            </a:prstGeom>
            <a:solidFill>
              <a:srgbClr val="6d9eeb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2" name="Google Shape;617;p19_0"/>
            <p:cNvSpPr/>
            <p:nvPr/>
          </p:nvSpPr>
          <p:spPr>
            <a:xfrm>
              <a:off x="3344400" y="3090240"/>
              <a:ext cx="196560" cy="200880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3" name="Google Shape;618;p19_0"/>
            <p:cNvSpPr/>
            <p:nvPr/>
          </p:nvSpPr>
          <p:spPr>
            <a:xfrm>
              <a:off x="2725560" y="3090240"/>
              <a:ext cx="196560" cy="200880"/>
            </a:xfrm>
            <a:prstGeom prst="ellipse">
              <a:avLst/>
            </a:prstGeom>
            <a:solidFill>
              <a:srgbClr val="3c78d8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4" name="Google Shape;619;p19_0"/>
            <p:cNvSpPr/>
            <p:nvPr/>
          </p:nvSpPr>
          <p:spPr>
            <a:xfrm>
              <a:off x="3128040" y="3090240"/>
              <a:ext cx="196560" cy="200880"/>
            </a:xfrm>
            <a:prstGeom prst="ellipse">
              <a:avLst/>
            </a:prstGeom>
            <a:solidFill>
              <a:srgbClr val="ea9999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5" name="Google Shape;620;p19_0"/>
            <p:cNvSpPr/>
            <p:nvPr/>
          </p:nvSpPr>
          <p:spPr>
            <a:xfrm>
              <a:off x="2931120" y="2788560"/>
              <a:ext cx="196560" cy="200880"/>
            </a:xfrm>
            <a:prstGeom prst="ellipse">
              <a:avLst/>
            </a:prstGeom>
            <a:solidFill>
              <a:srgbClr val="8e7cc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6" name="Google Shape;621;p19_0"/>
            <p:cNvSpPr/>
            <p:nvPr/>
          </p:nvSpPr>
          <p:spPr>
            <a:xfrm flipH="1">
              <a:off x="3097080" y="2648520"/>
              <a:ext cx="150120" cy="168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7" name="Google Shape;622;p19_0"/>
            <p:cNvSpPr/>
            <p:nvPr/>
          </p:nvSpPr>
          <p:spPr>
            <a:xfrm>
              <a:off x="3386880" y="2648160"/>
              <a:ext cx="182880" cy="169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8" name="Google Shape;623;p19_0"/>
            <p:cNvSpPr/>
            <p:nvPr/>
          </p:nvSpPr>
          <p:spPr>
            <a:xfrm flipH="1">
              <a:off x="2824200" y="2960280"/>
              <a:ext cx="13536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9" name="Google Shape;624;p19_0"/>
            <p:cNvSpPr/>
            <p:nvPr/>
          </p:nvSpPr>
          <p:spPr>
            <a:xfrm>
              <a:off x="3099240" y="2960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0" name="Google Shape;625;p19_0"/>
            <p:cNvSpPr/>
            <p:nvPr/>
          </p:nvSpPr>
          <p:spPr>
            <a:xfrm flipH="1">
              <a:off x="3440520" y="2960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1" name="Google Shape;626;p19_0"/>
            <p:cNvSpPr/>
            <p:nvPr/>
          </p:nvSpPr>
          <p:spPr>
            <a:xfrm>
              <a:off x="3709440" y="2960280"/>
              <a:ext cx="127080" cy="12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595959"/>
              </a:solidFill>
              <a:round/>
              <a:headEnd len="med" type="diamond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62" name="Google Shape;627;p19_0"/>
          <p:cNvGrpSpPr/>
          <p:nvPr/>
        </p:nvGrpSpPr>
        <p:grpSpPr>
          <a:xfrm>
            <a:off x="3989160" y="4086720"/>
            <a:ext cx="1209240" cy="1046160"/>
            <a:chOff x="3989160" y="4086720"/>
            <a:chExt cx="1209240" cy="1046160"/>
          </a:xfrm>
        </p:grpSpPr>
        <p:sp>
          <p:nvSpPr>
            <p:cNvPr id="2063" name="Google Shape;628;p19_0"/>
            <p:cNvSpPr/>
            <p:nvPr/>
          </p:nvSpPr>
          <p:spPr>
            <a:xfrm>
              <a:off x="4065480" y="4086720"/>
              <a:ext cx="961560" cy="1046160"/>
            </a:xfrm>
            <a:prstGeom prst="flowChartMultidocument">
              <a:avLst/>
            </a:prstGeom>
            <a:solidFill>
              <a:srgbClr val="d9ead3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4" name="Google Shape;629;p19_0"/>
            <p:cNvSpPr/>
            <p:nvPr/>
          </p:nvSpPr>
          <p:spPr>
            <a:xfrm>
              <a:off x="3989160" y="4180320"/>
              <a:ext cx="120924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Random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Forest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Prediction:</a:t>
              </a:r>
              <a:endParaRPr b="0" lang="en-U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Signal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2065" name="Google Shape;630;p19_0"/>
          <p:cNvSpPr/>
          <p:nvPr/>
        </p:nvSpPr>
        <p:spPr>
          <a:xfrm>
            <a:off x="2991960" y="4059720"/>
            <a:ext cx="961560" cy="1046160"/>
          </a:xfrm>
          <a:prstGeom prst="flowChartMultidocument">
            <a:avLst/>
          </a:prstGeom>
          <a:solidFill>
            <a:srgbClr val="ead1d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6" name="Google Shape;631;p19_0"/>
          <p:cNvSpPr/>
          <p:nvPr/>
        </p:nvSpPr>
        <p:spPr>
          <a:xfrm>
            <a:off x="2915640" y="4153680"/>
            <a:ext cx="1209240" cy="7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Ubuntu Mono"/>
                <a:ea typeface="Ubuntu Mono"/>
              </a:rPr>
              <a:t>Oracle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Ubuntu Mono"/>
                <a:ea typeface="Ubuntu Mono"/>
              </a:rPr>
              <a:t>Prediction: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Ubuntu Mono"/>
                <a:ea typeface="Ubuntu Mono"/>
              </a:rPr>
              <a:t>Signal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067" name="Google Shape;632;p19_0"/>
          <p:cNvSpPr/>
          <p:nvPr/>
        </p:nvSpPr>
        <p:spPr>
          <a:xfrm flipH="1">
            <a:off x="3330360" y="1943640"/>
            <a:ext cx="1035360" cy="38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68" name="Google Shape;633;p19_0"/>
          <p:cNvSpPr/>
          <p:nvPr/>
        </p:nvSpPr>
        <p:spPr>
          <a:xfrm>
            <a:off x="2854800" y="3478680"/>
            <a:ext cx="60480" cy="104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69" name="Google Shape;634;p19_0"/>
          <p:cNvSpPr/>
          <p:nvPr/>
        </p:nvSpPr>
        <p:spPr>
          <a:xfrm flipH="1">
            <a:off x="4929840" y="3573360"/>
            <a:ext cx="443520" cy="957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0" name="Google Shape;635;p19_0"/>
          <p:cNvSpPr/>
          <p:nvPr/>
        </p:nvSpPr>
        <p:spPr>
          <a:xfrm>
            <a:off x="4111920" y="2339640"/>
            <a:ext cx="1616760" cy="490680"/>
          </a:xfrm>
          <a:prstGeom prst="flowChartTerminator">
            <a:avLst/>
          </a:prstGeom>
          <a:solidFill>
            <a:srgbClr val="ead1dc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1" name="Google Shape;636;p19_0"/>
          <p:cNvSpPr/>
          <p:nvPr/>
        </p:nvSpPr>
        <p:spPr>
          <a:xfrm>
            <a:off x="4202280" y="2395080"/>
            <a:ext cx="170964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Calculate Loss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72" name="Google Shape;637;p19_0"/>
          <p:cNvSpPr/>
          <p:nvPr/>
        </p:nvSpPr>
        <p:spPr>
          <a:xfrm rot="10800000">
            <a:off x="3806280" y="2527920"/>
            <a:ext cx="396000" cy="6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3" name="Google Shape;638;p19_0"/>
          <p:cNvSpPr/>
          <p:nvPr/>
        </p:nvSpPr>
        <p:spPr>
          <a:xfrm flipH="1" rot="10800000">
            <a:off x="4594320" y="2795400"/>
            <a:ext cx="326160" cy="138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4" name="Google Shape;639;p19_0"/>
          <p:cNvSpPr/>
          <p:nvPr/>
        </p:nvSpPr>
        <p:spPr>
          <a:xfrm flipH="1" rot="10800000">
            <a:off x="3539160" y="2795400"/>
            <a:ext cx="1380960" cy="126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75" name="Google Shape;640;p19_0"/>
          <p:cNvGrpSpPr/>
          <p:nvPr/>
        </p:nvGrpSpPr>
        <p:grpSpPr>
          <a:xfrm>
            <a:off x="2703600" y="2339640"/>
            <a:ext cx="2538360" cy="2540520"/>
            <a:chOff x="2703600" y="2339640"/>
            <a:chExt cx="2538360" cy="2540520"/>
          </a:xfrm>
        </p:grpSpPr>
        <p:sp>
          <p:nvSpPr>
            <p:cNvPr id="2076" name="Google Shape;641;p19_0"/>
            <p:cNvSpPr/>
            <p:nvPr/>
          </p:nvSpPr>
          <p:spPr>
            <a:xfrm flipH="1">
              <a:off x="3896280" y="2339640"/>
              <a:ext cx="1226880" cy="110808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ead1dc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7" name="Google Shape;642;p19_0"/>
            <p:cNvSpPr/>
            <p:nvPr/>
          </p:nvSpPr>
          <p:spPr>
            <a:xfrm flipH="1" rot="5400000">
              <a:off x="4074480" y="3621960"/>
              <a:ext cx="1226880" cy="110808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ead1dc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8" name="Google Shape;643;p19_0"/>
            <p:cNvSpPr/>
            <p:nvPr/>
          </p:nvSpPr>
          <p:spPr>
            <a:xfrm flipH="1" rot="10800000">
              <a:off x="2859840" y="3772080"/>
              <a:ext cx="1226880" cy="110808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ead1dc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9" name="Google Shape;644;p19_0"/>
            <p:cNvSpPr/>
            <p:nvPr/>
          </p:nvSpPr>
          <p:spPr>
            <a:xfrm flipH="1" rot="16200000">
              <a:off x="2644200" y="2523240"/>
              <a:ext cx="1226880" cy="110808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5708"/>
              </a:avLst>
            </a:prstGeom>
            <a:solidFill>
              <a:srgbClr val="ead1dc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80" name="Google Shape;645;p19_0"/>
          <p:cNvGrpSpPr/>
          <p:nvPr/>
        </p:nvGrpSpPr>
        <p:grpSpPr>
          <a:xfrm>
            <a:off x="850680" y="2811600"/>
            <a:ext cx="1595880" cy="1595880"/>
            <a:chOff x="850680" y="2811600"/>
            <a:chExt cx="1595880" cy="1595880"/>
          </a:xfrm>
        </p:grpSpPr>
        <p:sp>
          <p:nvSpPr>
            <p:cNvPr id="2081" name="Google Shape;646;p19_0"/>
            <p:cNvSpPr/>
            <p:nvPr/>
          </p:nvSpPr>
          <p:spPr>
            <a:xfrm>
              <a:off x="850680" y="2811600"/>
              <a:ext cx="1595880" cy="1595880"/>
            </a:xfrm>
            <a:prstGeom prst="ellipse">
              <a:avLst/>
            </a:prstGeom>
            <a:solidFill>
              <a:srgbClr val="00bfff"/>
            </a:solidFill>
            <a:ln w="9360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2" name="Google Shape;647;p19_0"/>
            <p:cNvSpPr/>
            <p:nvPr/>
          </p:nvSpPr>
          <p:spPr>
            <a:xfrm>
              <a:off x="930960" y="3101760"/>
              <a:ext cx="1435320" cy="106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 algn="ctr"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Leading </a:t>
              </a: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hadron p</a:t>
              </a:r>
              <a:r>
                <a:rPr b="0" lang="en-US" sz="1800" spc="-1" strike="noStrike" baseline="-33000">
                  <a:solidFill>
                    <a:srgbClr val="000000"/>
                  </a:solidFill>
                  <a:latin typeface="Ubuntu Mono"/>
                  <a:ea typeface="Ubuntu Mono"/>
                </a:rPr>
                <a:t>T</a:t>
              </a:r>
              <a:r>
                <a:rPr b="0" lang="en-US" sz="18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 </a:t>
              </a: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Ubuntu Mono"/>
                  <a:ea typeface="Ubuntu Mono"/>
                </a:rPr>
                <a:t>&gt; 4.3 GeV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2083" name="Google Shape;648;p19_0"/>
          <p:cNvSpPr/>
          <p:nvPr/>
        </p:nvSpPr>
        <p:spPr>
          <a:xfrm flipH="1">
            <a:off x="2213280" y="2577240"/>
            <a:ext cx="1005120" cy="46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595959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84" name="Google Shape;649;p19_0"/>
          <p:cNvSpPr/>
          <p:nvPr/>
        </p:nvSpPr>
        <p:spPr>
          <a:xfrm>
            <a:off x="2991240" y="1937160"/>
            <a:ext cx="86040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Oracle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85" name="Google Shape;650;p19_0"/>
          <p:cNvSpPr/>
          <p:nvPr/>
        </p:nvSpPr>
        <p:spPr>
          <a:xfrm>
            <a:off x="863640" y="2211120"/>
            <a:ext cx="159588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Most effective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Ubuntu Mono"/>
                <a:ea typeface="Ubuntu Mono"/>
              </a:rPr>
              <a:t>Kinematic cut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86" name="Google Shape;651;p19_0"/>
          <p:cNvSpPr/>
          <p:nvPr/>
        </p:nvSpPr>
        <p:spPr>
          <a:xfrm>
            <a:off x="70560" y="4455000"/>
            <a:ext cx="2857680" cy="808200"/>
          </a:xfrm>
          <a:prstGeom prst="roundRect">
            <a:avLst>
              <a:gd name="adj" fmla="val 16667"/>
            </a:avLst>
          </a:prstGeom>
          <a:solidFill>
            <a:srgbClr val="00bfff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7" name="Google Shape;652;p19_0"/>
          <p:cNvSpPr/>
          <p:nvPr/>
        </p:nvSpPr>
        <p:spPr>
          <a:xfrm>
            <a:off x="-46440" y="4460040"/>
            <a:ext cx="3116160" cy="82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Ubuntu Mono"/>
              </a:rPr>
              <a:t>75-90% Combinatorial Rejection</a:t>
            </a:r>
            <a:endParaRPr b="1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Ubuntu Mono"/>
              </a:rPr>
              <a:t>40-90% Squishy Rejection</a:t>
            </a:r>
            <a:endParaRPr b="1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Ubuntu Mono"/>
              </a:rPr>
              <a:t>1-15% signal loss</a:t>
            </a:r>
            <a:endParaRPr b="1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" descr=""/>
          <p:cNvPicPr/>
          <p:nvPr/>
        </p:nvPicPr>
        <p:blipFill>
          <a:blip r:embed="rId1"/>
          <a:stretch/>
        </p:blipFill>
        <p:spPr>
          <a:xfrm>
            <a:off x="7490520" y="532440"/>
            <a:ext cx="2697480" cy="2011680"/>
          </a:xfrm>
          <a:prstGeom prst="rect">
            <a:avLst/>
          </a:prstGeom>
          <a:ln w="0">
            <a:noFill/>
          </a:ln>
        </p:spPr>
      </p:pic>
      <p:sp>
        <p:nvSpPr>
          <p:cNvPr id="2089" name=""/>
          <p:cNvSpPr txBox="1"/>
          <p:nvPr/>
        </p:nvSpPr>
        <p:spPr>
          <a:xfrm>
            <a:off x="1793880" y="5454360"/>
            <a:ext cx="67201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http://walkthewilderness.net/animals-of-india-72-asiatic-elephant/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90" name="PlaceHolder 1"/>
          <p:cNvSpPr>
            <a:spLocks noGrp="1"/>
          </p:cNvSpPr>
          <p:nvPr>
            <p:ph type="title"/>
          </p:nvPr>
        </p:nvSpPr>
        <p:spPr>
          <a:xfrm>
            <a:off x="45000" y="204840"/>
            <a:ext cx="7994160" cy="9939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7000" spc="-1" strike="noStrike">
                <a:solidFill>
                  <a:srgbClr val="000000"/>
                </a:solidFill>
                <a:latin typeface="Arial"/>
              </a:rPr>
              <a:t>Bias &amp; background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2091" name="PlaceHolder 2"/>
          <p:cNvSpPr>
            <a:spLocks noGrp="1"/>
          </p:cNvSpPr>
          <p:nvPr>
            <p:ph/>
          </p:nvPr>
        </p:nvSpPr>
        <p:spPr>
          <a:xfrm>
            <a:off x="504360" y="1479600"/>
            <a:ext cx="8870040" cy="371232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rmAutofit fontScale="66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Background suppression →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Bias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Quark/Gluon bias: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strike="noStrike" baseline="-8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strike="noStrike" baseline="-8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title"/>
          </p:nvPr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sngStrike">
                <a:latin typeface="Arial"/>
              </a:rPr>
              <a:t>A measurement of a jet is a measurement of a parton.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504000" y="-58680"/>
            <a:ext cx="9071640" cy="97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5486400" y="1016280"/>
            <a:ext cx="3749040" cy="3825000"/>
          </a:xfrm>
          <a:prstGeom prst="rect">
            <a:avLst/>
          </a:prstGeom>
          <a:ln w="0">
            <a:noFill/>
          </a:ln>
        </p:spPr>
      </p:pic>
      <p:grpSp>
        <p:nvGrpSpPr>
          <p:cNvPr id="567" name=""/>
          <p:cNvGrpSpPr/>
          <p:nvPr/>
        </p:nvGrpSpPr>
        <p:grpSpPr>
          <a:xfrm>
            <a:off x="914400" y="706320"/>
            <a:ext cx="3695400" cy="4245840"/>
            <a:chOff x="914400" y="706320"/>
            <a:chExt cx="3695400" cy="4245840"/>
          </a:xfrm>
        </p:grpSpPr>
        <p:pic>
          <p:nvPicPr>
            <p:cNvPr id="568" name="" descr=""/>
            <p:cNvPicPr/>
            <p:nvPr/>
          </p:nvPicPr>
          <p:blipFill>
            <a:blip r:embed="rId2"/>
            <a:stretch/>
          </p:blipFill>
          <p:spPr>
            <a:xfrm>
              <a:off x="914400" y="1256760"/>
              <a:ext cx="3695400" cy="369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9" name="CustomShape 1"/>
            <p:cNvSpPr/>
            <p:nvPr/>
          </p:nvSpPr>
          <p:spPr>
            <a:xfrm>
              <a:off x="2122200" y="70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570" name="CustomShape 31"/>
            <p:cNvSpPr/>
            <p:nvPr/>
          </p:nvSpPr>
          <p:spPr>
            <a:xfrm>
              <a:off x="2647440" y="2960280"/>
              <a:ext cx="228240" cy="22824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TextShape 32"/>
            <p:cNvSpPr/>
            <p:nvPr/>
          </p:nvSpPr>
          <p:spPr>
            <a:xfrm>
              <a:off x="2876040" y="2503080"/>
              <a:ext cx="1142640" cy="80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504000" y="49320"/>
            <a:ext cx="9071640" cy="48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73" name="" descr=""/>
          <p:cNvPicPr/>
          <p:nvPr/>
        </p:nvPicPr>
        <p:blipFill>
          <a:blip r:embed="rId1"/>
          <a:stretch/>
        </p:blipFill>
        <p:spPr>
          <a:xfrm>
            <a:off x="5385240" y="766440"/>
            <a:ext cx="3749040" cy="3825000"/>
          </a:xfrm>
          <a:prstGeom prst="rect">
            <a:avLst/>
          </a:prstGeom>
          <a:ln w="0">
            <a:noFill/>
          </a:ln>
        </p:spPr>
      </p:pic>
      <p:sp>
        <p:nvSpPr>
          <p:cNvPr id="574" name="CustomShape 1_0"/>
          <p:cNvSpPr/>
          <p:nvPr/>
        </p:nvSpPr>
        <p:spPr>
          <a:xfrm>
            <a:off x="1527120" y="75996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75" name=""/>
          <p:cNvGrpSpPr/>
          <p:nvPr/>
        </p:nvGrpSpPr>
        <p:grpSpPr>
          <a:xfrm>
            <a:off x="726840" y="630360"/>
            <a:ext cx="3719880" cy="3763440"/>
            <a:chOff x="726840" y="630360"/>
            <a:chExt cx="3719880" cy="3763440"/>
          </a:xfrm>
        </p:grpSpPr>
        <p:pic>
          <p:nvPicPr>
            <p:cNvPr id="576" name="" descr=""/>
            <p:cNvPicPr/>
            <p:nvPr/>
          </p:nvPicPr>
          <p:blipFill>
            <a:blip r:embed="rId2"/>
            <a:stretch/>
          </p:blipFill>
          <p:spPr>
            <a:xfrm>
              <a:off x="751320" y="698400"/>
              <a:ext cx="3695400" cy="369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7" name="CustomShape 31"/>
            <p:cNvSpPr/>
            <p:nvPr/>
          </p:nvSpPr>
          <p:spPr>
            <a:xfrm>
              <a:off x="2484360" y="2401920"/>
              <a:ext cx="228240" cy="22824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TextShape 32"/>
            <p:cNvSpPr/>
            <p:nvPr/>
          </p:nvSpPr>
          <p:spPr>
            <a:xfrm>
              <a:off x="2712960" y="1944720"/>
              <a:ext cx="1142640" cy="80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579" name=""/>
            <p:cNvSpPr txBox="1"/>
            <p:nvPr/>
          </p:nvSpPr>
          <p:spPr>
            <a:xfrm>
              <a:off x="726840" y="630360"/>
              <a:ext cx="1570680" cy="464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65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</p:grpSp>
      <p:pic>
        <p:nvPicPr>
          <p:cNvPr id="580" name="" descr=""/>
          <p:cNvPicPr/>
          <p:nvPr/>
        </p:nvPicPr>
        <p:blipFill>
          <a:blip r:embed="rId3"/>
          <a:stretch/>
        </p:blipFill>
        <p:spPr>
          <a:xfrm>
            <a:off x="7990920" y="3646440"/>
            <a:ext cx="1668960" cy="2010600"/>
          </a:xfrm>
          <a:prstGeom prst="rect">
            <a:avLst/>
          </a:prstGeom>
          <a:ln w="0">
            <a:noFill/>
          </a:ln>
        </p:spPr>
      </p:pic>
      <p:sp>
        <p:nvSpPr>
          <p:cNvPr id="581" name=""/>
          <p:cNvSpPr txBox="1"/>
          <p:nvPr/>
        </p:nvSpPr>
        <p:spPr>
          <a:xfrm>
            <a:off x="334080" y="4465800"/>
            <a:ext cx="804528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2200" spc="-1" strike="noStrike">
                <a:latin typeface="Times New Roman"/>
              </a:rPr>
              <a:t>“</a:t>
            </a:r>
            <a:r>
              <a:rPr b="0" lang="en-US" sz="2200" spc="-1" strike="noStrike">
                <a:latin typeface="Times New Roman"/>
              </a:rPr>
              <a:t>I know it when I see it”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2200" spc="-1" strike="noStrike">
                <a:latin typeface="Times New Roman"/>
              </a:rPr>
              <a:t>US Supreme Court Justice Potter Stewart, Jacobellis v. Ohio</a:t>
            </a:r>
            <a:endParaRPr b="0" lang="en-US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28564</TotalTime>
  <Application>LibreOffice/7.3.6.2$Linux_X86_64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2022-02-28T09:49:51Z</dcterms:modified>
  <cp:revision>340</cp:revision>
  <dc:subject/>
  <dc:title/>
</cp:coreProperties>
</file>