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notesSlide32.xml" ContentType="application/vnd.openxmlformats-officedocument.presentationml.notesSlide+xml"/>
  <Override PartName="/ppt/notesSlides/_rels/notesSlide32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97.png" ContentType="image/png"/>
  <Override PartName="/ppt/media/image96.png" ContentType="image/png"/>
  <Override PartName="/ppt/media/image95.png" ContentType="image/png"/>
  <Override PartName="/ppt/media/image94.png" ContentType="image/png"/>
  <Override PartName="/ppt/media/image93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80.png" ContentType="image/png"/>
  <Override PartName="/ppt/media/image79.png" ContentType="image/png"/>
  <Override PartName="/ppt/media/image87.png" ContentType="image/png"/>
  <Override PartName="/ppt/media/image6.png" ContentType="image/png"/>
  <Override PartName="/ppt/media/image61.png" ContentType="image/png"/>
  <Override PartName="/ppt/media/image86.png" ContentType="image/png"/>
  <Override PartName="/ppt/media/image5.png" ContentType="image/png"/>
  <Override PartName="/ppt/media/image85.png" ContentType="image/png"/>
  <Override PartName="/ppt/media/image4.png" ContentType="image/png"/>
  <Override PartName="/ppt/media/image84.png" ContentType="image/png"/>
  <Override PartName="/ppt/media/image3.png" ContentType="image/png"/>
  <Override PartName="/ppt/media/image82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88.png" ContentType="image/png"/>
  <Override PartName="/ppt/media/image7.png" ContentType="image/png"/>
  <Override PartName="/ppt/media/image81.png" ContentType="image/png"/>
  <Override PartName="/ppt/media/image60.jpeg" ContentType="image/jpeg"/>
  <Override PartName="/ppt/media/image62.png" ContentType="image/png"/>
  <Override PartName="/ppt/media/image89.png" ContentType="image/png"/>
  <Override PartName="/ppt/media/image8.png" ContentType="image/png"/>
  <Override PartName="/ppt/media/image63.png" ContentType="image/png"/>
  <Override PartName="/ppt/media/image9.png" ContentType="image/png"/>
  <Override PartName="/ppt/media/image64.png" ContentType="image/png"/>
  <Override PartName="/ppt/media/image36.png" ContentType="image/png"/>
  <Override PartName="/ppt/media/image11.png" ContentType="image/png"/>
  <Override PartName="/ppt/media/image35.png" ContentType="image/png"/>
  <Override PartName="/ppt/media/image10.png" ContentType="image/png"/>
  <Override PartName="/ppt/media/image34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57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49.png" ContentType="image/png"/>
  <Override PartName="/ppt/media/image23.png" ContentType="image/png"/>
  <Override PartName="/ppt/media/image48.png" ContentType="image/png"/>
  <Override PartName="/ppt/media/image22.png" ContentType="image/png"/>
  <Override PartName="/ppt/media/image47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4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2.png" ContentType="image/png"/>
  <Override PartName="/ppt/media/image37.png" ContentType="image/png"/>
  <Override PartName="/ppt/media/image13.png" ContentType="image/png"/>
  <Override PartName="/ppt/media/image38.png" ContentType="image/png"/>
  <Override PartName="/ppt/media/image14.png" ContentType="image/png"/>
  <Override PartName="/ppt/media/image39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69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52.png" ContentType="image/png"/>
  <Override PartName="/ppt/media/image77.png" ContentType="image/png"/>
  <Override PartName="/ppt/media/image53.png" ContentType="image/png"/>
  <Override PartName="/ppt/media/image78.png" ContentType="image/png"/>
  <Override PartName="/ppt/media/image54.png" ContentType="image/png"/>
  <Override PartName="/ppt/media/image59.jpeg" ContentType="image/jpe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640" spc="-1" strike="noStrike">
                <a:latin typeface="Arial"/>
              </a:rPr>
              <a:t>Click to edit the notes format</a:t>
            </a:r>
            <a:endParaRPr b="0" lang="en-US" sz="264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DD8D636-E95E-4356-8574-8883AD68B09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564" name="CustomShape 2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566" name="CustomShape 2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568" name="CustomShape 2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570" name="CustomShape 2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196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708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3768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36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708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3768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196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196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708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3768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36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708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3768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196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15196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708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63768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36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708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63768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7056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1960" y="405900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1960" y="1768680"/>
            <a:ext cx="442656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F51A297-4AC6-448A-9A8E-4D5B237B320D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4984C13-EB06-4B05-B98A-26389475D62D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 (UTK), ALICE Physics Week, December 2017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7609436-C528-433D-A820-89040E6367F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8883000" y="7237440"/>
            <a:ext cx="1213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fld id="{D992AA59-3579-4C4B-82EE-0FE2D48A9422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15480" y="7265160"/>
            <a:ext cx="855828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Opportunities and Challenges with Jets, June</a:t>
            </a:r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 2018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8" name="Line 3"/>
          <p:cNvSpPr/>
          <p:nvPr/>
        </p:nvSpPr>
        <p:spPr>
          <a:xfrm>
            <a:off x="-45360" y="7214400"/>
            <a:ext cx="868608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Line 4"/>
          <p:cNvSpPr/>
          <p:nvPr/>
        </p:nvSpPr>
        <p:spPr>
          <a:xfrm>
            <a:off x="-54720" y="7277040"/>
            <a:ext cx="841176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PlaceHolder 5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hyperlink" Target="http://arxiv.org/abs/1009.3244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2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2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28.xml"/><Relationship Id="rId7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28.xml"/><Relationship Id="rId7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28.xml"/><Relationship Id="rId6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28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2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2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hyperlink" Target="https://www.bnl.gov/jets18/index.php" TargetMode="External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slideLayout" Target="../slideLayouts/slideLayout2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2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slideLayout" Target="../slideLayouts/slideLayout2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slideLayout" Target="../slideLayouts/slideLayout2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2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2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2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27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2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2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2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hyperlink" Target="http://arxiv.org/abs/1009.3244" TargetMode="External"/><Relationship Id="rId8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TextShape 2"/>
          <p:cNvSpPr txBox="1"/>
          <p:nvPr/>
        </p:nvSpPr>
        <p:spPr>
          <a:xfrm>
            <a:off x="575640" y="193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6000" spc="-1" strike="noStrike">
                <a:solidFill>
                  <a:srgbClr val="ffffff"/>
                </a:solidFill>
                <a:latin typeface="Arial"/>
              </a:rPr>
              <a:t>Jet-hadron correlations</a:t>
            </a:r>
            <a:endParaRPr b="0" lang="en-US" sz="6000" spc="-1" strike="noStrike">
              <a:latin typeface="Arial"/>
            </a:endParaRPr>
          </a:p>
        </p:txBody>
      </p:sp>
      <p:grpSp>
        <p:nvGrpSpPr>
          <p:cNvPr id="136" name="Group 3"/>
          <p:cNvGrpSpPr/>
          <p:nvPr/>
        </p:nvGrpSpPr>
        <p:grpSpPr>
          <a:xfrm>
            <a:off x="28440" y="1600200"/>
            <a:ext cx="7300440" cy="6408720"/>
            <a:chOff x="28440" y="1600200"/>
            <a:chExt cx="7300440" cy="6408720"/>
          </a:xfrm>
        </p:grpSpPr>
        <p:pic>
          <p:nvPicPr>
            <p:cNvPr id="137" name="" descr=""/>
            <p:cNvPicPr/>
            <p:nvPr/>
          </p:nvPicPr>
          <p:blipFill>
            <a:blip r:embed="rId1"/>
            <a:stretch/>
          </p:blipFill>
          <p:spPr>
            <a:xfrm>
              <a:off x="2747880" y="1600200"/>
              <a:ext cx="4581000" cy="4572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8" name="TextShape 4"/>
            <p:cNvSpPr txBox="1"/>
            <p:nvPr/>
          </p:nvSpPr>
          <p:spPr>
            <a:xfrm>
              <a:off x="28440" y="7120080"/>
              <a:ext cx="3902040" cy="888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300" spc="-1" strike="noStrike">
                  <a:solidFill>
                    <a:srgbClr val="ffffff"/>
                  </a:solidFill>
                  <a:latin typeface="Arial"/>
                </a:rPr>
                <a:t>Hydro simulation of a single Au+Au collision</a:t>
              </a:r>
              <a:endParaRPr b="0" lang="en-US" sz="1300" spc="-1" strike="noStrike">
                <a:latin typeface="Arial"/>
              </a:endParaRPr>
            </a:p>
            <a:p>
              <a:br/>
              <a:r>
                <a:rPr b="0" lang="en-US" sz="1000" spc="-1" strike="noStrike">
                  <a:solidFill>
                    <a:srgbClr val="ffffff"/>
                  </a:solidFill>
                  <a:latin typeface="Arial"/>
                </a:rPr>
                <a:t>Shown is the energy density in the transverse plane. For more information on the simulation refer to </a:t>
              </a:r>
              <a:r>
                <a:rPr b="0" lang="en-US" sz="1000" spc="-1" strike="noStrike">
                  <a:solidFill>
                    <a:srgbClr val="ffffff"/>
                  </a:solidFill>
                  <a:latin typeface="Arial"/>
                  <a:hlinkClick r:id="rId2"/>
                </a:rPr>
                <a:t>arXiv:1009.3244</a:t>
              </a:r>
              <a:r>
                <a:rPr b="0" lang="en-US" sz="1000" spc="-1" strike="noStrike">
                  <a:solidFill>
                    <a:srgbClr val="ffffff"/>
                  </a:solidFill>
                  <a:latin typeface="Arial"/>
                </a:rPr>
                <a:t>.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39" name="TextShape 5"/>
          <p:cNvSpPr txBox="1"/>
          <p:nvPr/>
        </p:nvSpPr>
        <p:spPr>
          <a:xfrm>
            <a:off x="503640" y="6219720"/>
            <a:ext cx="9070560" cy="157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Times New Roman"/>
              </a:rPr>
              <a:t>Christine Nattrass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University of Tennessee, Knoxville</a:t>
            </a:r>
            <a:br/>
            <a:endParaRPr b="0" lang="en-US" sz="2400" spc="-1" strike="noStrike">
              <a:latin typeface="Arial"/>
            </a:endParaRPr>
          </a:p>
        </p:txBody>
      </p:sp>
      <p:grpSp>
        <p:nvGrpSpPr>
          <p:cNvPr id="140" name="Group 6"/>
          <p:cNvGrpSpPr/>
          <p:nvPr/>
        </p:nvGrpSpPr>
        <p:grpSpPr>
          <a:xfrm>
            <a:off x="3834720" y="737280"/>
            <a:ext cx="4478400" cy="4729680"/>
            <a:chOff x="3834720" y="737280"/>
            <a:chExt cx="4478400" cy="4729680"/>
          </a:xfrm>
        </p:grpSpPr>
        <p:sp>
          <p:nvSpPr>
            <p:cNvPr id="141" name="Line 7"/>
            <p:cNvSpPr/>
            <p:nvPr/>
          </p:nvSpPr>
          <p:spPr>
            <a:xfrm flipV="1">
              <a:off x="5225400" y="3086640"/>
              <a:ext cx="524520" cy="659880"/>
            </a:xfrm>
            <a:prstGeom prst="line">
              <a:avLst/>
            </a:prstGeom>
            <a:ln w="11448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42" name="Group 8"/>
            <p:cNvGrpSpPr/>
            <p:nvPr/>
          </p:nvGrpSpPr>
          <p:grpSpPr>
            <a:xfrm>
              <a:off x="3834720" y="3710520"/>
              <a:ext cx="1390680" cy="1756440"/>
              <a:chOff x="3834720" y="3710520"/>
              <a:chExt cx="1390680" cy="1756440"/>
            </a:xfrm>
          </p:grpSpPr>
          <p:sp>
            <p:nvSpPr>
              <p:cNvPr id="143" name="Line 9"/>
              <p:cNvSpPr/>
              <p:nvPr/>
            </p:nvSpPr>
            <p:spPr>
              <a:xfrm flipH="1">
                <a:off x="4291920" y="3729600"/>
                <a:ext cx="914400" cy="457200"/>
              </a:xfrm>
              <a:prstGeom prst="line">
                <a:avLst/>
              </a:prstGeom>
              <a:ln w="76320">
                <a:solidFill>
                  <a:srgbClr val="fff2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4" name="Line 10"/>
              <p:cNvSpPr/>
              <p:nvPr/>
            </p:nvSpPr>
            <p:spPr>
              <a:xfrm flipH="1">
                <a:off x="3834720" y="3746160"/>
                <a:ext cx="1390680" cy="1720800"/>
              </a:xfrm>
              <a:prstGeom prst="line">
                <a:avLst/>
              </a:prstGeom>
              <a:ln w="76320">
                <a:solidFill>
                  <a:srgbClr val="fff2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5" name="Line 11"/>
              <p:cNvSpPr/>
              <p:nvPr/>
            </p:nvSpPr>
            <p:spPr>
              <a:xfrm flipH="1">
                <a:off x="4474800" y="3710520"/>
                <a:ext cx="750600" cy="1482120"/>
              </a:xfrm>
              <a:prstGeom prst="line">
                <a:avLst/>
              </a:prstGeom>
              <a:ln w="7632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6" name="Line 12"/>
              <p:cNvSpPr/>
              <p:nvPr/>
            </p:nvSpPr>
            <p:spPr>
              <a:xfrm flipH="1">
                <a:off x="4200480" y="3710520"/>
                <a:ext cx="1024920" cy="842040"/>
              </a:xfrm>
              <a:prstGeom prst="line">
                <a:avLst/>
              </a:prstGeom>
              <a:ln w="76320">
                <a:solidFill>
                  <a:srgbClr val="fff2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7" name="Line 13"/>
              <p:cNvSpPr/>
              <p:nvPr/>
            </p:nvSpPr>
            <p:spPr>
              <a:xfrm flipH="1">
                <a:off x="5023440" y="3710520"/>
                <a:ext cx="201960" cy="1390680"/>
              </a:xfrm>
              <a:prstGeom prst="line">
                <a:avLst/>
              </a:prstGeom>
              <a:ln w="76320">
                <a:solidFill>
                  <a:srgbClr val="fff2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8" name="Line 14"/>
              <p:cNvSpPr/>
              <p:nvPr/>
            </p:nvSpPr>
            <p:spPr>
              <a:xfrm flipH="1">
                <a:off x="4840560" y="3710520"/>
                <a:ext cx="384840" cy="1207800"/>
              </a:xfrm>
              <a:prstGeom prst="line">
                <a:avLst/>
              </a:prstGeom>
              <a:ln w="76320">
                <a:solidFill>
                  <a:srgbClr val="fff2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149" name="" descr=""/>
            <p:cNvPicPr/>
            <p:nvPr/>
          </p:nvPicPr>
          <p:blipFill>
            <a:blip r:embed="rId3"/>
            <a:stretch/>
          </p:blipFill>
          <p:spPr>
            <a:xfrm rot="19498800">
              <a:off x="4732200" y="1618200"/>
              <a:ext cx="3504240" cy="137376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504000" y="1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Background Subtraction Methods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182880" y="1188720"/>
            <a:ext cx="9784080" cy="5760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ff0000"/>
                </a:solidFill>
                <a:latin typeface="Times New Roman"/>
              </a:rPr>
              <a:t>Zero-Yield at Minimum (ZYAM):</a:t>
            </a:r>
            <a:r>
              <a:rPr b="0" lang="en-US" sz="32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en-US" sz="3200" spc="-1" strike="noStrike">
                <a:latin typeface="Times New Roman"/>
              </a:rPr>
              <a:t>Assumes v</a:t>
            </a:r>
            <a:r>
              <a:rPr b="0" lang="en-US" sz="3200" spc="-1" strike="noStrike" baseline="-101000">
                <a:latin typeface="Times New Roman"/>
              </a:rPr>
              <a:t>n</a:t>
            </a:r>
            <a:r>
              <a:rPr b="0" lang="en-US" sz="3200" spc="-1" strike="noStrike">
                <a:latin typeface="Times New Roman"/>
              </a:rPr>
              <a:t> from other studies, assumes region around </a:t>
            </a:r>
            <a:r>
              <a:rPr b="0" lang="en-US" sz="3200" spc="-1" strike="noStrike">
                <a:latin typeface="Times New Roman"/>
                <a:ea typeface="Times New Roman"/>
              </a:rPr>
              <a:t>Δφ≈</a:t>
            </a:r>
            <a:r>
              <a:rPr b="0" lang="en-US" sz="3200" spc="-1" strike="noStrike">
                <a:latin typeface="Times New Roman"/>
              </a:rPr>
              <a:t>1 is background dominated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Δη</a:t>
            </a:r>
            <a:r>
              <a:rPr b="1" lang="en-US" sz="32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b="1" lang="en-US" sz="3200" spc="-1" strike="noStrike">
                <a:solidFill>
                  <a:srgbClr val="ff0000"/>
                </a:solidFill>
                <a:latin typeface="Times New Roman"/>
              </a:rPr>
              <a:t>Method:</a:t>
            </a:r>
            <a:r>
              <a:rPr b="1" lang="en-US" sz="3200" spc="-1" strike="noStrike">
                <a:latin typeface="Times New Roman"/>
              </a:rPr>
              <a:t> </a:t>
            </a:r>
            <a:r>
              <a:rPr b="0" lang="en-US" sz="3200" spc="-1" strike="noStrike">
                <a:latin typeface="Times New Roman"/>
              </a:rPr>
              <a:t>Project near-side signal onto </a:t>
            </a:r>
            <a:r>
              <a:rPr b="0" lang="en-US" sz="3200" spc="-1" strike="noStrike">
                <a:latin typeface="Times New Roman"/>
                <a:ea typeface="Times New Roman"/>
              </a:rPr>
              <a:t>Δη and subtract constant background.</a:t>
            </a:r>
            <a:r>
              <a:rPr b="0" lang="en-US" sz="32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  </a:t>
            </a:r>
            <a:r>
              <a:rPr b="0" lang="en-US" sz="3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Near-side only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Δη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Gap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Method:</a:t>
            </a:r>
            <a:r>
              <a:rPr b="1" lang="en-US" sz="3200" spc="-1" strike="noStrike">
                <a:latin typeface="Times New Roman"/>
                <a:ea typeface="Times New Roman"/>
              </a:rPr>
              <a:t> </a:t>
            </a:r>
            <a:r>
              <a:rPr b="0" lang="en-US" sz="3200" spc="-1" strike="noStrike">
                <a:latin typeface="Times New Roman"/>
                <a:ea typeface="Times New Roman"/>
              </a:rPr>
              <a:t>Use signal at large</a:t>
            </a:r>
            <a:r>
              <a:rPr b="1" lang="en-US" sz="3200" spc="-1" strike="noStrike">
                <a:latin typeface="Times New Roman"/>
                <a:ea typeface="Times New Roman"/>
              </a:rPr>
              <a:t> </a:t>
            </a:r>
            <a:r>
              <a:rPr b="0" lang="en-US" sz="3200" spc="-1" strike="noStrike">
                <a:latin typeface="Times New Roman"/>
                <a:ea typeface="Times New Roman"/>
              </a:rPr>
              <a:t>Δη to determine background, assuming constant background in Δη.</a:t>
            </a:r>
            <a:r>
              <a:rPr b="0" lang="en-US" sz="32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  </a:t>
            </a:r>
            <a:r>
              <a:rPr b="0" lang="en-US" sz="3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Near-side only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Times New Roman"/>
              </a:rPr>
              <a:t>Near-Side Fit (NSF):</a:t>
            </a:r>
            <a:r>
              <a:rPr b="0" lang="en-US" sz="3200" spc="-1" strike="noStrike">
                <a:latin typeface="Times New Roman"/>
              </a:rPr>
              <a:t> assumes small </a:t>
            </a:r>
            <a:r>
              <a:rPr b="0" lang="en-US" sz="3200" spc="-1" strike="noStrike">
                <a:latin typeface="Times New Roman"/>
                <a:ea typeface="Times New Roman"/>
              </a:rPr>
              <a:t>Δφ</a:t>
            </a:r>
            <a:r>
              <a:rPr b="0" lang="en-US" sz="3200" spc="-1" strike="noStrike">
                <a:latin typeface="Times New Roman"/>
              </a:rPr>
              <a:t>/large </a:t>
            </a:r>
            <a:r>
              <a:rPr b="0" lang="en-US" sz="3200" spc="-1" strike="noStrike">
                <a:latin typeface="Times New Roman"/>
                <a:ea typeface="Times New Roman"/>
              </a:rPr>
              <a:t>Δ</a:t>
            </a:r>
            <a:r>
              <a:rPr b="0" lang="en-US" sz="3200" spc="-1" strike="noStrike">
                <a:latin typeface="Times New Roman"/>
                <a:ea typeface="Noto Sans"/>
              </a:rPr>
              <a:t>η</a:t>
            </a:r>
            <a:r>
              <a:rPr b="0" lang="en-US" sz="3200" spc="-1" strike="noStrike">
                <a:latin typeface="Times New Roman"/>
              </a:rPr>
              <a:t> region background dominated, fits v</a:t>
            </a:r>
            <a:r>
              <a:rPr b="0" lang="en-US" sz="3200" spc="-1" strike="noStrike" baseline="-101000">
                <a:latin typeface="Times New Roman"/>
              </a:rPr>
              <a:t>n</a:t>
            </a:r>
            <a:r>
              <a:rPr b="0" lang="en-US" sz="3200" spc="-1" strike="noStrike">
                <a:latin typeface="Times New Roman"/>
              </a:rPr>
              <a:t> and B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ff0000"/>
                </a:solidFill>
                <a:latin typeface="Times New Roman"/>
              </a:rPr>
              <a:t>Reaction Plane Fit (RPF):</a:t>
            </a:r>
            <a:r>
              <a:rPr b="0" lang="en-US" sz="3200" spc="-1" strike="noStrike">
                <a:latin typeface="Times New Roman"/>
              </a:rPr>
              <a:t> assumes small </a:t>
            </a:r>
            <a:r>
              <a:rPr b="0" lang="en-US" sz="3200" spc="-1" strike="noStrike">
                <a:latin typeface="Times New Roman"/>
                <a:ea typeface="Times New Roman"/>
              </a:rPr>
              <a:t>Δφ</a:t>
            </a:r>
            <a:r>
              <a:rPr b="0" lang="en-US" sz="3200" spc="-1" strike="noStrike">
                <a:latin typeface="Times New Roman"/>
              </a:rPr>
              <a:t>/large </a:t>
            </a:r>
            <a:r>
              <a:rPr b="0" lang="en-US" sz="3200" spc="-1" strike="noStrike">
                <a:latin typeface="Times New Roman"/>
                <a:ea typeface="Times New Roman"/>
              </a:rPr>
              <a:t>Δ</a:t>
            </a:r>
            <a:r>
              <a:rPr b="0" lang="en-US" sz="3200" spc="-1" strike="noStrike">
                <a:latin typeface="Times New Roman"/>
                <a:ea typeface="Noto Sans"/>
              </a:rPr>
              <a:t>η</a:t>
            </a:r>
            <a:r>
              <a:rPr b="0" lang="en-US" sz="3200" spc="-1" strike="noStrike">
                <a:latin typeface="Times New Roman"/>
              </a:rPr>
              <a:t> region background dominated, fits v</a:t>
            </a:r>
            <a:r>
              <a:rPr b="0" lang="en-US" sz="3200" spc="-1" strike="noStrike" baseline="-101000">
                <a:latin typeface="Times New Roman"/>
              </a:rPr>
              <a:t>n</a:t>
            </a:r>
            <a:r>
              <a:rPr b="0" lang="en-US" sz="3200" spc="-1" strike="noStrike">
                <a:latin typeface="Times New Roman"/>
              </a:rPr>
              <a:t> and B </a:t>
            </a:r>
            <a:r>
              <a:rPr b="0" lang="en-US" sz="3200" spc="-1" strike="noStrike">
                <a:solidFill>
                  <a:srgbClr val="000080"/>
                </a:solidFill>
                <a:latin typeface="Times New Roman"/>
              </a:rPr>
              <a:t>using reaction plane dependence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Times New Roman"/>
              </a:rPr>
              <a:t>Near-Side Subtracted NSF/RPF (NSS NSF/RPF):</a:t>
            </a:r>
            <a:r>
              <a:rPr b="0" lang="en-US" sz="3200" spc="-1" strike="noStrike">
                <a:latin typeface="Times New Roman"/>
              </a:rPr>
              <a:t> fits v</a:t>
            </a:r>
            <a:r>
              <a:rPr b="0" lang="en-US" sz="3200" spc="-1" strike="noStrike" baseline="-101000">
                <a:latin typeface="Times New Roman"/>
              </a:rPr>
              <a:t>n</a:t>
            </a:r>
            <a:r>
              <a:rPr b="0" lang="en-US" sz="3200" spc="-1" strike="noStrike">
                <a:latin typeface="Times New Roman"/>
              </a:rPr>
              <a:t> and B at small small </a:t>
            </a:r>
            <a:r>
              <a:rPr b="0" lang="en-US" sz="3200" spc="-1" strike="noStrike">
                <a:latin typeface="Times New Roman"/>
                <a:ea typeface="Times New Roman"/>
              </a:rPr>
              <a:t>Δφ </a:t>
            </a:r>
            <a:r>
              <a:rPr b="0" lang="en-US" sz="3200" spc="-1" strike="noStrike">
                <a:latin typeface="Times New Roman"/>
              </a:rPr>
              <a:t>using reaction plane dependence </a:t>
            </a:r>
            <a:r>
              <a:rPr b="0" lang="en-US" sz="3200" spc="-1" strike="noStrike">
                <a:solidFill>
                  <a:srgbClr val="000080"/>
                </a:solidFill>
                <a:latin typeface="Times New Roman"/>
              </a:rPr>
              <a:t>after subtracting the near-side with a fit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Dihadron correlations</a:t>
            </a:r>
            <a:br/>
            <a:r>
              <a:rPr b="0" lang="en-US" sz="4400" spc="-1" strike="noStrike">
                <a:latin typeface="Arial"/>
              </a:rPr>
              <a:t>with vs without v</a:t>
            </a:r>
            <a:r>
              <a:rPr b="0" lang="en-US" sz="4400" spc="-1" strike="noStrike" baseline="-101000">
                <a:latin typeface="Arial"/>
              </a:rPr>
              <a:t>3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241" name="Group 2"/>
          <p:cNvGrpSpPr/>
          <p:nvPr/>
        </p:nvGrpSpPr>
        <p:grpSpPr>
          <a:xfrm>
            <a:off x="0" y="1929240"/>
            <a:ext cx="5029200" cy="3374280"/>
            <a:chOff x="0" y="1929240"/>
            <a:chExt cx="5029200" cy="3374280"/>
          </a:xfrm>
        </p:grpSpPr>
        <p:grpSp>
          <p:nvGrpSpPr>
            <p:cNvPr id="242" name="Group 3"/>
            <p:cNvGrpSpPr/>
            <p:nvPr/>
          </p:nvGrpSpPr>
          <p:grpSpPr>
            <a:xfrm>
              <a:off x="0" y="1929240"/>
              <a:ext cx="5029200" cy="3374280"/>
              <a:chOff x="0" y="1929240"/>
              <a:chExt cx="5029200" cy="3374280"/>
            </a:xfrm>
          </p:grpSpPr>
          <p:pic>
            <p:nvPicPr>
              <p:cNvPr id="243" name="" descr=""/>
              <p:cNvPicPr/>
              <p:nvPr/>
            </p:nvPicPr>
            <p:blipFill>
              <a:blip r:embed="rId1"/>
              <a:srcRect l="0" t="56478" r="11917" b="0"/>
              <a:stretch/>
            </p:blipFill>
            <p:spPr>
              <a:xfrm>
                <a:off x="0" y="1929240"/>
                <a:ext cx="5029200" cy="3374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4" name="TextShape 4"/>
              <p:cNvSpPr txBox="1"/>
              <p:nvPr/>
            </p:nvSpPr>
            <p:spPr>
              <a:xfrm>
                <a:off x="729720" y="4410360"/>
                <a:ext cx="3280320" cy="596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500" spc="-1" strike="noStrike">
                    <a:latin typeface="Arial"/>
                  </a:rPr>
                  <a:t>Phys.Rev.Lett.93:252301,2004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</p:grpSp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4993200" y="1965240"/>
            <a:ext cx="5029200" cy="3154680"/>
          </a:xfrm>
          <a:prstGeom prst="rect">
            <a:avLst/>
          </a:prstGeom>
          <a:ln>
            <a:noFill/>
          </a:ln>
        </p:spPr>
      </p:pic>
      <p:sp>
        <p:nvSpPr>
          <p:cNvPr id="246" name="TextShape 5"/>
          <p:cNvSpPr txBox="1"/>
          <p:nvPr/>
        </p:nvSpPr>
        <p:spPr>
          <a:xfrm>
            <a:off x="5760720" y="2743200"/>
            <a:ext cx="2651760" cy="20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Nattrass, Phys. Rev. C 97, 034916 (2018).</a:t>
            </a:r>
            <a:endParaRPr b="0" lang="en-US" sz="10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ZYAM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504000" y="91440"/>
            <a:ext cx="9071640" cy="731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Zero Yield At Minimum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-36000" y="4403520"/>
            <a:ext cx="9071640" cy="201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Flow component given by</a:t>
            </a:r>
            <a:br/>
            <a:br/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Fix background level at minimum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Use independent measurements of v</a:t>
            </a:r>
            <a:r>
              <a:rPr b="0" lang="en-US" sz="3200" spc="-1" strike="noStrike" baseline="-101000">
                <a:latin typeface="Times New Roman"/>
              </a:rPr>
              <a:t>n</a:t>
            </a:r>
            <a:endParaRPr b="0" lang="en-US" sz="3200" spc="-1" strike="noStrike">
              <a:latin typeface="Times New Roman"/>
            </a:endParaRPr>
          </a:p>
        </p:txBody>
      </p:sp>
      <p:grpSp>
        <p:nvGrpSpPr>
          <p:cNvPr id="250" name="Group 3"/>
          <p:cNvGrpSpPr/>
          <p:nvPr/>
        </p:nvGrpSpPr>
        <p:grpSpPr>
          <a:xfrm>
            <a:off x="2187360" y="841680"/>
            <a:ext cx="5676480" cy="3561840"/>
            <a:chOff x="2187360" y="841680"/>
            <a:chExt cx="5676480" cy="3561840"/>
          </a:xfrm>
        </p:grpSpPr>
        <p:pic>
          <p:nvPicPr>
            <p:cNvPr id="251" name="" descr=""/>
            <p:cNvPicPr/>
            <p:nvPr/>
          </p:nvPicPr>
          <p:blipFill>
            <a:blip r:embed="rId1"/>
            <a:stretch/>
          </p:blipFill>
          <p:spPr>
            <a:xfrm>
              <a:off x="2187360" y="841680"/>
              <a:ext cx="5676480" cy="3561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2" name="TextShape 4"/>
            <p:cNvSpPr txBox="1"/>
            <p:nvPr/>
          </p:nvSpPr>
          <p:spPr>
            <a:xfrm>
              <a:off x="6126480" y="2552400"/>
              <a:ext cx="109728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Jets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253" name="TextShape 5"/>
            <p:cNvSpPr txBox="1"/>
            <p:nvPr/>
          </p:nvSpPr>
          <p:spPr>
            <a:xfrm>
              <a:off x="6126480" y="3272400"/>
              <a:ext cx="109728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Flow</a:t>
              </a:r>
              <a:endParaRPr b="0" lang="en-US" sz="2500" spc="-1" strike="noStrike">
                <a:latin typeface="Arial"/>
              </a:endParaRPr>
            </a:p>
          </p:txBody>
        </p:sp>
      </p:grpSp>
      <mc:AlternateContent>
        <mc:Choice xmlns:a14="http://schemas.microsoft.com/office/drawing/2010/main" Requires="a14">
          <p:sp>
            <p:nvSpPr>
              <p:cNvPr id="254" name="Formula 6"/>
              <p:cNvSpPr txBox="1"/>
              <p:nvPr/>
            </p:nvSpPr>
            <p:spPr>
              <a:xfrm>
                <a:off x="2850840" y="4846320"/>
                <a:ext cx="3643200" cy="533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B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acc>
                              <m:accPr>
                                <m:chr m:val="~"/>
                              </m:accPr>
                              <m:e>
                                <m:sSubSup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n</m:t>
                                    </m:r>
                                  </m:sub>
                                  <m:sup>
                                    <m:r>
                                      <m:t xml:space="preserve">t</m:t>
                                    </m:r>
                                  </m:sup>
                                </m:sSubSup>
                              </m:e>
                            </m:acc>
                          </m:e>
                        </m:nary>
                        <m:acc>
                          <m:accPr>
                            <m:chr m:val="~"/>
                          </m:accPr>
                          <m:e>
                            <m:sSubSup>
                              <m:e>
                                <m:r>
                                  <m:t xml:space="preserve">v</m:t>
                                </m:r>
                              </m:e>
                              <m:sub>
                                <m:r>
                                  <m:t xml:space="preserve">n</m:t>
                                </m:r>
                              </m:sub>
                              <m:sup>
                                <m:r>
                                  <m:t xml:space="preserve">a</m:t>
                                </m:r>
                              </m:sup>
                            </m:sSubSup>
                          </m:e>
                        </m:acc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r>
                              <m:t xml:space="preserve">Δ</m:t>
                            </m:r>
                            <m:r>
                              <m:t xml:space="preserve">ϕ</m:t>
                            </m:r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504000" y="91440"/>
            <a:ext cx="9071640" cy="731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Issues with ZYAM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72000" y="1044720"/>
            <a:ext cx="9071640" cy="5943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Tends to underestimate background level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Can use fixed point (e.g. </a:t>
            </a:r>
            <a:r>
              <a:rPr b="0" lang="en-US" sz="2800" spc="-1" strike="noStrike">
                <a:latin typeface="Times New Roman"/>
                <a:ea typeface="Times New Roman"/>
              </a:rPr>
              <a:t>Δφ</a:t>
            </a:r>
            <a:r>
              <a:rPr b="0" lang="en-US" sz="2800" spc="-1" strike="noStrike">
                <a:latin typeface="Times New Roman"/>
                <a:ea typeface="Times New Roman"/>
              </a:rPr>
              <a:t>=1) instead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v</a:t>
            </a:r>
            <a:r>
              <a:rPr b="0" lang="en-US" sz="3200" spc="-1" strike="noStrike" baseline="-101000">
                <a:latin typeface="Times New Roman"/>
              </a:rPr>
              <a:t>n</a:t>
            </a:r>
            <a:r>
              <a:rPr b="0" lang="en-US" sz="3200" spc="-1" strike="noStrike">
                <a:latin typeface="Times New Roman"/>
              </a:rPr>
              <a:t> for background may not be the same as independent measurements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Cumulant methods suppress fluctuations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Reaction plane measurements may include effects from jets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Events with jets may be different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High and low p</a:t>
            </a:r>
            <a:r>
              <a:rPr b="0" lang="en-US" sz="2800" spc="-1" strike="noStrike" baseline="-101000">
                <a:latin typeface="Times New Roman"/>
              </a:rPr>
              <a:t>T</a:t>
            </a:r>
            <a:r>
              <a:rPr b="0" lang="en-US" sz="2800" spc="-1" strike="noStrike">
                <a:latin typeface="Times New Roman"/>
              </a:rPr>
              <a:t> reaction planes may be different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Effective v</a:t>
            </a:r>
            <a:r>
              <a:rPr b="0" lang="en-US" sz="2800" spc="-1" strike="noStrike" baseline="-33000">
                <a:latin typeface="Times New Roman"/>
              </a:rPr>
              <a:t>n</a:t>
            </a:r>
            <a:r>
              <a:rPr b="0" lang="en-US" sz="2800" spc="-1" strike="noStrike">
                <a:latin typeface="Times New Roman"/>
              </a:rPr>
              <a:t> are average over particle pairs and includes background from other jets.  Measurements of flow are averaged over events and the goal is to suppress contributions from jets.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If jet peak is broadened, may overestimate background (underestimate signal)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ff0000"/>
                </a:solidFill>
                <a:latin typeface="Times New Roman"/>
              </a:rPr>
              <a:t>Only v</a:t>
            </a:r>
            <a:r>
              <a:rPr b="1" lang="en-US" sz="3200" spc="-1" strike="noStrike" baseline="-33000">
                <a:solidFill>
                  <a:srgbClr val="ff0000"/>
                </a:solidFill>
                <a:latin typeface="Times New Roman"/>
              </a:rPr>
              <a:t>2</a:t>
            </a:r>
            <a:r>
              <a:rPr b="1" lang="en-US" sz="3200" spc="-1" strike="noStrike">
                <a:solidFill>
                  <a:srgbClr val="ff0000"/>
                </a:solidFill>
                <a:latin typeface="Times New Roman"/>
              </a:rPr>
              <a:t> measured for jets</a:t>
            </a:r>
            <a:endParaRPr b="0" lang="en-US" sz="3200" spc="-1" strike="noStrike"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57" name="Formula 3"/>
              <p:cNvSpPr txBox="1"/>
              <p:nvPr/>
            </p:nvSpPr>
            <p:spPr>
              <a:xfrm>
                <a:off x="6263280" y="2674080"/>
                <a:ext cx="924480" cy="445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r>
                      <m:t xml:space="preserve">&lt;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58" name="Formula 4"/>
              <p:cNvSpPr txBox="1"/>
              <p:nvPr/>
            </p:nvSpPr>
            <p:spPr>
              <a:xfrm>
                <a:off x="8676720" y="3071160"/>
                <a:ext cx="924480" cy="445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r>
                      <m:t xml:space="preserve">&gt;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59" name="Formula 5"/>
              <p:cNvSpPr txBox="1"/>
              <p:nvPr/>
            </p:nvSpPr>
            <p:spPr>
              <a:xfrm>
                <a:off x="7300800" y="3928320"/>
                <a:ext cx="989640" cy="445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r>
                      <m:t xml:space="preserve">≠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60" name="Formula 6"/>
              <p:cNvSpPr txBox="1"/>
              <p:nvPr/>
            </p:nvSpPr>
            <p:spPr>
              <a:xfrm>
                <a:off x="5397840" y="3497040"/>
                <a:ext cx="989640" cy="445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r>
                      <m:t xml:space="preserve">≠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61" name="Formula 7"/>
              <p:cNvSpPr txBox="1"/>
              <p:nvPr/>
            </p:nvSpPr>
            <p:spPr>
              <a:xfrm>
                <a:off x="8686800" y="4389120"/>
                <a:ext cx="989640" cy="445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r>
                      <m:t xml:space="preserve">≠</m:t>
                    </m:r>
                    <m:acc>
                      <m:accPr>
                        <m:chr m:val="~"/>
                      </m:accPr>
                      <m:e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e>
                    </m:acc>
                  </m:oMath>
                </a14:m>
              </a:p>
            </p:txBody>
          </p:sp>
        </mc:Choice>
        <mc:Fallback/>
      </mc:AlternateContent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3275640" y="-22680"/>
            <a:ext cx="415980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STAR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2946600" y="1080000"/>
            <a:ext cx="4745880" cy="5943600"/>
          </a:xfrm>
          <a:prstGeom prst="rect">
            <a:avLst/>
          </a:prstGeom>
          <a:ln>
            <a:noFill/>
          </a:ln>
        </p:spPr>
      </p:pic>
      <p:sp>
        <p:nvSpPr>
          <p:cNvPr id="264" name="TextShape 2"/>
          <p:cNvSpPr txBox="1"/>
          <p:nvPr/>
        </p:nvSpPr>
        <p:spPr>
          <a:xfrm>
            <a:off x="3598920" y="3900240"/>
            <a:ext cx="2155680" cy="20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Phys. Rev. Lett. 112 (2014) 122301</a:t>
            </a:r>
            <a:endParaRPr b="0" lang="en-US" sz="10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503640" y="85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STAR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576000" y="1227600"/>
            <a:ext cx="8110800" cy="5486400"/>
          </a:xfrm>
          <a:prstGeom prst="rect">
            <a:avLst/>
          </a:prstGeom>
          <a:ln>
            <a:noFill/>
          </a:ln>
        </p:spPr>
      </p:pic>
      <p:sp>
        <p:nvSpPr>
          <p:cNvPr id="267" name="TextShape 2"/>
          <p:cNvSpPr txBox="1"/>
          <p:nvPr/>
        </p:nvSpPr>
        <p:spPr>
          <a:xfrm>
            <a:off x="4030920" y="5664240"/>
            <a:ext cx="2155680" cy="20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Phys. Rev. Lett. 112 (2014) 122301</a:t>
            </a:r>
            <a:endParaRPr b="0" lang="en-US" sz="10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Δη</a:t>
            </a: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Method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-10800" y="633240"/>
            <a:ext cx="10079640" cy="6506280"/>
          </a:xfrm>
          <a:prstGeom prst="rect">
            <a:avLst/>
          </a:prstGeom>
          <a:ln>
            <a:noFill/>
          </a:ln>
        </p:spPr>
      </p:pic>
      <p:sp>
        <p:nvSpPr>
          <p:cNvPr id="270" name="TextShape 1"/>
          <p:cNvSpPr txBox="1"/>
          <p:nvPr/>
        </p:nvSpPr>
        <p:spPr>
          <a:xfrm>
            <a:off x="110880" y="74880"/>
            <a:ext cx="356616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CMS-HIN-PAS-15-011</a:t>
            </a:r>
            <a:br/>
            <a:r>
              <a:rPr b="0" lang="en-US" sz="1800" spc="-1" strike="noStrike">
                <a:latin typeface="Arial"/>
              </a:rPr>
              <a:t>JHEP 11 (2016) 055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978480" y="685800"/>
            <a:ext cx="8101440" cy="6400800"/>
          </a:xfrm>
          <a:prstGeom prst="rect">
            <a:avLst/>
          </a:prstGeom>
          <a:ln>
            <a:noFill/>
          </a:ln>
        </p:spPr>
      </p:pic>
      <p:sp>
        <p:nvSpPr>
          <p:cNvPr id="272" name="TextShape 1"/>
          <p:cNvSpPr txBox="1"/>
          <p:nvPr/>
        </p:nvSpPr>
        <p:spPr>
          <a:xfrm>
            <a:off x="110880" y="75240"/>
            <a:ext cx="356616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CMS-HIN-PAS-14-016</a:t>
            </a:r>
            <a:br/>
            <a:r>
              <a:rPr b="0" lang="en-US" sz="1800" spc="-1" strike="noStrike">
                <a:latin typeface="Arial"/>
              </a:rPr>
              <a:t>JHEP 1602 (2016) 156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503640" y="246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Why measure jet-hadron correlations?</a:t>
            </a:r>
            <a:endParaRPr b="0" lang="en-US" sz="4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-10800" y="633240"/>
            <a:ext cx="10079640" cy="6506280"/>
          </a:xfrm>
          <a:prstGeom prst="rect">
            <a:avLst/>
          </a:prstGeom>
          <a:ln>
            <a:noFill/>
          </a:ln>
        </p:spPr>
      </p:pic>
      <p:sp>
        <p:nvSpPr>
          <p:cNvPr id="274" name="TextShape 1"/>
          <p:cNvSpPr txBox="1"/>
          <p:nvPr/>
        </p:nvSpPr>
        <p:spPr>
          <a:xfrm>
            <a:off x="110880" y="75240"/>
            <a:ext cx="356616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CMS-HIN-PAS-15-011</a:t>
            </a:r>
            <a:br/>
            <a:r>
              <a:rPr b="0" lang="en-US" sz="1800" spc="-1" strike="noStrike">
                <a:latin typeface="Arial"/>
              </a:rPr>
              <a:t>JHEP 11 (2016) 055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7406640" y="3931920"/>
            <a:ext cx="2673360" cy="2377440"/>
          </a:xfrm>
          <a:prstGeom prst="ellipse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Reaction Plane Fit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2940840" y="4165920"/>
            <a:ext cx="4385520" cy="25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Based on Phys. Rev. C 93, 044915(2016)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Separating signal+background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279" name="Group 2"/>
          <p:cNvGrpSpPr/>
          <p:nvPr/>
        </p:nvGrpSpPr>
        <p:grpSpPr>
          <a:xfrm>
            <a:off x="-2074680" y="2209320"/>
            <a:ext cx="12185280" cy="5288760"/>
            <a:chOff x="-2074680" y="2209320"/>
            <a:chExt cx="12185280" cy="5288760"/>
          </a:xfrm>
        </p:grpSpPr>
        <p:pic>
          <p:nvPicPr>
            <p:cNvPr id="280" name="" descr=""/>
            <p:cNvPicPr/>
            <p:nvPr/>
          </p:nvPicPr>
          <p:blipFill>
            <a:blip r:embed="rId1"/>
            <a:stretch/>
          </p:blipFill>
          <p:spPr>
            <a:xfrm>
              <a:off x="-2074680" y="2399760"/>
              <a:ext cx="7123320" cy="5029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1" name="TextShape 3"/>
            <p:cNvSpPr txBox="1"/>
            <p:nvPr/>
          </p:nvSpPr>
          <p:spPr>
            <a:xfrm>
              <a:off x="1208160" y="2209320"/>
              <a:ext cx="301752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Signal+background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282" name="TextShape 4"/>
            <p:cNvSpPr txBox="1"/>
            <p:nvPr/>
          </p:nvSpPr>
          <p:spPr>
            <a:xfrm>
              <a:off x="1920240" y="5394960"/>
              <a:ext cx="2843280" cy="442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500" spc="-1" strike="noStrike">
                  <a:solidFill>
                    <a:srgbClr val="ff0000"/>
                  </a:solidFill>
                  <a:latin typeface="Times New Roman"/>
                </a:rPr>
                <a:t>Background dominated region</a:t>
              </a:r>
              <a:endParaRPr b="0" lang="en-US" sz="1500" spc="-1" strike="noStrike">
                <a:latin typeface="Arial"/>
              </a:endParaRPr>
            </a:p>
          </p:txBody>
        </p:sp>
        <p:pic>
          <p:nvPicPr>
            <p:cNvPr id="283" name="" descr=""/>
            <p:cNvPicPr/>
            <p:nvPr/>
          </p:nvPicPr>
          <p:blipFill>
            <a:blip r:embed="rId2"/>
            <a:stretch/>
          </p:blipFill>
          <p:spPr>
            <a:xfrm>
              <a:off x="2987280" y="2468880"/>
              <a:ext cx="7123320" cy="5029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4" name="TextShape 5"/>
            <p:cNvSpPr txBox="1"/>
            <p:nvPr/>
          </p:nvSpPr>
          <p:spPr>
            <a:xfrm>
              <a:off x="6140160" y="2209680"/>
              <a:ext cx="301752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Signal only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285" name="Freeform 6"/>
            <p:cNvSpPr/>
            <p:nvPr/>
          </p:nvSpPr>
          <p:spPr>
            <a:xfrm>
              <a:off x="1920240" y="4519800"/>
              <a:ext cx="1554840" cy="764640"/>
            </a:xfrm>
            <a:custGeom>
              <a:avLst/>
              <a:gdLst/>
              <a:ahLst/>
              <a:rect l="0" t="0" r="r" b="b"/>
              <a:pathLst>
                <a:path w="4319" h="2124">
                  <a:moveTo>
                    <a:pt x="984" y="2123"/>
                  </a:moveTo>
                  <a:lnTo>
                    <a:pt x="4318" y="1415"/>
                  </a:lnTo>
                  <a:lnTo>
                    <a:pt x="2953" y="472"/>
                  </a:lnTo>
                  <a:lnTo>
                    <a:pt x="2215" y="0"/>
                  </a:lnTo>
                  <a:lnTo>
                    <a:pt x="1230" y="472"/>
                  </a:lnTo>
                  <a:lnTo>
                    <a:pt x="0" y="1651"/>
                  </a:lnTo>
                  <a:lnTo>
                    <a:pt x="984" y="2123"/>
                  </a:lnTo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286" name="Freeform 7"/>
            <p:cNvSpPr/>
            <p:nvPr/>
          </p:nvSpPr>
          <p:spPr>
            <a:xfrm>
              <a:off x="786960" y="3987360"/>
              <a:ext cx="914760" cy="640440"/>
            </a:xfrm>
            <a:custGeom>
              <a:avLst/>
              <a:gdLst/>
              <a:ahLst/>
              <a:rect l="0" t="0" r="r" b="b"/>
              <a:pathLst>
                <a:path w="2541" h="1779">
                  <a:moveTo>
                    <a:pt x="0" y="1524"/>
                  </a:moveTo>
                  <a:lnTo>
                    <a:pt x="508" y="1778"/>
                  </a:lnTo>
                  <a:lnTo>
                    <a:pt x="2540" y="508"/>
                  </a:lnTo>
                  <a:lnTo>
                    <a:pt x="2540" y="0"/>
                  </a:lnTo>
                  <a:lnTo>
                    <a:pt x="0" y="1524"/>
                  </a:lnTo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</p:grpSp>
      <p:sp>
        <p:nvSpPr>
          <p:cNvPr id="287" name="TextShape 8"/>
          <p:cNvSpPr txBox="1"/>
          <p:nvPr/>
        </p:nvSpPr>
        <p:spPr>
          <a:xfrm>
            <a:off x="3474720" y="263448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88" name="TextShape 9"/>
          <p:cNvSpPr txBox="1"/>
          <p:nvPr/>
        </p:nvSpPr>
        <p:spPr>
          <a:xfrm>
            <a:off x="3017520" y="6269400"/>
            <a:ext cx="54864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MODEL STUDIES</a:t>
            </a:r>
            <a:endParaRPr b="0" lang="en-US" sz="35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Near-Side Fit (NSF) method </a:t>
            </a:r>
            <a:br/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No reaction plane dependence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2817360" y="1684800"/>
            <a:ext cx="7113960" cy="5029200"/>
          </a:xfrm>
          <a:prstGeom prst="rect">
            <a:avLst/>
          </a:prstGeom>
          <a:ln>
            <a:noFill/>
          </a:ln>
        </p:spPr>
      </p:pic>
      <p:grpSp>
        <p:nvGrpSpPr>
          <p:cNvPr id="291" name="Group 2"/>
          <p:cNvGrpSpPr/>
          <p:nvPr/>
        </p:nvGrpSpPr>
        <p:grpSpPr>
          <a:xfrm>
            <a:off x="-2074320" y="2194560"/>
            <a:ext cx="7123320" cy="5219640"/>
            <a:chOff x="-2074320" y="2194560"/>
            <a:chExt cx="7123320" cy="5219640"/>
          </a:xfrm>
        </p:grpSpPr>
        <p:pic>
          <p:nvPicPr>
            <p:cNvPr id="292" name="" descr=""/>
            <p:cNvPicPr/>
            <p:nvPr/>
          </p:nvPicPr>
          <p:blipFill>
            <a:blip r:embed="rId2"/>
            <a:stretch/>
          </p:blipFill>
          <p:spPr>
            <a:xfrm>
              <a:off x="-2074320" y="2385000"/>
              <a:ext cx="7123320" cy="5029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3" name="TextShape 3"/>
            <p:cNvSpPr txBox="1"/>
            <p:nvPr/>
          </p:nvSpPr>
          <p:spPr>
            <a:xfrm>
              <a:off x="1208520" y="2194560"/>
              <a:ext cx="301752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Signal+background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294" name="TextShape 4"/>
            <p:cNvSpPr txBox="1"/>
            <p:nvPr/>
          </p:nvSpPr>
          <p:spPr>
            <a:xfrm>
              <a:off x="1920600" y="5380200"/>
              <a:ext cx="2843280" cy="442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500" spc="-1" strike="noStrike">
                  <a:solidFill>
                    <a:srgbClr val="ff0000"/>
                  </a:solidFill>
                  <a:latin typeface="Times New Roman"/>
                </a:rPr>
                <a:t>Background dominated region</a:t>
              </a:r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295" name="CustomShape 5"/>
          <p:cNvSpPr/>
          <p:nvPr/>
        </p:nvSpPr>
        <p:spPr>
          <a:xfrm>
            <a:off x="5613840" y="2926080"/>
            <a:ext cx="2011680" cy="292608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TextShape 6"/>
          <p:cNvSpPr txBox="1"/>
          <p:nvPr/>
        </p:nvSpPr>
        <p:spPr>
          <a:xfrm>
            <a:off x="6217920" y="4480560"/>
            <a:ext cx="822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latin typeface="Arial"/>
              </a:rPr>
              <a:t>Fit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97" name="TextShape 7"/>
          <p:cNvSpPr txBox="1"/>
          <p:nvPr/>
        </p:nvSpPr>
        <p:spPr>
          <a:xfrm>
            <a:off x="7763040" y="4500000"/>
            <a:ext cx="2054160" cy="71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latin typeface="Arial"/>
              </a:rPr>
              <a:t>extrapolation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8" name="TextShape 8"/>
          <p:cNvSpPr txBox="1"/>
          <p:nvPr/>
        </p:nvSpPr>
        <p:spPr>
          <a:xfrm>
            <a:off x="3474720" y="263448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99" name="TextShape 9"/>
          <p:cNvSpPr txBox="1"/>
          <p:nvPr/>
        </p:nvSpPr>
        <p:spPr>
          <a:xfrm>
            <a:off x="548640" y="6194520"/>
            <a:ext cx="938268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Project signal+background over 1.0&lt;|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Δη|&lt;1.4</a:t>
            </a:r>
            <a:endParaRPr b="0" lang="en-US" sz="3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Fit background in |Δφ|&lt;π/2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00" name="Line 10"/>
          <p:cNvSpPr/>
          <p:nvPr/>
        </p:nvSpPr>
        <p:spPr>
          <a:xfrm flipV="1">
            <a:off x="2743200" y="4846320"/>
            <a:ext cx="2870640" cy="91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Line 11"/>
          <p:cNvSpPr/>
          <p:nvPr/>
        </p:nvSpPr>
        <p:spPr>
          <a:xfrm flipV="1">
            <a:off x="1188720" y="4114800"/>
            <a:ext cx="4425120" cy="18288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Freeform 12"/>
          <p:cNvSpPr/>
          <p:nvPr/>
        </p:nvSpPr>
        <p:spPr>
          <a:xfrm>
            <a:off x="1920600" y="4114800"/>
            <a:ext cx="2834640" cy="1170000"/>
          </a:xfrm>
          <a:custGeom>
            <a:avLst/>
            <a:gdLst/>
            <a:ahLst/>
            <a:rect l="0" t="0" r="r" b="b"/>
            <a:pathLst>
              <a:path w="7874" h="3250">
                <a:moveTo>
                  <a:pt x="1015" y="3249"/>
                </a:moveTo>
                <a:lnTo>
                  <a:pt x="7873" y="2032"/>
                </a:lnTo>
                <a:lnTo>
                  <a:pt x="7365" y="1270"/>
                </a:lnTo>
                <a:lnTo>
                  <a:pt x="5841" y="0"/>
                </a:lnTo>
                <a:lnTo>
                  <a:pt x="5079" y="0"/>
                </a:lnTo>
                <a:lnTo>
                  <a:pt x="2491" y="1126"/>
                </a:lnTo>
                <a:lnTo>
                  <a:pt x="1523" y="1270"/>
                </a:lnTo>
                <a:lnTo>
                  <a:pt x="0" y="2794"/>
                </a:lnTo>
                <a:lnTo>
                  <a:pt x="1015" y="3249"/>
                </a:lnTo>
              </a:path>
            </a:pathLst>
          </a:custGeom>
          <a:solidFill>
            <a:srgbClr val="ff0000">
              <a:alpha val="50000"/>
            </a:srgbClr>
          </a:solidFill>
          <a:ln w="18360">
            <a:solidFill>
              <a:srgbClr val="ff0000"/>
            </a:solidFill>
            <a:round/>
          </a:ln>
        </p:spPr>
      </p:sp>
      <p:sp>
        <p:nvSpPr>
          <p:cNvPr id="303" name="Freeform 13"/>
          <p:cNvSpPr/>
          <p:nvPr/>
        </p:nvSpPr>
        <p:spPr>
          <a:xfrm>
            <a:off x="822960" y="4078800"/>
            <a:ext cx="914760" cy="549000"/>
          </a:xfrm>
          <a:custGeom>
            <a:avLst/>
            <a:gdLst/>
            <a:ahLst/>
            <a:rect l="0" t="0" r="r" b="b"/>
            <a:pathLst>
              <a:path w="2541" h="1525">
                <a:moveTo>
                  <a:pt x="508" y="1524"/>
                </a:moveTo>
                <a:lnTo>
                  <a:pt x="0" y="1270"/>
                </a:lnTo>
                <a:lnTo>
                  <a:pt x="1524" y="254"/>
                </a:lnTo>
                <a:lnTo>
                  <a:pt x="2540" y="0"/>
                </a:lnTo>
                <a:lnTo>
                  <a:pt x="2540" y="254"/>
                </a:lnTo>
                <a:lnTo>
                  <a:pt x="508" y="1524"/>
                </a:lnTo>
              </a:path>
            </a:pathLst>
          </a:custGeom>
          <a:solidFill>
            <a:srgbClr val="ff0000">
              <a:alpha val="50000"/>
            </a:srgbClr>
          </a:solidFill>
          <a:ln w="18360">
            <a:solidFill>
              <a:srgbClr val="ff0000"/>
            </a:solidFill>
            <a:round/>
          </a:ln>
        </p:spPr>
      </p:sp>
      <p:sp>
        <p:nvSpPr>
          <p:cNvPr id="304" name="Freeform 14"/>
          <p:cNvSpPr/>
          <p:nvPr/>
        </p:nvSpPr>
        <p:spPr>
          <a:xfrm>
            <a:off x="2468880" y="3566160"/>
            <a:ext cx="1006200" cy="549000"/>
          </a:xfrm>
          <a:custGeom>
            <a:avLst/>
            <a:gdLst/>
            <a:ahLst/>
            <a:rect l="0" t="0" r="r" b="b"/>
            <a:pathLst>
              <a:path w="2795" h="1525">
                <a:moveTo>
                  <a:pt x="254" y="1524"/>
                </a:moveTo>
                <a:lnTo>
                  <a:pt x="1778" y="508"/>
                </a:lnTo>
                <a:lnTo>
                  <a:pt x="2794" y="1016"/>
                </a:lnTo>
                <a:lnTo>
                  <a:pt x="2286" y="0"/>
                </a:lnTo>
                <a:lnTo>
                  <a:pt x="762" y="254"/>
                </a:lnTo>
                <a:lnTo>
                  <a:pt x="0" y="1016"/>
                </a:lnTo>
                <a:lnTo>
                  <a:pt x="254" y="1524"/>
                </a:lnTo>
                <a:lnTo>
                  <a:pt x="0" y="1524"/>
                </a:lnTo>
                <a:lnTo>
                  <a:pt x="254" y="1524"/>
                </a:lnTo>
              </a:path>
            </a:pathLst>
          </a:custGeom>
          <a:solidFill>
            <a:srgbClr val="ff0000">
              <a:alpha val="50000"/>
            </a:srgbClr>
          </a:solidFill>
          <a:ln w="18360">
            <a:solidFill>
              <a:srgbClr val="ff0000"/>
            </a:solidFill>
            <a:round/>
          </a:ln>
        </p:spPr>
      </p:sp>
      <p:sp>
        <p:nvSpPr>
          <p:cNvPr id="305" name="CustomShape 15"/>
          <p:cNvSpPr/>
          <p:nvPr/>
        </p:nvSpPr>
        <p:spPr>
          <a:xfrm>
            <a:off x="5597280" y="1920240"/>
            <a:ext cx="4023360" cy="393192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TextShape 16"/>
          <p:cNvSpPr txBox="1"/>
          <p:nvPr/>
        </p:nvSpPr>
        <p:spPr>
          <a:xfrm>
            <a:off x="7225920" y="1925640"/>
            <a:ext cx="302328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MODEL</a:t>
            </a:r>
            <a:endParaRPr b="0" lang="en-US" sz="2500" spc="-1" strike="noStrike">
              <a:latin typeface="Arial"/>
            </a:endParaRPr>
          </a:p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STUDIES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504000" y="49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Background in correlations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-32040" y="822960"/>
            <a:ext cx="6341400" cy="5330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All reaction plane angles</a:t>
            </a:r>
            <a:br/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ff"/>
                </a:solidFill>
                <a:latin typeface="Times New Roman"/>
              </a:rPr>
              <a:t>When trigger is restricted relative to reaction plane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Background level modified</a:t>
            </a:r>
            <a:br/>
            <a:br/>
            <a:r>
              <a:rPr b="0" lang="en-US" sz="2800" spc="-1" strike="noStrike">
                <a:latin typeface="Times New Roman"/>
              </a:rPr>
              <a:t> 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Effective v</a:t>
            </a:r>
            <a:r>
              <a:rPr b="1" lang="en-US" sz="2800" spc="-1" strike="noStrike" baseline="-101000">
                <a:solidFill>
                  <a:srgbClr val="0000ff"/>
                </a:solidFill>
                <a:latin typeface="Times New Roman"/>
              </a:rPr>
              <a:t>n</a:t>
            </a: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 modified</a:t>
            </a:r>
            <a:endParaRPr b="0" lang="en-US" sz="2800" spc="-1" strike="noStrike"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09" name="Formula 3"/>
              <p:cNvSpPr txBox="1"/>
              <p:nvPr/>
            </p:nvSpPr>
            <p:spPr>
              <a:xfrm>
                <a:off x="1828800" y="1227600"/>
                <a:ext cx="3641400" cy="527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B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bSup>
                              <m:e>
                                <m:r>
                                  <m:t xml:space="preserve">v</m:t>
                                </m:r>
                              </m:e>
                              <m:sub>
                                <m:r>
                                  <m:t xml:space="preserve">n</m:t>
                                </m:r>
                              </m:sub>
                              <m:sup>
                                <m:r>
                                  <m:t xml:space="preserve">t</m:t>
                                </m:r>
                              </m:sup>
                            </m:sSubSup>
                          </m:e>
                        </m:nary>
                        <m:sSubSup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  <m:sup>
                            <m:r>
                              <m:t xml:space="preserve">a</m:t>
                            </m:r>
                          </m:sup>
                        </m:sSubSup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r>
                              <m:t xml:space="preserve">Δ</m:t>
                            </m:r>
                            <m:r>
                              <m:t xml:space="preserve">ϕ</m:t>
                            </m:r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6583680" y="4114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311" name="TextShape 4"/>
          <p:cNvSpPr txBox="1"/>
          <p:nvPr/>
        </p:nvSpPr>
        <p:spPr>
          <a:xfrm>
            <a:off x="74880" y="6877440"/>
            <a:ext cx="5367240" cy="66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solidFill>
                  <a:srgbClr val="000000"/>
                </a:solidFill>
                <a:latin typeface="Times New Roman"/>
              </a:rPr>
              <a:t>Bielcikova et al, Phys.Rev. C69 (2004) 021901  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12" name="Formula 5"/>
              <p:cNvSpPr txBox="1"/>
              <p:nvPr/>
            </p:nvSpPr>
            <p:spPr>
              <a:xfrm>
                <a:off x="822960" y="2898720"/>
                <a:ext cx="4965120" cy="778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B</m:t>
                    </m:r>
                    <m:r>
                      <m:t xml:space="preserve">=</m:t>
                    </m:r>
                    <m:r>
                      <m:t xml:space="preserve">1</m:t>
                    </m:r>
                    <m:r>
                      <m:t xml:space="preserve">+</m:t>
                    </m:r>
                    <m:nary>
                      <m:naryPr>
                        <m:chr m:val="∑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2</m:t>
                        </m:r>
                      </m:e>
                    </m:nary>
                    <m:sSubSup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k</m:t>
                        </m:r>
                      </m:sub>
                      <m:sup>
                        <m:r>
                          <m:t xml:space="preserve">R</m:t>
                        </m:r>
                        <m:r>
                          <m:t xml:space="preserve">,</m:t>
                        </m:r>
                        <m:r>
                          <m:t xml:space="preserve">t</m:t>
                        </m:r>
                      </m:sup>
                    </m:sSubSup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k</m:t>
                        </m:r>
                        <m:sSub>
                          <m:e>
                            <m:r>
                              <m:t xml:space="preserve">ϕ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</m:sSub>
                      </m:e>
                    </m:d>
                    <m:f>
                      <m:num>
                        <m:r>
                          <m:t xml:space="preserve">sin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kc</m:t>
                            </m:r>
                          </m:e>
                        </m:d>
                      </m:num>
                      <m:den>
                        <m:r>
                          <m:t xml:space="preserve">kc</m:t>
                        </m:r>
                      </m:den>
                    </m:f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313" name="TextShape 6"/>
          <p:cNvSpPr txBox="1"/>
          <p:nvPr/>
        </p:nvSpPr>
        <p:spPr>
          <a:xfrm>
            <a:off x="822960" y="5834880"/>
            <a:ext cx="4206240" cy="89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latin typeface="Times New Roman"/>
                <a:ea typeface="Arial"/>
              </a:rPr>
              <a:t>φ</a:t>
            </a:r>
            <a:r>
              <a:rPr b="0" lang="en-US" sz="2500" spc="-1" strike="noStrike" baseline="-101000">
                <a:latin typeface="Times New Roman"/>
                <a:ea typeface="Arial"/>
              </a:rPr>
              <a:t>S</a:t>
            </a:r>
            <a:r>
              <a:rPr b="0" lang="en-US" sz="2500" spc="-1" strike="noStrike">
                <a:latin typeface="Times New Roman"/>
                <a:ea typeface="Arial"/>
              </a:rPr>
              <a:t> </a:t>
            </a:r>
            <a:r>
              <a:rPr b="0" lang="en-US" sz="2500" spc="-1" strike="noStrike">
                <a:latin typeface="Times New Roman"/>
              </a:rPr>
              <a:t>is the angular threshold</a:t>
            </a:r>
            <a:br/>
            <a:endParaRPr b="0" lang="en-US" sz="2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14" name="Formula 7"/>
              <p:cNvSpPr txBox="1"/>
              <p:nvPr/>
            </p:nvSpPr>
            <p:spPr>
              <a:xfrm>
                <a:off x="881280" y="6400800"/>
                <a:ext cx="3404160" cy="405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b>
                                  <m:e>
                                    <m:r>
                                      <m:t xml:space="preserve">ψ</m:t>
                                    </m:r>
                                  </m:e>
                                  <m:sub>
                                    <m:r>
                                      <m:t xml:space="preserve">true</m:t>
                                    </m:r>
                                  </m:sub>
                                </m:sSub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ψ</m:t>
                                    </m:r>
                                  </m:e>
                                  <m:sub>
                                    <m:r>
                                      <m:t xml:space="preserve">reco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  <p:pic>
        <p:nvPicPr>
          <p:cNvPr id="315" name="" descr=""/>
          <p:cNvPicPr/>
          <p:nvPr/>
        </p:nvPicPr>
        <p:blipFill>
          <a:blip r:embed="rId2"/>
          <a:stretch/>
        </p:blipFill>
        <p:spPr>
          <a:xfrm>
            <a:off x="6309360" y="905400"/>
            <a:ext cx="3657600" cy="30265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316" name="Formula 8"/>
              <p:cNvSpPr txBox="1"/>
              <p:nvPr/>
            </p:nvSpPr>
            <p:spPr>
              <a:xfrm>
                <a:off x="30960" y="4342320"/>
                <a:ext cx="6723720" cy="1028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  <m:sup>
                        <m:r>
                          <m:t xml:space="preserve">R</m:t>
                        </m:r>
                        <m:r>
                          <m:t xml:space="preserve">,</m:t>
                        </m:r>
                        <m:r>
                          <m:t xml:space="preserve">t</m:t>
                        </m:r>
                      </m:sup>
                    </m:sSubSup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  <m:r>
                          <m:t xml:space="preserve">+</m:t>
                        </m:r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r>
                              <m:rPr>
                                <m:lit/>
                                <m:nor/>
                              </m:rPr>
                              <m:t xml:space="preserve">%</m:t>
                            </m:r>
                            <m:sSub>
                              <m:e>
                                <m:r>
                                  <m:t xml:space="preserve">8</m:t>
                                </m:r>
                              </m:e>
                              <m:sub>
                                <m:r>
                                  <m:t xml:space="preserve">S</m:t>
                                </m:r>
                              </m:sub>
                            </m:sSub>
                          </m:e>
                        </m:d>
                        <m:f>
                          <m:num>
                            <m:r>
                              <m:t xml:space="preserve">sin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nc</m:t>
                                </m:r>
                              </m:e>
                            </m:d>
                          </m:num>
                          <m:den>
                            <m:r>
                              <m:t xml:space="preserve">nc</m:t>
                            </m:r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b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k</m:t>
                                    </m:r>
                                    <m:r>
                                      <m:t xml:space="preserve">+</m:t>
                                    </m:r>
                                    <m:r>
                                      <m:t xml:space="preserve">n</m:t>
                                    </m:r>
                                  </m:sub>
                                </m:sSub>
                                <m:r>
                                  <m:t xml:space="preserve">+</m:t>
                                </m:r>
                                <m:sSub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k</m:t>
                                    </m:r>
                                    <m:r>
                                      <m:t xml:space="preserve">−</m:t>
                                    </m:r>
                                    <m:r>
                                      <m:t xml:space="preserve">n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k</m:t>
                            </m:r>
                            <m:sSub>
                              <m:e>
                                <m:r>
                                  <m:t xml:space="preserve">ϕ</m:t>
                                </m:r>
                              </m:e>
                              <m:sub>
                                <m:r>
                                  <m:t xml:space="preserve">S</m:t>
                                </m:r>
                              </m:sub>
                            </m:sSub>
                          </m:e>
                        </m:d>
                        <m:f>
                          <m:num>
                            <m:r>
                              <m:t xml:space="preserve">sin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kc</m:t>
                                </m:r>
                              </m:e>
                            </m:d>
                          </m:num>
                          <m:den>
                            <m:r>
                              <m:t xml:space="preserve">kc</m:t>
                            </m:r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num>
                      <m:den>
                        <m:r>
                          <m:t xml:space="preserve">1</m:t>
                        </m:r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2</m:t>
                            </m:r>
                          </m:e>
                        </m:nary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k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k</m:t>
                            </m:r>
                            <m:sSub>
                              <m:e>
                                <m:r>
                                  <m:t xml:space="preserve">ϕ</m:t>
                                </m:r>
                              </m:e>
                              <m:sub>
                                <m:r>
                                  <m:t xml:space="preserve">S</m:t>
                                </m:r>
                              </m:sub>
                            </m:sSub>
                          </m:e>
                        </m:d>
                        <m:f>
                          <m:num>
                            <m:r>
                              <m:t xml:space="preserve">sin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kc</m:t>
                                </m:r>
                              </m:e>
                            </m:d>
                          </m:num>
                          <m:den>
                            <m:r>
                              <m:t xml:space="preserve">kc</m:t>
                            </m:r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</m:den>
                    </m:f>
                    <m:r>
                      <m:t xml:space="preserve">,</m:t>
                    </m:r>
                    <m:r>
                      <m:t xml:space="preserve">n</m:t>
                    </m:r>
                    <m:r>
                      <m:t xml:space="preserve">=</m:t>
                    </m:r>
                    <m:r>
                      <m:t xml:space="preserve">even</m:t>
                    </m:r>
                  </m:oMath>
                </a14:m>
              </a:p>
            </p:txBody>
          </p:sp>
        </mc:Choice>
        <mc:Fallback/>
      </mc:AlternateContent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49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Background in correlations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-32040" y="822960"/>
            <a:ext cx="6341400" cy="5330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All reaction plane angles</a:t>
            </a:r>
            <a:br/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ff"/>
                </a:solidFill>
                <a:latin typeface="Times New Roman"/>
              </a:rPr>
              <a:t>When trigger is restricted relative to reaction plane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Background level modified</a:t>
            </a:r>
            <a:br/>
            <a:br/>
            <a:r>
              <a:rPr b="0" lang="en-US" sz="2800" spc="-1" strike="noStrike">
                <a:latin typeface="Times New Roman"/>
              </a:rPr>
              <a:t> 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Effective v</a:t>
            </a:r>
            <a:r>
              <a:rPr b="1" lang="en-US" sz="2800" spc="-1" strike="noStrike" baseline="-101000">
                <a:solidFill>
                  <a:srgbClr val="0000ff"/>
                </a:solidFill>
                <a:latin typeface="Times New Roman"/>
              </a:rPr>
              <a:t>n</a:t>
            </a: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 modified</a:t>
            </a:r>
            <a:endParaRPr b="0" lang="en-US" sz="2800" spc="-1" strike="noStrike"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19" name="Formula 3"/>
              <p:cNvSpPr txBox="1"/>
              <p:nvPr/>
            </p:nvSpPr>
            <p:spPr>
              <a:xfrm>
                <a:off x="1828800" y="1227600"/>
                <a:ext cx="3641400" cy="527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B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sSubSup>
                              <m:e>
                                <m:r>
                                  <m:t xml:space="preserve">v</m:t>
                                </m:r>
                              </m:e>
                              <m:sub>
                                <m:r>
                                  <m:t xml:space="preserve">n</m:t>
                                </m:r>
                              </m:sub>
                              <m:sup>
                                <m:r>
                                  <m:t xml:space="preserve">t</m:t>
                                </m:r>
                              </m:sup>
                            </m:sSubSup>
                          </m:e>
                        </m:nary>
                        <m:sSubSup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  <m:sup>
                            <m:r>
                              <m:t xml:space="preserve">a</m:t>
                            </m:r>
                          </m:sup>
                        </m:sSubSup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r>
                              <m:t xml:space="preserve">Δ</m:t>
                            </m:r>
                            <m:r>
                              <m:t xml:space="preserve">ϕ</m:t>
                            </m:r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6583680" y="4114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321" name="TextShape 4"/>
          <p:cNvSpPr txBox="1"/>
          <p:nvPr/>
        </p:nvSpPr>
        <p:spPr>
          <a:xfrm>
            <a:off x="74880" y="6877440"/>
            <a:ext cx="5367240" cy="66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solidFill>
                  <a:srgbClr val="000000"/>
                </a:solidFill>
                <a:latin typeface="Times New Roman"/>
              </a:rPr>
              <a:t>Bielcikova et al, Phys.Rev. C69 (2004) 021901  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22" name="Formula 5"/>
              <p:cNvSpPr txBox="1"/>
              <p:nvPr/>
            </p:nvSpPr>
            <p:spPr>
              <a:xfrm>
                <a:off x="30960" y="2862720"/>
                <a:ext cx="6210000" cy="778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B</m:t>
                    </m:r>
                    <m:r>
                      <m:t xml:space="preserve">=</m:t>
                    </m:r>
                    <m:r>
                      <m:t xml:space="preserve">1</m:t>
                    </m:r>
                    <m:r>
                      <m:t xml:space="preserve">+</m:t>
                    </m:r>
                    <m:nary>
                      <m:naryPr>
                        <m:chr m:val="∑"/>
                        <m:subHide m:val="1"/>
                        <m:supHide m:val="1"/>
                      </m:naryPr>
                      <m:sub/>
                      <m:sup/>
                      <m:e>
                        <m:r>
                          <m:t xml:space="preserve">2</m:t>
                        </m:r>
                      </m:e>
                    </m:nary>
                    <m:sSubSup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jk</m:t>
                        </m:r>
                      </m:sub>
                      <m:sup>
                        <m:r>
                          <m:t xml:space="preserve">R</m:t>
                        </m:r>
                        <m:r>
                          <m:t xml:space="preserve">,</m:t>
                        </m:r>
                        <m:r>
                          <m:t xml:space="preserve">t</m:t>
                        </m:r>
                      </m:sup>
                    </m:sSubSup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jk</m:t>
                        </m:r>
                        <m:sSub>
                          <m:e>
                            <m:r>
                              <m:t xml:space="preserve">ϕ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</m:sSub>
                      </m:e>
                    </m:d>
                    <m:f>
                      <m:num>
                        <m:r>
                          <m:t xml:space="preserve">sin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jkc</m:t>
                            </m:r>
                          </m:e>
                        </m:d>
                      </m:num>
                      <m:den>
                        <m:r>
                          <m:t xml:space="preserve">jkc</m:t>
                        </m:r>
                      </m:den>
                    </m:f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j</m:t>
                        </m:r>
                        <m:r>
                          <m:t xml:space="preserve">,</m:t>
                        </m:r>
                        <m:r>
                          <m:t xml:space="preserve">n</m:t>
                        </m:r>
                      </m:sub>
                    </m:sSub>
                    <m:sSub>
                      <m:e>
                        <m:r>
                          <m:t xml:space="preserve">C</m:t>
                        </m:r>
                      </m:e>
                      <m:sub>
                        <m:r>
                          <m:t xml:space="preserve">jk</m:t>
                        </m:r>
                        <m:r>
                          <m:t xml:space="preserve">,</m:t>
                        </m:r>
                        <m:r>
                          <m:t xml:space="preserve">0</m:t>
                        </m:r>
                        <m:r>
                          <m:t xml:space="preserve">,</m:t>
                        </m:r>
                        <m:r>
                          <m:t xml:space="preserve">j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323" name="TextShape 6"/>
          <p:cNvSpPr txBox="1"/>
          <p:nvPr/>
        </p:nvSpPr>
        <p:spPr>
          <a:xfrm>
            <a:off x="822960" y="5186880"/>
            <a:ext cx="4206240" cy="89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latin typeface="Times New Roman"/>
                <a:ea typeface="Arial"/>
              </a:rPr>
              <a:t>φ</a:t>
            </a:r>
            <a:r>
              <a:rPr b="0" lang="en-US" sz="2500" spc="-1" strike="noStrike" baseline="-101000">
                <a:latin typeface="Times New Roman"/>
                <a:ea typeface="Arial"/>
              </a:rPr>
              <a:t>S</a:t>
            </a:r>
            <a:r>
              <a:rPr b="0" lang="en-US" sz="2500" spc="-1" strike="noStrike">
                <a:latin typeface="Times New Roman"/>
                <a:ea typeface="Arial"/>
              </a:rPr>
              <a:t> </a:t>
            </a:r>
            <a:r>
              <a:rPr b="0" lang="en-US" sz="2500" spc="-1" strike="noStrike">
                <a:latin typeface="Times New Roman"/>
              </a:rPr>
              <a:t>is the angular threshold</a:t>
            </a:r>
            <a:br/>
            <a:endParaRPr b="0" lang="en-US" sz="2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24" name="Formula 7"/>
              <p:cNvSpPr txBox="1"/>
              <p:nvPr/>
            </p:nvSpPr>
            <p:spPr>
              <a:xfrm>
                <a:off x="881280" y="6112800"/>
                <a:ext cx="3936240" cy="405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n</m:t>
                        </m:r>
                        <m:r>
                          <m:t xml:space="preserve">,</m:t>
                        </m:r>
                        <m:r>
                          <m:t xml:space="preserve">j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b>
                                  <m:e>
                                    <m:r>
                                      <m:t xml:space="preserve">ψ</m:t>
                                    </m:r>
                                  </m:e>
                                  <m:sub>
                                    <m:r>
                                      <m:t xml:space="preserve">true</m:t>
                                    </m:r>
                                    <m:r>
                                      <m:t xml:space="preserve">,</m:t>
                                    </m:r>
                                    <m:r>
                                      <m:t xml:space="preserve">j</m:t>
                                    </m:r>
                                  </m:sub>
                                </m:sSub>
                                <m:r>
                                  <m:t xml:space="preserve">−</m:t>
                                </m:r>
                                <m:sSub>
                                  <m:e>
                                    <m:r>
                                      <m:t xml:space="preserve">ψ</m:t>
                                    </m:r>
                                  </m:e>
                                  <m:sub>
                                    <m:r>
                                      <m:t xml:space="preserve">reco</m:t>
                                    </m:r>
                                    <m:r>
                                      <m:t xml:space="preserve">,</m:t>
                                    </m:r>
                                    <m:r>
                                      <m:t xml:space="preserve">j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  <p:pic>
        <p:nvPicPr>
          <p:cNvPr id="325" name="" descr=""/>
          <p:cNvPicPr/>
          <p:nvPr/>
        </p:nvPicPr>
        <p:blipFill>
          <a:blip r:embed="rId2"/>
          <a:stretch/>
        </p:blipFill>
        <p:spPr>
          <a:xfrm>
            <a:off x="6309360" y="905400"/>
            <a:ext cx="3657600" cy="30265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326" name="Formula 8"/>
              <p:cNvSpPr txBox="1"/>
              <p:nvPr/>
            </p:nvSpPr>
            <p:spPr>
              <a:xfrm>
                <a:off x="881280" y="5608800"/>
                <a:ext cx="4877280" cy="405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C</m:t>
                        </m:r>
                      </m:e>
                      <m:sub>
                        <m:r>
                          <m:t xml:space="preserve">n</m:t>
                        </m:r>
                        <m:r>
                          <m:t xml:space="preserve">,</m:t>
                        </m:r>
                        <m:r>
                          <m:t xml:space="preserve">m</m:t>
                        </m:r>
                        <m:r>
                          <m:t xml:space="preserve">,</m:t>
                        </m:r>
                        <m:r>
                          <m:t xml:space="preserve">j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⟨"/>
                        <m:endChr m:val="⟩"/>
                      </m:dPr>
                      <m:e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sSub>
                              <m:e>
                                <m:r>
                                  <m:t xml:space="preserve">ψ</m:t>
                                </m:r>
                              </m:e>
                              <m:sub>
                                <m:r>
                                  <m:t xml:space="preserve">n</m:t>
                                </m:r>
                              </m:sub>
                            </m:sSub>
                            <m:r>
                              <m:t xml:space="preserve">+</m:t>
                            </m:r>
                            <m:r>
                              <m:t xml:space="preserve">m</m:t>
                            </m:r>
                            <m:sSub>
                              <m:e>
                                <m:r>
                                  <m:t xml:space="preserve">ψ</m:t>
                                </m:r>
                              </m:e>
                              <m:sub>
                                <m:r>
                                  <m:t xml:space="preserve">m</m:t>
                                </m:r>
                              </m:sub>
                            </m:sSub>
                            <m:r>
                              <m:t xml:space="preserve">−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n</m:t>
                                </m:r>
                                <m:r>
                                  <m:t xml:space="preserve">+</m:t>
                                </m:r>
                                <m:r>
                                  <m:t xml:space="preserve">m</m:t>
                                </m:r>
                              </m:e>
                            </m:d>
                            <m:sSub>
                              <m:e>
                                <m:r>
                                  <m:t xml:space="preserve">ψ</m:t>
                                </m:r>
                              </m:e>
                              <m:sub>
                                <m:r>
                                  <m:t xml:space="preserve">j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327" name="TextShape 9"/>
          <p:cNvSpPr txBox="1"/>
          <p:nvPr/>
        </p:nvSpPr>
        <p:spPr>
          <a:xfrm>
            <a:off x="75240" y="6625800"/>
            <a:ext cx="5367240" cy="66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solidFill>
                  <a:srgbClr val="ce181e"/>
                </a:solidFill>
                <a:latin typeface="Times New Roman"/>
              </a:rPr>
              <a:t>Nattrass &amp; Todoroki, Phys. Rev. C 97, 054911 (2018).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28" name="Formula 10"/>
              <p:cNvSpPr txBox="1"/>
              <p:nvPr/>
            </p:nvSpPr>
            <p:spPr>
              <a:xfrm>
                <a:off x="183240" y="4189320"/>
                <a:ext cx="7421760" cy="832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n</m:t>
                        </m:r>
                      </m:sub>
                      <m:sup>
                        <m:r>
                          <m:t xml:space="preserve">R</m:t>
                        </m:r>
                        <m:r>
                          <m:t xml:space="preserve">,</m:t>
                        </m:r>
                        <m:r>
                          <m:t xml:space="preserve">t</m:t>
                        </m:r>
                      </m:sup>
                    </m:sSubSup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  <m:r>
                          <m:t xml:space="preserve">+</m:t>
                        </m:r>
                        <m:sSub>
                          <m:e>
                            <m:r>
                              <m:t xml:space="preserve">δ</m:t>
                            </m:r>
                          </m:e>
                          <m:sub>
                            <m:r>
                              <m:t xml:space="preserve">n</m:t>
                            </m:r>
                            <m:r>
                              <m:t xml:space="preserve">,</m:t>
                            </m:r>
                            <m:r>
                              <m:t xml:space="preserve">mult</m:t>
                            </m:r>
                            <m:r>
                              <m:t xml:space="preserve">j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sSub>
                              <m:e>
                                <m:r>
                                  <m:t xml:space="preserve">ϕ</m:t>
                                </m:r>
                              </m:e>
                              <m:sub>
                                <m:r>
                                  <m:t xml:space="preserve">S</m:t>
                                </m:r>
                              </m:sub>
                            </m:sSub>
                          </m:e>
                        </m:d>
                        <m:f>
                          <m:num>
                            <m:r>
                              <m:t xml:space="preserve">sin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nc</m:t>
                                </m:r>
                              </m:e>
                            </m:d>
                          </m:num>
                          <m:den>
                            <m:r>
                              <m:t xml:space="preserve">nc</m:t>
                            </m:r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j</m:t>
                            </m:r>
                            <m:r>
                              <m:t xml:space="preserve">,</m:t>
                            </m:r>
                            <m:r>
                              <m:t xml:space="preserve">n</m:t>
                            </m:r>
                          </m:sub>
                        </m:sSub>
                        <m:sSub>
                          <m:e>
                            <m:r>
                              <m:t xml:space="preserve">C</m:t>
                            </m:r>
                          </m:e>
                          <m:sub>
                            <m:r>
                              <m:t xml:space="preserve">n</m:t>
                            </m:r>
                            <m:r>
                              <m:t xml:space="preserve">,</m:t>
                            </m:r>
                            <m:r>
                              <m:t xml:space="preserve">0</m:t>
                            </m:r>
                            <m:r>
                              <m:t xml:space="preserve">,</m:t>
                            </m:r>
                            <m:r>
                              <m:t xml:space="preserve">j</m:t>
                            </m:r>
                          </m:sub>
                        </m:sSub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sSub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jk</m:t>
                                    </m:r>
                                    <m:r>
                                      <m:t xml:space="preserve">+</m:t>
                                    </m:r>
                                    <m:r>
                                      <m:t xml:space="preserve">n</m:t>
                                    </m:r>
                                  </m:sub>
                                </m:sSub>
                                <m:sSub>
                                  <m:e>
                                    <m:r>
                                      <m:t xml:space="preserve">C</m:t>
                                    </m:r>
                                  </m:e>
                                  <m:sub>
                                    <m:r>
                                      <m:t xml:space="preserve">jk</m:t>
                                    </m:r>
                                    <m:r>
                                      <m:t xml:space="preserve">+</m:t>
                                    </m:r>
                                    <m:r>
                                      <m:t xml:space="preserve">n</m:t>
                                    </m:r>
                                    <m:r>
                                      <m:t xml:space="preserve">∨</m:t>
                                    </m:r>
                                    <m:r>
                                      <m:t xml:space="preserve">,</m:t>
                                    </m:r>
                                    <m:r>
                                      <m:t xml:space="preserve">n</m:t>
                                    </m:r>
                                    <m:r>
                                      <m:t xml:space="preserve">,</m:t>
                                    </m:r>
                                    <m:r>
                                      <m:t xml:space="preserve">j</m:t>
                                    </m:r>
                                  </m:sub>
                                </m:sSub>
                                <m:r>
                                  <m:t xml:space="preserve">+</m:t>
                                </m:r>
                                <m:sSub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jk</m:t>
                                    </m:r>
                                    <m:r>
                                      <m:t xml:space="preserve">−</m:t>
                                    </m:r>
                                    <m:r>
                                      <m:t xml:space="preserve">n</m:t>
                                    </m:r>
                                  </m:sub>
                                </m:sSub>
                                <m:sSub>
                                  <m:e>
                                    <m:r>
                                      <m:t xml:space="preserve">C</m:t>
                                    </m:r>
                                  </m:e>
                                  <m:sub>
                                    <m:r>
                                      <m:t xml:space="preserve">jk</m:t>
                                    </m:r>
                                    <m:r>
                                      <m:t xml:space="preserve">−</m:t>
                                    </m:r>
                                    <m:r>
                                      <m:t xml:space="preserve">n</m:t>
                                    </m:r>
                                    <m:r>
                                      <m:t xml:space="preserve">∨</m:t>
                                    </m:r>
                                    <m:r>
                                      <m:t xml:space="preserve">,</m:t>
                                    </m:r>
                                    <m:r>
                                      <m:t xml:space="preserve">n</m:t>
                                    </m:r>
                                    <m:r>
                                      <m:t xml:space="preserve">,</m:t>
                                    </m:r>
                                    <m:r>
                                      <m:t xml:space="preserve">j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jk</m:t>
                            </m:r>
                            <m:sSub>
                              <m:e>
                                <m:r>
                                  <m:t xml:space="preserve">ϕ</m:t>
                                </m:r>
                              </m:e>
                              <m:sub>
                                <m:r>
                                  <m:t xml:space="preserve">S</m:t>
                                </m:r>
                              </m:sub>
                            </m:sSub>
                          </m:e>
                        </m:d>
                        <m:f>
                          <m:num>
                            <m:r>
                              <m:t xml:space="preserve">sin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jkc</m:t>
                                </m:r>
                              </m:e>
                            </m:d>
                          </m:num>
                          <m:den>
                            <m:r>
                              <m:t xml:space="preserve">jkc</m:t>
                            </m:r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jk</m:t>
                            </m:r>
                            <m:r>
                              <m:t xml:space="preserve">,</m:t>
                            </m:r>
                            <m:r>
                              <m:t xml:space="preserve">n</m:t>
                            </m:r>
                          </m:sub>
                        </m:sSub>
                      </m:num>
                      <m:den>
                        <m:r>
                          <m:t xml:space="preserve">1</m:t>
                        </m:r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r>
                              <m:t xml:space="preserve">2</m:t>
                            </m:r>
                          </m:e>
                        </m:nary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jk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jk</m:t>
                            </m:r>
                            <m:sSub>
                              <m:e>
                                <m:r>
                                  <m:t xml:space="preserve">ϕ</m:t>
                                </m:r>
                              </m:e>
                              <m:sub>
                                <m:r>
                                  <m:t xml:space="preserve">S</m:t>
                                </m:r>
                              </m:sub>
                            </m:sSub>
                          </m:e>
                        </m:d>
                        <m:f>
                          <m:num>
                            <m:r>
                              <m:t xml:space="preserve">sin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jkc</m:t>
                                </m:r>
                              </m:e>
                            </m:d>
                          </m:num>
                          <m:den>
                            <m:r>
                              <m:t xml:space="preserve">jkc</m:t>
                            </m:r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j</m:t>
                            </m:r>
                            <m:r>
                              <m:t xml:space="preserve">,</m:t>
                            </m:r>
                            <m:r>
                              <m:t xml:space="preserve">jk</m:t>
                            </m:r>
                          </m:sub>
                        </m:sSub>
                        <m:sSub>
                          <m:e>
                            <m:r>
                              <m:t xml:space="preserve">C</m:t>
                            </m:r>
                          </m:e>
                          <m:sub>
                            <m:r>
                              <m:t xml:space="preserve">jk</m:t>
                            </m:r>
                            <m:r>
                              <m:t xml:space="preserve">,</m:t>
                            </m:r>
                            <m:r>
                              <m:t xml:space="preserve">0</m:t>
                            </m:r>
                            <m:r>
                              <m:t xml:space="preserve">,</m:t>
                            </m:r>
                            <m:r>
                              <m:t xml:space="preserve">j</m:t>
                            </m:r>
                          </m:sub>
                        </m:sSub>
                      </m:den>
                    </m:f>
                  </m:oMath>
                </a14:m>
              </a:p>
            </p:txBody>
          </p:sp>
        </mc:Choice>
        <mc:Fallback/>
      </mc:AlternateContent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-19440" y="1794240"/>
            <a:ext cx="10079640" cy="4191480"/>
          </a:xfrm>
          <a:prstGeom prst="rect">
            <a:avLst/>
          </a:prstGeom>
          <a:ln>
            <a:noFill/>
          </a:ln>
        </p:spPr>
      </p:pic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7722000" y="91440"/>
            <a:ext cx="2441520" cy="1828800"/>
          </a:xfrm>
          <a:prstGeom prst="rect">
            <a:avLst/>
          </a:prstGeom>
          <a:ln>
            <a:noFill/>
          </a:ln>
        </p:spPr>
      </p:pic>
      <p:sp>
        <p:nvSpPr>
          <p:cNvPr id="331" name="TextShape 1"/>
          <p:cNvSpPr txBox="1"/>
          <p:nvPr/>
        </p:nvSpPr>
        <p:spPr>
          <a:xfrm>
            <a:off x="-2880" y="-16560"/>
            <a:ext cx="7683840" cy="160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Reaction Plane Fit (RPF) method</a:t>
            </a:r>
            <a:br/>
            <a:r>
              <a:rPr b="0" lang="en-US" sz="2500" spc="-1" strike="noStrike">
                <a:latin typeface="Arial"/>
              </a:rPr>
              <a:t>30-40% central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102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TextShape 3"/>
          <p:cNvSpPr txBox="1"/>
          <p:nvPr/>
        </p:nvSpPr>
        <p:spPr>
          <a:xfrm>
            <a:off x="1008720" y="4237920"/>
            <a:ext cx="822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latin typeface="Arial"/>
              </a:rPr>
              <a:t>Fit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318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5"/>
          <p:cNvSpPr/>
          <p:nvPr/>
        </p:nvSpPr>
        <p:spPr>
          <a:xfrm>
            <a:off x="5488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6"/>
          <p:cNvSpPr/>
          <p:nvPr/>
        </p:nvSpPr>
        <p:spPr>
          <a:xfrm>
            <a:off x="786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4361760" y="2103120"/>
            <a:ext cx="1776240" cy="1285560"/>
          </a:xfrm>
          <a:prstGeom prst="rect">
            <a:avLst/>
          </a:prstGeom>
          <a:ln>
            <a:noFill/>
          </a:ln>
        </p:spPr>
      </p:pic>
      <p:sp>
        <p:nvSpPr>
          <p:cNvPr id="338" name="Line 7"/>
          <p:cNvSpPr/>
          <p:nvPr/>
        </p:nvSpPr>
        <p:spPr>
          <a:xfrm flipH="1">
            <a:off x="3474720" y="3108960"/>
            <a:ext cx="1792800" cy="1828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Line 8"/>
          <p:cNvSpPr/>
          <p:nvPr/>
        </p:nvSpPr>
        <p:spPr>
          <a:xfrm flipH="1">
            <a:off x="3383280" y="2876040"/>
            <a:ext cx="1353600" cy="1828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TextShape 9"/>
          <p:cNvSpPr txBox="1"/>
          <p:nvPr/>
        </p:nvSpPr>
        <p:spPr>
          <a:xfrm>
            <a:off x="36000" y="5798880"/>
            <a:ext cx="9967680" cy="190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Project signal+background over 1.0&lt;|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Δη|&lt;1.4</a:t>
            </a:r>
            <a:endParaRPr b="0" lang="en-US" sz="3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Fit background in |Δφ|&lt;1 including reaction plane dependence</a:t>
            </a:r>
            <a:endParaRPr b="0" lang="en-US" sz="3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b="0" lang="en-US" sz="3000" spc="-1" strike="noStrike" baseline="-101000">
                <a:solidFill>
                  <a:srgbClr val="000000"/>
                </a:solidFill>
                <a:latin typeface="Times New Roman"/>
                <a:ea typeface="Arial"/>
              </a:rPr>
              <a:t>n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 and B extracted with v</a:t>
            </a:r>
            <a:r>
              <a:rPr b="0" lang="en-US" sz="3000" spc="-1" strike="noStrike" baseline="-101000">
                <a:solidFill>
                  <a:srgbClr val="000000"/>
                </a:solidFill>
                <a:latin typeface="Times New Roman"/>
                <a:ea typeface="Arial"/>
              </a:rPr>
              <a:t>n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 up to n=4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41" name="TextShape 10"/>
          <p:cNvSpPr txBox="1"/>
          <p:nvPr/>
        </p:nvSpPr>
        <p:spPr>
          <a:xfrm>
            <a:off x="8498160" y="3693600"/>
            <a:ext cx="1645920" cy="111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42" name="TextShape 11"/>
          <p:cNvSpPr txBox="1"/>
          <p:nvPr/>
        </p:nvSpPr>
        <p:spPr>
          <a:xfrm>
            <a:off x="1681920" y="4301280"/>
            <a:ext cx="54864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MODEL STUDIES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144000" y="55440"/>
            <a:ext cx="7542720" cy="160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Reaction Plane Fit (RPF) method</a:t>
            </a:r>
            <a:br/>
            <a:r>
              <a:rPr b="0" lang="en-US" sz="2500" spc="-1" strike="noStrike">
                <a:latin typeface="Arial"/>
              </a:rPr>
              <a:t>30-40% central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7721640" y="91080"/>
            <a:ext cx="2441520" cy="1828800"/>
          </a:xfrm>
          <a:prstGeom prst="rect">
            <a:avLst/>
          </a:prstGeom>
          <a:ln>
            <a:noFill/>
          </a:ln>
        </p:spPr>
      </p:pic>
      <p:pic>
        <p:nvPicPr>
          <p:cNvPr id="345" name="" descr=""/>
          <p:cNvPicPr/>
          <p:nvPr/>
        </p:nvPicPr>
        <p:blipFill>
          <a:blip r:embed="rId2"/>
          <a:stretch/>
        </p:blipFill>
        <p:spPr>
          <a:xfrm>
            <a:off x="16560" y="1811880"/>
            <a:ext cx="10079640" cy="4191480"/>
          </a:xfrm>
          <a:prstGeom prst="rect">
            <a:avLst/>
          </a:prstGeom>
          <a:ln>
            <a:noFill/>
          </a:ln>
        </p:spPr>
      </p:pic>
      <p:sp>
        <p:nvSpPr>
          <p:cNvPr id="346" name="TextShape 2"/>
          <p:cNvSpPr txBox="1"/>
          <p:nvPr/>
        </p:nvSpPr>
        <p:spPr>
          <a:xfrm>
            <a:off x="8498160" y="2073600"/>
            <a:ext cx="1645920" cy="111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3"/>
          <a:stretch/>
        </p:blipFill>
        <p:spPr>
          <a:xfrm>
            <a:off x="16560" y="6023520"/>
            <a:ext cx="10079640" cy="1125360"/>
          </a:xfrm>
          <a:prstGeom prst="rect">
            <a:avLst/>
          </a:prstGeom>
          <a:ln>
            <a:noFill/>
          </a:ln>
        </p:spPr>
      </p:pic>
      <p:sp>
        <p:nvSpPr>
          <p:cNvPr id="348" name="TextShape 3"/>
          <p:cNvSpPr txBox="1"/>
          <p:nvPr/>
        </p:nvSpPr>
        <p:spPr>
          <a:xfrm>
            <a:off x="1933920" y="4265640"/>
            <a:ext cx="54864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MODEL STUDIES</a:t>
            </a:r>
            <a:endParaRPr b="0" lang="en-US" sz="3500" spc="-1" strike="noStrike"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ALICE jet-hadron correlations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3566160" y="6766560"/>
            <a:ext cx="2926080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TextShape 2"/>
          <p:cNvSpPr txBox="1"/>
          <p:nvPr/>
        </p:nvSpPr>
        <p:spPr>
          <a:xfrm>
            <a:off x="503280" y="-240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1.0-1.5 GeV/c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52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353" name="CustomShape 3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4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355" name="CustomShape 4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signal+bkgrd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bkgrd dominated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bkgrd RPF fit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ustomShape 5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</a:rPr>
              <a:t>Correlation function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57" name="Formula 6"/>
              <p:cNvSpPr txBox="1"/>
              <p:nvPr/>
            </p:nvSpPr>
            <p:spPr>
              <a:xfrm>
                <a:off x="6583320" y="-9360"/>
                <a:ext cx="1096920" cy="62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rPr>
                            <m:lit/>
                            <m:nor/>
                          </m:rPr>
                          <m:t xml:space="preserve">assoc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p:sp>
        <p:nvSpPr>
          <p:cNvPr id="358" name="CustomShape 7"/>
          <p:cNvSpPr/>
          <p:nvPr/>
        </p:nvSpPr>
        <p:spPr>
          <a:xfrm>
            <a:off x="1212480" y="6567840"/>
            <a:ext cx="6651360" cy="61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Uncertainties dominated by statistics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buBlip>
                <a:blip r:embed="rId4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Background uncertainty is non-trivially correlated point-to-point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3640" y="246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Because we understand the background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3566160" y="6766560"/>
            <a:ext cx="2926080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362" name="CustomShape 2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3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364" name="CustomShape 3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signal+bkgrd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bkgrd dominated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bkgrd RPF fit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ustomShape 4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</a:rPr>
              <a:t>Correlation function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CustomShape 5"/>
          <p:cNvSpPr/>
          <p:nvPr/>
        </p:nvSpPr>
        <p:spPr>
          <a:xfrm>
            <a:off x="2400480" y="6603840"/>
            <a:ext cx="6651360" cy="67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1800" spc="-1" strike="noStrike" baseline="-33000">
                <a:solidFill>
                  <a:srgbClr val="000000"/>
                </a:solidFill>
                <a:latin typeface="Arial"/>
              </a:rPr>
              <a:t>3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and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1800" spc="-1" strike="noStrike" baseline="-33000">
                <a:solidFill>
                  <a:srgbClr val="000000"/>
                </a:solidFill>
                <a:latin typeface="Arial"/>
              </a:rPr>
              <a:t>4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components important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buBlip>
                <a:blip r:embed="rId4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Background uncertainty is non-trivially correlated point-to-point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CustomShape 6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1.5-2.0 GeV/c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CustomShape 7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369" name="Formula 8"/>
              <p:cNvSpPr txBox="1"/>
              <p:nvPr/>
            </p:nvSpPr>
            <p:spPr>
              <a:xfrm>
                <a:off x="6583320" y="-11160"/>
                <a:ext cx="1096920" cy="622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rPr>
                            <m:lit/>
                            <m:nor/>
                          </m:rPr>
                          <m:t xml:space="preserve">assoc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p:pic>
        <p:nvPicPr>
          <p:cNvPr id="370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3566160" y="6766560"/>
            <a:ext cx="2926080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373" name="CustomShape 2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signal+bkgrd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bkgrd dominated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bkgrd RPF fit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ustomShape 4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</a:rPr>
              <a:t>Correlation function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CustomShape 5"/>
          <p:cNvSpPr/>
          <p:nvPr/>
        </p:nvSpPr>
        <p:spPr>
          <a:xfrm>
            <a:off x="3589200" y="6765840"/>
            <a:ext cx="43657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Away side clearly there and suppressed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CustomShape 6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2.0-3.0 GeV/c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ustomShape 7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380" name="Formula 8"/>
              <p:cNvSpPr txBox="1"/>
              <p:nvPr/>
            </p:nvSpPr>
            <p:spPr>
              <a:xfrm>
                <a:off x="6583320" y="-11160"/>
                <a:ext cx="1096920" cy="622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rPr>
                            <m:lit/>
                            <m:nor/>
                          </m:rPr>
                          <m:t xml:space="preserve">assoc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p:pic>
        <p:nvPicPr>
          <p:cNvPr id="381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3566160" y="6766560"/>
            <a:ext cx="2926080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384" name="CustomShape 2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5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386" name="CustomShape 3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signal+bkgrd</a:t>
            </a:r>
            <a:endParaRPr b="0" lang="en-US" sz="1800" spc="-1" strike="noStrike"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bkgrd dominated</a:t>
            </a:r>
            <a:endParaRPr b="0" lang="en-US" sz="1800" spc="-1" strike="noStrike"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bkgrd RPF fit</a:t>
            </a:r>
            <a:endParaRPr b="0" lang="en-US" sz="1800" spc="-1" strike="noStrike">
              <a:latin typeface="Arial"/>
            </a:endParaRPr>
          </a:p>
          <a:p>
            <a:pPr/>
            <a:endParaRPr b="0" lang="en-US" sz="1800" spc="-1" strike="noStrike">
              <a:latin typeface="Arial"/>
            </a:endParaRPr>
          </a:p>
          <a:p>
            <a:pPr/>
            <a:endParaRPr b="0" lang="en-US" sz="1800" spc="-1" strike="noStrike">
              <a:latin typeface="Arial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</a:rPr>
              <a:t>Correlation function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8" name="CustomShape 5"/>
          <p:cNvSpPr/>
          <p:nvPr/>
        </p:nvSpPr>
        <p:spPr>
          <a:xfrm>
            <a:off x="3305160" y="6699240"/>
            <a:ext cx="3111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Background level negligible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9" name="CustomShape 6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4.0-5.0 GeV/c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0" name="CustomShape 7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391" name="Formula 8"/>
              <p:cNvSpPr txBox="1"/>
              <p:nvPr/>
            </p:nvSpPr>
            <p:spPr>
              <a:xfrm>
                <a:off x="6583320" y="-11160"/>
                <a:ext cx="1096920" cy="622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rPr>
                            <m:lit/>
                            <m:nor/>
                          </m:rPr>
                          <m:t xml:space="preserve">assoc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p:pic>
        <p:nvPicPr>
          <p:cNvPr id="392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504000" y="-586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Yields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94" name="" descr=""/>
          <p:cNvPicPr/>
          <p:nvPr/>
        </p:nvPicPr>
        <p:blipFill>
          <a:blip r:embed="rId1"/>
          <a:stretch/>
        </p:blipFill>
        <p:spPr>
          <a:xfrm>
            <a:off x="4953240" y="1628640"/>
            <a:ext cx="5029200" cy="3620880"/>
          </a:xfrm>
          <a:prstGeom prst="rect">
            <a:avLst/>
          </a:prstGeom>
          <a:ln>
            <a:noFill/>
          </a:ln>
        </p:spPr>
      </p:pic>
      <p:pic>
        <p:nvPicPr>
          <p:cNvPr id="395" name="" descr=""/>
          <p:cNvPicPr/>
          <p:nvPr/>
        </p:nvPicPr>
        <p:blipFill>
          <a:blip r:embed="rId2"/>
          <a:stretch/>
        </p:blipFill>
        <p:spPr>
          <a:xfrm>
            <a:off x="201240" y="1652400"/>
            <a:ext cx="5029200" cy="362088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Yield Ratios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4978800" y="1847160"/>
            <a:ext cx="5029200" cy="3620880"/>
          </a:xfrm>
          <a:prstGeom prst="rect">
            <a:avLst/>
          </a:prstGeom>
          <a:ln>
            <a:noFill/>
          </a:ln>
        </p:spPr>
      </p:pic>
      <p:pic>
        <p:nvPicPr>
          <p:cNvPr id="398" name="" descr=""/>
          <p:cNvPicPr/>
          <p:nvPr/>
        </p:nvPicPr>
        <p:blipFill>
          <a:blip r:embed="rId2"/>
          <a:stretch/>
        </p:blipFill>
        <p:spPr>
          <a:xfrm>
            <a:off x="137880" y="1851120"/>
            <a:ext cx="5029200" cy="362088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Conclusions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0" name="TextShape 2"/>
          <p:cNvSpPr txBox="1"/>
          <p:nvPr/>
        </p:nvSpPr>
        <p:spPr>
          <a:xfrm>
            <a:off x="504000" y="1769040"/>
            <a:ext cx="9071640" cy="518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Jet-hadron correlations allow precise measurements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Show broadening, softening of fragmentation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RPF method is robust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Allows studies of away side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Move beyond ZYAM.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Jets exhibit little/no reaction plane dependence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Consistent with expectations from energy loss?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Indicative of importance of fluctuations?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Not yet sensitive?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401" name="TextShape 3"/>
          <p:cNvSpPr txBox="1"/>
          <p:nvPr/>
        </p:nvSpPr>
        <p:spPr>
          <a:xfrm>
            <a:off x="1371600" y="26532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Conclusions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" descr=""/>
          <p:cNvPicPr/>
          <p:nvPr/>
        </p:nvPicPr>
        <p:blipFill>
          <a:blip r:embed="rId1"/>
          <a:stretch/>
        </p:blipFill>
        <p:spPr>
          <a:xfrm>
            <a:off x="-37440" y="-98280"/>
            <a:ext cx="10230840" cy="7673040"/>
          </a:xfrm>
          <a:prstGeom prst="rect">
            <a:avLst/>
          </a:prstGeom>
          <a:ln>
            <a:noFill/>
          </a:ln>
        </p:spPr>
      </p:pic>
      <p:sp>
        <p:nvSpPr>
          <p:cNvPr id="403" name="TextShape 1"/>
          <p:cNvSpPr txBox="1"/>
          <p:nvPr/>
        </p:nvSpPr>
        <p:spPr>
          <a:xfrm>
            <a:off x="9360" y="-2160"/>
            <a:ext cx="10113120" cy="1847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500" spc="-1" strike="noStrike">
                <a:latin typeface="Times New Roman"/>
              </a:rPr>
              <a:t>Jet measurements in heavy ion collisions</a:t>
            </a:r>
            <a:endParaRPr b="0" lang="en-US" sz="3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500" spc="-1" strike="noStrike">
                <a:latin typeface="Times New Roman"/>
              </a:rPr>
              <a:t>Connors, Nattrass, Reed, &amp; Salur</a:t>
            </a:r>
            <a:br/>
            <a:r>
              <a:rPr b="0" lang="en-US" sz="2500" spc="-1" strike="noStrike">
                <a:latin typeface="Times New Roman"/>
                <a:hlinkClick r:id="rId2"/>
              </a:rPr>
              <a:t>arxiv:1705.01974</a:t>
            </a:r>
            <a:r>
              <a:rPr b="0" lang="en-US" sz="2500" spc="-1" strike="noStrike">
                <a:latin typeface="Times New Roman"/>
              </a:rPr>
              <a:t>, accepted in RMP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2286000" y="4222800"/>
            <a:ext cx="5486400" cy="73152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The way forward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216000" y="5197680"/>
            <a:ext cx="9667800" cy="204876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Times New Roman"/>
              </a:rPr>
              <a:t>Understand bias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Times New Roman"/>
              </a:rPr>
              <a:t>Make quantitative comparisons to theory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Times New Roman"/>
              </a:rPr>
              <a:t>Make more differential measurements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Times New Roman"/>
              </a:rPr>
              <a:t>Come to an agreement on the treatment of background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" descr=""/>
          <p:cNvPicPr/>
          <p:nvPr/>
        </p:nvPicPr>
        <p:blipFill>
          <a:blip r:embed="rId1"/>
          <a:stretch/>
        </p:blipFill>
        <p:spPr>
          <a:xfrm>
            <a:off x="-145440" y="-62280"/>
            <a:ext cx="10230840" cy="7673040"/>
          </a:xfrm>
          <a:prstGeom prst="rect">
            <a:avLst/>
          </a:prstGeom>
          <a:ln>
            <a:noFill/>
          </a:ln>
        </p:spPr>
      </p:pic>
      <p:sp>
        <p:nvSpPr>
          <p:cNvPr id="407" name="TextShape 1"/>
          <p:cNvSpPr txBox="1"/>
          <p:nvPr/>
        </p:nvSpPr>
        <p:spPr>
          <a:xfrm>
            <a:off x="622800" y="-2160"/>
            <a:ext cx="8918280" cy="200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5000" spc="-1" strike="noStrike">
                <a:latin typeface="Arial"/>
              </a:rPr>
              <a:t>Workshop on the Definition of Jets in a Large Background</a:t>
            </a:r>
            <a:br/>
            <a:r>
              <a:rPr b="0" lang="en-US" sz="3000" spc="-1" strike="noStrike">
                <a:latin typeface="Arial"/>
                <a:hlinkClick r:id="rId2"/>
              </a:rPr>
              <a:t>https://www.bnl.gov/jets18/index.php</a:t>
            </a:r>
            <a:br/>
            <a:r>
              <a:rPr b="0" lang="en-US" sz="3000" spc="-1" strike="noStrike">
                <a:latin typeface="Arial"/>
              </a:rPr>
              <a:t>June 25-27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3"/>
          <a:stretch/>
        </p:blipFill>
        <p:spPr>
          <a:xfrm>
            <a:off x="-1799280" y="2538360"/>
            <a:ext cx="4572000" cy="510228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Competing effects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410" name="Group 2"/>
          <p:cNvGrpSpPr/>
          <p:nvPr/>
        </p:nvGrpSpPr>
        <p:grpSpPr>
          <a:xfrm>
            <a:off x="856800" y="1671840"/>
            <a:ext cx="2195280" cy="2589840"/>
            <a:chOff x="856800" y="1671840"/>
            <a:chExt cx="2195280" cy="2589840"/>
          </a:xfrm>
        </p:grpSpPr>
        <p:pic>
          <p:nvPicPr>
            <p:cNvPr id="411" name="" descr=""/>
            <p:cNvPicPr/>
            <p:nvPr/>
          </p:nvPicPr>
          <p:blipFill>
            <a:blip r:embed="rId1"/>
            <a:stretch/>
          </p:blipFill>
          <p:spPr>
            <a:xfrm>
              <a:off x="948240" y="2241000"/>
              <a:ext cx="1188720" cy="20206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12" name="Group 3"/>
            <p:cNvGrpSpPr/>
            <p:nvPr/>
          </p:nvGrpSpPr>
          <p:grpSpPr>
            <a:xfrm>
              <a:off x="1496880" y="2918160"/>
              <a:ext cx="1555200" cy="640080"/>
              <a:chOff x="1496880" y="2918160"/>
              <a:chExt cx="1555200" cy="640080"/>
            </a:xfrm>
          </p:grpSpPr>
          <p:sp>
            <p:nvSpPr>
              <p:cNvPr id="413" name="CustomShape 4"/>
              <p:cNvSpPr/>
              <p:nvPr/>
            </p:nvSpPr>
            <p:spPr>
              <a:xfrm>
                <a:off x="2686320" y="2918160"/>
                <a:ext cx="365760" cy="640080"/>
              </a:xfrm>
              <a:prstGeom prst="ellipse">
                <a:avLst/>
              </a:prstGeom>
              <a:noFill/>
              <a:ln w="18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4" name="Line 5"/>
              <p:cNvSpPr/>
              <p:nvPr/>
            </p:nvSpPr>
            <p:spPr>
              <a:xfrm>
                <a:off x="1496880" y="3255840"/>
                <a:ext cx="1371600" cy="302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5" name="Line 6"/>
              <p:cNvSpPr/>
              <p:nvPr/>
            </p:nvSpPr>
            <p:spPr>
              <a:xfrm flipV="1">
                <a:off x="1496880" y="2918160"/>
                <a:ext cx="1371600" cy="33768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6" name="Line 7"/>
              <p:cNvSpPr/>
              <p:nvPr/>
            </p:nvSpPr>
            <p:spPr>
              <a:xfrm flipV="1">
                <a:off x="1496880" y="3164400"/>
                <a:ext cx="118944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7" name="Line 8"/>
              <p:cNvSpPr/>
              <p:nvPr/>
            </p:nvSpPr>
            <p:spPr>
              <a:xfrm>
                <a:off x="1496880" y="3255840"/>
                <a:ext cx="91440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8" name="Line 9"/>
              <p:cNvSpPr/>
              <p:nvPr/>
            </p:nvSpPr>
            <p:spPr>
              <a:xfrm>
                <a:off x="1496880" y="3255840"/>
                <a:ext cx="155520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9" name="Line 10"/>
              <p:cNvSpPr/>
              <p:nvPr/>
            </p:nvSpPr>
            <p:spPr>
              <a:xfrm flipV="1">
                <a:off x="1496880" y="3164400"/>
                <a:ext cx="64008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0" name="Group 11"/>
            <p:cNvGrpSpPr/>
            <p:nvPr/>
          </p:nvGrpSpPr>
          <p:grpSpPr>
            <a:xfrm>
              <a:off x="1208160" y="1671840"/>
              <a:ext cx="640080" cy="1555200"/>
              <a:chOff x="1208160" y="1671840"/>
              <a:chExt cx="640080" cy="1555200"/>
            </a:xfrm>
          </p:grpSpPr>
          <p:sp>
            <p:nvSpPr>
              <p:cNvPr id="421" name="CustomShape 12"/>
              <p:cNvSpPr/>
              <p:nvPr/>
            </p:nvSpPr>
            <p:spPr>
              <a:xfrm rot="16200000">
                <a:off x="1345320" y="1534680"/>
                <a:ext cx="365760" cy="640080"/>
              </a:xfrm>
              <a:prstGeom prst="ellipse">
                <a:avLst/>
              </a:prstGeom>
              <a:noFill/>
              <a:ln w="18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2" name="Line 13"/>
              <p:cNvSpPr/>
              <p:nvPr/>
            </p:nvSpPr>
            <p:spPr>
              <a:xfrm flipV="1">
                <a:off x="1545840" y="1855440"/>
                <a:ext cx="302400" cy="1371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3" name="Line 14"/>
              <p:cNvSpPr/>
              <p:nvPr/>
            </p:nvSpPr>
            <p:spPr>
              <a:xfrm flipH="1" flipV="1">
                <a:off x="1208160" y="1855440"/>
                <a:ext cx="337680" cy="1371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4" name="Line 15"/>
              <p:cNvSpPr/>
              <p:nvPr/>
            </p:nvSpPr>
            <p:spPr>
              <a:xfrm flipH="1" flipV="1">
                <a:off x="1454400" y="2037600"/>
                <a:ext cx="91440" cy="1189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5" name="Line 16"/>
              <p:cNvSpPr/>
              <p:nvPr/>
            </p:nvSpPr>
            <p:spPr>
              <a:xfrm flipV="1">
                <a:off x="1545840" y="2312640"/>
                <a:ext cx="91440" cy="91440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6" name="Line 17"/>
              <p:cNvSpPr/>
              <p:nvPr/>
            </p:nvSpPr>
            <p:spPr>
              <a:xfrm flipV="1">
                <a:off x="1545840" y="1671840"/>
                <a:ext cx="91440" cy="155520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7" name="Line 18"/>
              <p:cNvSpPr/>
              <p:nvPr/>
            </p:nvSpPr>
            <p:spPr>
              <a:xfrm flipH="1" flipV="1">
                <a:off x="1454400" y="2586960"/>
                <a:ext cx="91440" cy="64008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28" name="Line 19"/>
            <p:cNvSpPr/>
            <p:nvPr/>
          </p:nvSpPr>
          <p:spPr>
            <a:xfrm flipV="1">
              <a:off x="948240" y="1792800"/>
              <a:ext cx="1188720" cy="64008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Line 20"/>
            <p:cNvSpPr/>
            <p:nvPr/>
          </p:nvSpPr>
          <p:spPr>
            <a:xfrm>
              <a:off x="856800" y="1792800"/>
              <a:ext cx="1280160" cy="64008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30" name="TextShape 21"/>
          <p:cNvSpPr txBox="1"/>
          <p:nvPr/>
        </p:nvSpPr>
        <p:spPr>
          <a:xfrm>
            <a:off x="371520" y="4389120"/>
            <a:ext cx="2837160" cy="215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500" spc="-1" strike="noStrike">
                <a:solidFill>
                  <a:srgbClr val="0000ff"/>
                </a:solidFill>
                <a:latin typeface="Arial"/>
              </a:rPr>
              <a:t>Quenching</a:t>
            </a:r>
            <a:endParaRPr b="0" lang="en-US" sz="3500" spc="-1" strike="noStrike">
              <a:latin typeface="Arial"/>
            </a:endParaRPr>
          </a:p>
          <a:p>
            <a:r>
              <a:rPr b="0" lang="en-US" sz="2500" spc="-1" strike="noStrike">
                <a:latin typeface="Arial"/>
              </a:rPr>
              <a:t>Fewer jets, lower yield out of plane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431" name="Group 22"/>
          <p:cNvGrpSpPr/>
          <p:nvPr/>
        </p:nvGrpSpPr>
        <p:grpSpPr>
          <a:xfrm>
            <a:off x="3984120" y="1667160"/>
            <a:ext cx="2205000" cy="2548080"/>
            <a:chOff x="3984120" y="1667160"/>
            <a:chExt cx="2205000" cy="2548080"/>
          </a:xfrm>
        </p:grpSpPr>
        <p:pic>
          <p:nvPicPr>
            <p:cNvPr id="432" name="" descr=""/>
            <p:cNvPicPr/>
            <p:nvPr/>
          </p:nvPicPr>
          <p:blipFill>
            <a:blip r:embed="rId2"/>
            <a:stretch/>
          </p:blipFill>
          <p:spPr>
            <a:xfrm>
              <a:off x="4052160" y="2194560"/>
              <a:ext cx="1188720" cy="20206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33" name="Group 23"/>
            <p:cNvGrpSpPr/>
            <p:nvPr/>
          </p:nvGrpSpPr>
          <p:grpSpPr>
            <a:xfrm>
              <a:off x="4633920" y="2913480"/>
              <a:ext cx="1555200" cy="640080"/>
              <a:chOff x="4633920" y="2913480"/>
              <a:chExt cx="1555200" cy="640080"/>
            </a:xfrm>
          </p:grpSpPr>
          <p:sp>
            <p:nvSpPr>
              <p:cNvPr id="434" name="CustomShape 24"/>
              <p:cNvSpPr/>
              <p:nvPr/>
            </p:nvSpPr>
            <p:spPr>
              <a:xfrm>
                <a:off x="5823360" y="2913480"/>
                <a:ext cx="365760" cy="640080"/>
              </a:xfrm>
              <a:prstGeom prst="ellipse">
                <a:avLst/>
              </a:prstGeom>
              <a:noFill/>
              <a:ln w="18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5" name="Line 25"/>
              <p:cNvSpPr/>
              <p:nvPr/>
            </p:nvSpPr>
            <p:spPr>
              <a:xfrm>
                <a:off x="4633920" y="3251160"/>
                <a:ext cx="1371600" cy="302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6" name="Line 26"/>
              <p:cNvSpPr/>
              <p:nvPr/>
            </p:nvSpPr>
            <p:spPr>
              <a:xfrm flipV="1">
                <a:off x="4633920" y="2913480"/>
                <a:ext cx="1371600" cy="33768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7" name="Line 27"/>
              <p:cNvSpPr/>
              <p:nvPr/>
            </p:nvSpPr>
            <p:spPr>
              <a:xfrm flipV="1">
                <a:off x="4633920" y="3159720"/>
                <a:ext cx="118944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8" name="Line 28"/>
              <p:cNvSpPr/>
              <p:nvPr/>
            </p:nvSpPr>
            <p:spPr>
              <a:xfrm>
                <a:off x="4633920" y="3251160"/>
                <a:ext cx="91440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9" name="Line 29"/>
              <p:cNvSpPr/>
              <p:nvPr/>
            </p:nvSpPr>
            <p:spPr>
              <a:xfrm>
                <a:off x="4633920" y="3251160"/>
                <a:ext cx="155520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0" name="Line 30"/>
              <p:cNvSpPr/>
              <p:nvPr/>
            </p:nvSpPr>
            <p:spPr>
              <a:xfrm flipV="1">
                <a:off x="4633920" y="3159720"/>
                <a:ext cx="64008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41" name="Group 31"/>
            <p:cNvGrpSpPr/>
            <p:nvPr/>
          </p:nvGrpSpPr>
          <p:grpSpPr>
            <a:xfrm>
              <a:off x="4345200" y="1667160"/>
              <a:ext cx="640080" cy="1555200"/>
              <a:chOff x="4345200" y="1667160"/>
              <a:chExt cx="640080" cy="1555200"/>
            </a:xfrm>
          </p:grpSpPr>
          <p:sp>
            <p:nvSpPr>
              <p:cNvPr id="442" name="CustomShape 32"/>
              <p:cNvSpPr/>
              <p:nvPr/>
            </p:nvSpPr>
            <p:spPr>
              <a:xfrm rot="16200000">
                <a:off x="4482360" y="1530000"/>
                <a:ext cx="365760" cy="640080"/>
              </a:xfrm>
              <a:prstGeom prst="ellipse">
                <a:avLst/>
              </a:prstGeom>
              <a:noFill/>
              <a:ln w="18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3" name="Line 33"/>
              <p:cNvSpPr/>
              <p:nvPr/>
            </p:nvSpPr>
            <p:spPr>
              <a:xfrm flipV="1">
                <a:off x="4682880" y="1850760"/>
                <a:ext cx="302400" cy="1371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4" name="Line 34"/>
              <p:cNvSpPr/>
              <p:nvPr/>
            </p:nvSpPr>
            <p:spPr>
              <a:xfrm flipH="1" flipV="1">
                <a:off x="4345200" y="1850760"/>
                <a:ext cx="337680" cy="1371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5" name="Line 35"/>
              <p:cNvSpPr/>
              <p:nvPr/>
            </p:nvSpPr>
            <p:spPr>
              <a:xfrm flipH="1" flipV="1">
                <a:off x="4591440" y="2032920"/>
                <a:ext cx="91440" cy="1189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6" name="Line 36"/>
              <p:cNvSpPr/>
              <p:nvPr/>
            </p:nvSpPr>
            <p:spPr>
              <a:xfrm flipV="1">
                <a:off x="4682880" y="2307960"/>
                <a:ext cx="91440" cy="91440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7" name="Line 37"/>
              <p:cNvSpPr/>
              <p:nvPr/>
            </p:nvSpPr>
            <p:spPr>
              <a:xfrm flipV="1">
                <a:off x="4682880" y="1667160"/>
                <a:ext cx="91440" cy="155520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8" name="Line 38"/>
              <p:cNvSpPr/>
              <p:nvPr/>
            </p:nvSpPr>
            <p:spPr>
              <a:xfrm flipH="1" flipV="1">
                <a:off x="4591440" y="2582280"/>
                <a:ext cx="91440" cy="64008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49" name="" descr=""/>
            <p:cNvPicPr/>
            <p:nvPr/>
          </p:nvPicPr>
          <p:blipFill>
            <a:blip r:embed="rId3"/>
            <a:stretch/>
          </p:blipFill>
          <p:spPr>
            <a:xfrm>
              <a:off x="4615560" y="2466000"/>
              <a:ext cx="483120" cy="725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0" name="" descr=""/>
            <p:cNvPicPr/>
            <p:nvPr/>
          </p:nvPicPr>
          <p:blipFill>
            <a:blip r:embed="rId4"/>
            <a:stretch/>
          </p:blipFill>
          <p:spPr>
            <a:xfrm rot="17400000">
              <a:off x="4165920" y="2547360"/>
              <a:ext cx="483120" cy="725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1" name="" descr=""/>
            <p:cNvPicPr/>
            <p:nvPr/>
          </p:nvPicPr>
          <p:blipFill>
            <a:blip r:embed="rId5"/>
            <a:stretch/>
          </p:blipFill>
          <p:spPr>
            <a:xfrm rot="20400000">
              <a:off x="4472280" y="2284560"/>
              <a:ext cx="483120" cy="725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52" name="TextShape 39"/>
          <p:cNvSpPr txBox="1"/>
          <p:nvPr/>
        </p:nvSpPr>
        <p:spPr>
          <a:xfrm>
            <a:off x="3320640" y="4444560"/>
            <a:ext cx="3474720" cy="180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500" spc="-1" strike="noStrike">
                <a:solidFill>
                  <a:srgbClr val="0000ff"/>
                </a:solidFill>
                <a:latin typeface="Arial"/>
              </a:rPr>
              <a:t>Bremsstrahlung</a:t>
            </a:r>
            <a:endParaRPr b="0" lang="en-US" sz="3500" spc="-1" strike="noStrike">
              <a:latin typeface="Arial"/>
            </a:endParaRPr>
          </a:p>
          <a:p>
            <a:r>
              <a:rPr b="0" lang="en-US" sz="2500" spc="-1" strike="noStrike">
                <a:latin typeface="Arial"/>
              </a:rPr>
              <a:t>Softer, higher yield out of plane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453" name="Group 40"/>
          <p:cNvGrpSpPr/>
          <p:nvPr/>
        </p:nvGrpSpPr>
        <p:grpSpPr>
          <a:xfrm>
            <a:off x="7399440" y="1591560"/>
            <a:ext cx="2136960" cy="2548080"/>
            <a:chOff x="7399440" y="1591560"/>
            <a:chExt cx="2136960" cy="2548080"/>
          </a:xfrm>
        </p:grpSpPr>
        <p:pic>
          <p:nvPicPr>
            <p:cNvPr id="454" name="" descr=""/>
            <p:cNvPicPr/>
            <p:nvPr/>
          </p:nvPicPr>
          <p:blipFill>
            <a:blip r:embed="rId6"/>
            <a:stretch/>
          </p:blipFill>
          <p:spPr>
            <a:xfrm>
              <a:off x="7399440" y="2118960"/>
              <a:ext cx="1188720" cy="20206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55" name="Group 41"/>
            <p:cNvGrpSpPr/>
            <p:nvPr/>
          </p:nvGrpSpPr>
          <p:grpSpPr>
            <a:xfrm>
              <a:off x="7981200" y="2837880"/>
              <a:ext cx="1555200" cy="640080"/>
              <a:chOff x="7981200" y="2837880"/>
              <a:chExt cx="1555200" cy="640080"/>
            </a:xfrm>
          </p:grpSpPr>
          <p:sp>
            <p:nvSpPr>
              <p:cNvPr id="456" name="CustomShape 42"/>
              <p:cNvSpPr/>
              <p:nvPr/>
            </p:nvSpPr>
            <p:spPr>
              <a:xfrm>
                <a:off x="9170640" y="2837880"/>
                <a:ext cx="365760" cy="640080"/>
              </a:xfrm>
              <a:prstGeom prst="ellipse">
                <a:avLst/>
              </a:prstGeom>
              <a:noFill/>
              <a:ln w="18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7" name="Line 43"/>
              <p:cNvSpPr/>
              <p:nvPr/>
            </p:nvSpPr>
            <p:spPr>
              <a:xfrm>
                <a:off x="7981200" y="3175560"/>
                <a:ext cx="1371600" cy="302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8" name="Line 44"/>
              <p:cNvSpPr/>
              <p:nvPr/>
            </p:nvSpPr>
            <p:spPr>
              <a:xfrm flipV="1">
                <a:off x="7981200" y="2837880"/>
                <a:ext cx="1371600" cy="33768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9" name="Line 45"/>
              <p:cNvSpPr/>
              <p:nvPr/>
            </p:nvSpPr>
            <p:spPr>
              <a:xfrm flipV="1">
                <a:off x="7981200" y="3084120"/>
                <a:ext cx="118944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0" name="Line 46"/>
              <p:cNvSpPr/>
              <p:nvPr/>
            </p:nvSpPr>
            <p:spPr>
              <a:xfrm>
                <a:off x="7981200" y="3175560"/>
                <a:ext cx="91440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1" name="Line 47"/>
              <p:cNvSpPr/>
              <p:nvPr/>
            </p:nvSpPr>
            <p:spPr>
              <a:xfrm>
                <a:off x="7981200" y="3175560"/>
                <a:ext cx="155520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2" name="Line 48"/>
              <p:cNvSpPr/>
              <p:nvPr/>
            </p:nvSpPr>
            <p:spPr>
              <a:xfrm flipV="1">
                <a:off x="7981200" y="3084120"/>
                <a:ext cx="640080" cy="91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63" name="Group 49"/>
            <p:cNvGrpSpPr/>
            <p:nvPr/>
          </p:nvGrpSpPr>
          <p:grpSpPr>
            <a:xfrm>
              <a:off x="7692480" y="1591560"/>
              <a:ext cx="640080" cy="1555200"/>
              <a:chOff x="7692480" y="1591560"/>
              <a:chExt cx="640080" cy="1555200"/>
            </a:xfrm>
          </p:grpSpPr>
          <p:sp>
            <p:nvSpPr>
              <p:cNvPr id="464" name="CustomShape 50"/>
              <p:cNvSpPr/>
              <p:nvPr/>
            </p:nvSpPr>
            <p:spPr>
              <a:xfrm rot="16200000">
                <a:off x="7829640" y="1454400"/>
                <a:ext cx="365760" cy="640080"/>
              </a:xfrm>
              <a:prstGeom prst="ellipse">
                <a:avLst/>
              </a:prstGeom>
              <a:noFill/>
              <a:ln w="18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5" name="Line 51"/>
              <p:cNvSpPr/>
              <p:nvPr/>
            </p:nvSpPr>
            <p:spPr>
              <a:xfrm flipV="1">
                <a:off x="8030160" y="1775160"/>
                <a:ext cx="302400" cy="1371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6" name="Line 52"/>
              <p:cNvSpPr/>
              <p:nvPr/>
            </p:nvSpPr>
            <p:spPr>
              <a:xfrm flipH="1" flipV="1">
                <a:off x="7692480" y="1775160"/>
                <a:ext cx="337680" cy="1371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7" name="Line 53"/>
              <p:cNvSpPr/>
              <p:nvPr/>
            </p:nvSpPr>
            <p:spPr>
              <a:xfrm flipH="1" flipV="1">
                <a:off x="7938720" y="1957320"/>
                <a:ext cx="91440" cy="118944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8" name="Line 54"/>
              <p:cNvSpPr/>
              <p:nvPr/>
            </p:nvSpPr>
            <p:spPr>
              <a:xfrm flipV="1">
                <a:off x="8030160" y="2232360"/>
                <a:ext cx="91440" cy="91440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9" name="Line 55"/>
              <p:cNvSpPr/>
              <p:nvPr/>
            </p:nvSpPr>
            <p:spPr>
              <a:xfrm flipV="1">
                <a:off x="8030160" y="1591560"/>
                <a:ext cx="91440" cy="155520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0" name="Line 56"/>
              <p:cNvSpPr/>
              <p:nvPr/>
            </p:nvSpPr>
            <p:spPr>
              <a:xfrm flipH="1" flipV="1">
                <a:off x="7938720" y="2506680"/>
                <a:ext cx="91440" cy="640080"/>
              </a:xfrm>
              <a:prstGeom prst="line">
                <a:avLst/>
              </a:prstGeom>
              <a:ln>
                <a:solidFill>
                  <a:srgbClr val="000000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1" name="Group 57"/>
            <p:cNvGrpSpPr/>
            <p:nvPr/>
          </p:nvGrpSpPr>
          <p:grpSpPr>
            <a:xfrm>
              <a:off x="7951680" y="2542320"/>
              <a:ext cx="1037160" cy="1114560"/>
              <a:chOff x="7951680" y="2542320"/>
              <a:chExt cx="1037160" cy="1114560"/>
            </a:xfrm>
          </p:grpSpPr>
          <p:pic>
            <p:nvPicPr>
              <p:cNvPr id="472" name="" descr=""/>
              <p:cNvPicPr/>
              <p:nvPr/>
            </p:nvPicPr>
            <p:blipFill>
              <a:blip r:embed="rId7"/>
              <a:stretch/>
            </p:blipFill>
            <p:spPr>
              <a:xfrm rot="5400000">
                <a:off x="8142480" y="3052440"/>
                <a:ext cx="483120" cy="725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3" name="" descr=""/>
              <p:cNvPicPr/>
              <p:nvPr/>
            </p:nvPicPr>
            <p:blipFill>
              <a:blip r:embed="rId8"/>
              <a:stretch/>
            </p:blipFill>
            <p:spPr>
              <a:xfrm rot="1200000">
                <a:off x="8060760" y="2602800"/>
                <a:ext cx="483120" cy="725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4" name="" descr=""/>
              <p:cNvPicPr/>
              <p:nvPr/>
            </p:nvPicPr>
            <p:blipFill>
              <a:blip r:embed="rId9"/>
              <a:stretch/>
            </p:blipFill>
            <p:spPr>
              <a:xfrm rot="4200000">
                <a:off x="8323560" y="2909160"/>
                <a:ext cx="483120" cy="7254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475" name="TextShape 58"/>
          <p:cNvSpPr txBox="1"/>
          <p:nvPr/>
        </p:nvSpPr>
        <p:spPr>
          <a:xfrm>
            <a:off x="6884640" y="4444920"/>
            <a:ext cx="3212640" cy="180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500" spc="-1" strike="noStrike">
                <a:solidFill>
                  <a:srgbClr val="0000ff"/>
                </a:solidFill>
                <a:latin typeface="Arial"/>
              </a:rPr>
              <a:t>Fluctuations</a:t>
            </a:r>
            <a:endParaRPr b="0" lang="en-US" sz="3500" spc="-1" strike="noStrike">
              <a:latin typeface="Arial"/>
            </a:endParaRPr>
          </a:p>
          <a:p>
            <a:r>
              <a:rPr b="0" lang="en-US" sz="2500" spc="-1" strike="noStrike">
                <a:latin typeface="Arial"/>
              </a:rPr>
              <a:t>Individual jets' energy loss may vary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Little/no path length dependence?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7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Path length dependence naively predicted by every model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No path length dependence seen in rxn plane dependent A</a:t>
            </a:r>
            <a:r>
              <a:rPr b="0" lang="en-US" sz="2800" spc="-1" strike="noStrike" baseline="-101000">
                <a:latin typeface="Times New Roman"/>
              </a:rPr>
              <a:t>j</a:t>
            </a:r>
            <a:r>
              <a:rPr b="0" lang="en-US" sz="2800" spc="-1" strike="noStrike">
                <a:latin typeface="Times New Roman"/>
              </a:rPr>
              <a:t> either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Insufficient sensitivity?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Statistical variation in energy loss is more important than path length dependence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J. G. Milhano and K. C. Zapp, “Origins of the di-jet asymmetry in heavy ion collisions,” arXiv:1512.08107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F. Senzel, O. Fochler, J. Uphoff, Z. Xu, and C. Greiner, “Influence of multiple in-medium scattering processes on the momentum imbalance of reconstructed di-jets,” J. Phys. G42 no. 11, (2015) 115104, arXiv:1309.1657 [hep-ph]. </a:t>
            </a:r>
            <a:endParaRPr b="0" lang="en-US" sz="2800" spc="-1" strike="noStrike">
              <a:latin typeface="Times New Roman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3640" y="246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So we can study the away side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expect?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79" name="TextShape 2"/>
          <p:cNvSpPr txBox="1"/>
          <p:nvPr/>
        </p:nvSpPr>
        <p:spPr>
          <a:xfrm>
            <a:off x="0" y="1769040"/>
            <a:ext cx="10080000" cy="4906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From the JET collaboration </a:t>
            </a:r>
            <a:r>
              <a:rPr b="0" lang="en-US" sz="2800" spc="-1" strike="noStrike">
                <a:latin typeface="Times New Roman"/>
              </a:rPr>
              <a:t>Phys. Rev. C 90, 014909 (2014)*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*this is for a 10 GeV parton!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RHIC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LHC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Use PHENIX paper </a:t>
            </a:r>
            <a:r>
              <a:rPr b="0" lang="en-US" sz="2800" spc="-1" strike="noStrike">
                <a:latin typeface="Times New Roman"/>
              </a:rPr>
              <a:t>Phys.Rev.C80:054907(2009)</a:t>
            </a:r>
            <a:r>
              <a:rPr b="0" lang="en-US" sz="3200" spc="-1" strike="noStrike">
                <a:latin typeface="Times New Roman"/>
              </a:rPr>
              <a:t> for ballpark estimate of L for 30-40% collisions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4.8 fm in-plane, 6.4 fm out-of-plane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At RHIC: 2.4 GeV in-plane, 2.8 GeV out-of-plane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At LHC: 3.0 GeV in-plane, 3.5 GeV out-of-plane</a:t>
            </a:r>
            <a:endParaRPr b="0" lang="en-US" sz="3200" spc="-1" strike="noStrike"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80" name="Formula 3"/>
              <p:cNvSpPr txBox="1"/>
              <p:nvPr/>
            </p:nvSpPr>
            <p:spPr>
              <a:xfrm>
                <a:off x="1956960" y="2863080"/>
                <a:ext cx="340956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f>
                      <m:fPr>
                        <m:type m:val="lin"/>
                      </m:fPr>
                      <m:num>
                        <m:sSup>
                          <m:e>
                            <m:r>
                              <m:t xml:space="preserve">Q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num>
                      <m:den>
                        <m:r>
                          <m:t xml:space="preserve">L</m:t>
                        </m:r>
                      </m:den>
                    </m:f>
                    <m:r>
                      <m:t xml:space="preserve">=</m:t>
                    </m:r>
                    <m:r>
                      <m:t xml:space="preserve">1.2</m:t>
                    </m:r>
                    <m:r>
                      <m:t xml:space="preserve">±</m:t>
                    </m:r>
                    <m:r>
                      <m:t xml:space="preserve">0.3</m:t>
                    </m:r>
                    <m:r>
                      <m:t xml:space="preserve"> </m:t>
                    </m:r>
                    <m:sSup>
                      <m:e>
                        <m:r>
                          <m:t xml:space="preserve">GeV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481" name="Formula 4"/>
              <p:cNvSpPr txBox="1"/>
              <p:nvPr/>
            </p:nvSpPr>
            <p:spPr>
              <a:xfrm>
                <a:off x="1956960" y="3367080"/>
                <a:ext cx="341784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f>
                      <m:fPr>
                        <m:type m:val="lin"/>
                      </m:fPr>
                      <m:num>
                        <m:sSup>
                          <m:e>
                            <m:r>
                              <m:t xml:space="preserve">Q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num>
                      <m:den>
                        <m:r>
                          <m:t xml:space="preserve">L</m:t>
                        </m:r>
                      </m:den>
                    </m:f>
                    <m:r>
                      <m:t xml:space="preserve">=</m:t>
                    </m:r>
                    <m:r>
                      <m:t xml:space="preserve">1.9</m:t>
                    </m:r>
                    <m:r>
                      <m:t xml:space="preserve">±</m:t>
                    </m:r>
                    <m:r>
                      <m:t xml:space="preserve">0.7</m:t>
                    </m:r>
                    <m:r>
                      <m:t xml:space="preserve"> </m:t>
                    </m:r>
                    <m:sSup>
                      <m:e>
                        <m:r>
                          <m:t xml:space="preserve">GeV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Reanalysis of STAR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di-hadron correlations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83" name="TextShape 2"/>
          <p:cNvSpPr txBox="1"/>
          <p:nvPr/>
        </p:nvSpPr>
        <p:spPr>
          <a:xfrm>
            <a:off x="1275840" y="4057920"/>
            <a:ext cx="7715520" cy="25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Based on Phys.Rev. C94 011901(2016) 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0" y="-187200"/>
            <a:ext cx="10080000" cy="187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STAR measurements of dihadron correlations relative to reaction plane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85" name="TextShape 2"/>
          <p:cNvSpPr txBox="1"/>
          <p:nvPr/>
        </p:nvSpPr>
        <p:spPr>
          <a:xfrm>
            <a:off x="0" y="1563480"/>
            <a:ext cx="10080000" cy="261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Correlations on arxiv (nucl-ex/1010.0690 v2)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Published article (Phys. Rev. C 89 (2014) 41901) does not include raw correlations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ZYAM background subtraction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ff"/>
                </a:solidFill>
                <a:latin typeface="Times New Roman"/>
              </a:rPr>
              <a:t>Reports ridge at 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Δ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  <a:ea typeface="Noto Sans"/>
              </a:rPr>
              <a:t>η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</a:rPr>
              <a:t>&gt; 0.7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ff"/>
                </a:solidFill>
                <a:latin typeface="Times New Roman"/>
              </a:rPr>
              <a:t>RPF method assumes no signal at 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Δ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  <a:ea typeface="Noto Sans"/>
              </a:rPr>
              <a:t>η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</a:rPr>
              <a:t>&gt; 0.7</a:t>
            </a:r>
            <a:endParaRPr b="0" lang="en-US" sz="2800" spc="-1" strike="noStrike">
              <a:latin typeface="Times New Roman"/>
            </a:endParaRPr>
          </a:p>
        </p:txBody>
      </p:sp>
      <p:pic>
        <p:nvPicPr>
          <p:cNvPr id="486" name="" descr=""/>
          <p:cNvPicPr/>
          <p:nvPr/>
        </p:nvPicPr>
        <p:blipFill>
          <a:blip r:embed="rId1"/>
          <a:stretch/>
        </p:blipFill>
        <p:spPr>
          <a:xfrm>
            <a:off x="274320" y="4145760"/>
            <a:ext cx="9486720" cy="2895120"/>
          </a:xfrm>
          <a:prstGeom prst="rect">
            <a:avLst/>
          </a:prstGeom>
          <a:ln>
            <a:noFill/>
          </a:ln>
        </p:spPr>
      </p:pic>
      <p:sp>
        <p:nvSpPr>
          <p:cNvPr id="487" name="TextShape 3"/>
          <p:cNvSpPr txBox="1"/>
          <p:nvPr/>
        </p:nvSpPr>
        <p:spPr>
          <a:xfrm>
            <a:off x="7495200" y="4480560"/>
            <a:ext cx="2192040" cy="48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0.7&lt;Δ</a:t>
            </a:r>
            <a:r>
              <a:rPr b="1" lang="en-US" sz="2800" spc="-1" strike="noStrike">
                <a:solidFill>
                  <a:srgbClr val="ff0000"/>
                </a:solidFill>
                <a:latin typeface="Times New Roman"/>
                <a:ea typeface="Noto Sans"/>
              </a:rPr>
              <a:t>η&lt;</a:t>
            </a:r>
            <a:r>
              <a:rPr b="1" lang="en-US" sz="2800" spc="-1" strike="noStrike">
                <a:solidFill>
                  <a:srgbClr val="ff0000"/>
                </a:solidFill>
                <a:latin typeface="Times New Roman"/>
              </a:rPr>
              <a:t> 2</a:t>
            </a:r>
            <a:endParaRPr b="0" lang="en-US" sz="2800" spc="-1" strike="noStrike">
              <a:latin typeface="Times New Roman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Shape 1"/>
          <p:cNvSpPr txBox="1"/>
          <p:nvPr/>
        </p:nvSpPr>
        <p:spPr>
          <a:xfrm>
            <a:off x="70200" y="49320"/>
            <a:ext cx="995904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Dihadron correlations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489" name="Group 2"/>
          <p:cNvGrpSpPr/>
          <p:nvPr/>
        </p:nvGrpSpPr>
        <p:grpSpPr>
          <a:xfrm>
            <a:off x="512280" y="1629720"/>
            <a:ext cx="8811000" cy="5554080"/>
            <a:chOff x="512280" y="1629720"/>
            <a:chExt cx="8811000" cy="5554080"/>
          </a:xfrm>
        </p:grpSpPr>
        <p:pic>
          <p:nvPicPr>
            <p:cNvPr id="490" name="" descr=""/>
            <p:cNvPicPr/>
            <p:nvPr/>
          </p:nvPicPr>
          <p:blipFill>
            <a:blip r:embed="rId1"/>
            <a:stretch/>
          </p:blipFill>
          <p:spPr>
            <a:xfrm>
              <a:off x="512280" y="1629720"/>
              <a:ext cx="8768520" cy="5554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1" name="TextShape 3"/>
            <p:cNvSpPr txBox="1"/>
            <p:nvPr/>
          </p:nvSpPr>
          <p:spPr>
            <a:xfrm>
              <a:off x="5911200" y="4687920"/>
              <a:ext cx="3412080" cy="1267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ff0000"/>
                  </a:solidFill>
                  <a:latin typeface="Arial"/>
                </a:rPr>
                <a:t>Phys. Rev. C 94, 011901(R) 2016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pic>
        <p:nvPicPr>
          <p:cNvPr id="492" name="" descr=""/>
          <p:cNvPicPr/>
          <p:nvPr/>
        </p:nvPicPr>
        <p:blipFill>
          <a:blip r:embed="rId2"/>
          <a:stretch/>
        </p:blipFill>
        <p:spPr>
          <a:xfrm>
            <a:off x="1269720" y="9295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493" name="" descr=""/>
          <p:cNvPicPr/>
          <p:nvPr/>
        </p:nvPicPr>
        <p:blipFill>
          <a:blip r:embed="rId3"/>
          <a:stretch/>
        </p:blipFill>
        <p:spPr>
          <a:xfrm>
            <a:off x="247788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4" name="" descr=""/>
          <p:cNvPicPr/>
          <p:nvPr/>
        </p:nvPicPr>
        <p:blipFill>
          <a:blip r:embed="rId4"/>
          <a:stretch/>
        </p:blipFill>
        <p:spPr>
          <a:xfrm>
            <a:off x="40233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5" name="" descr=""/>
          <p:cNvPicPr/>
          <p:nvPr/>
        </p:nvPicPr>
        <p:blipFill>
          <a:blip r:embed="rId5"/>
          <a:stretch/>
        </p:blipFill>
        <p:spPr>
          <a:xfrm>
            <a:off x="54039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6" name="" descr=""/>
          <p:cNvPicPr/>
          <p:nvPr/>
        </p:nvPicPr>
        <p:blipFill>
          <a:blip r:embed="rId6"/>
          <a:stretch/>
        </p:blipFill>
        <p:spPr>
          <a:xfrm>
            <a:off x="686700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7" name="" descr=""/>
          <p:cNvPicPr/>
          <p:nvPr/>
        </p:nvPicPr>
        <p:blipFill>
          <a:blip r:embed="rId7"/>
          <a:stretch/>
        </p:blipFill>
        <p:spPr>
          <a:xfrm>
            <a:off x="8211240" y="93276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498" name="TextShape 4"/>
          <p:cNvSpPr txBox="1"/>
          <p:nvPr/>
        </p:nvSpPr>
        <p:spPr>
          <a:xfrm>
            <a:off x="1317600" y="3347640"/>
            <a:ext cx="28760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4.0&lt;p</a:t>
            </a:r>
            <a:r>
              <a:rPr b="1" lang="en-US" sz="18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1800" spc="-1" strike="noStrike" baseline="101000">
                <a:solidFill>
                  <a:srgbClr val="ff0000"/>
                </a:solidFill>
                <a:latin typeface="Arial"/>
              </a:rPr>
              <a:t>trig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&lt;6.0 GeV/c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3787560" y="-1411560"/>
            <a:ext cx="1981440" cy="3359520"/>
          </a:xfrm>
          <a:prstGeom prst="rect">
            <a:avLst/>
          </a:prstGeom>
          <a:ln>
            <a:noFill/>
          </a:ln>
        </p:spPr>
      </p:pic>
      <p:sp>
        <p:nvSpPr>
          <p:cNvPr id="500" name="TextShape 1"/>
          <p:cNvSpPr txBox="1"/>
          <p:nvPr/>
        </p:nvSpPr>
        <p:spPr>
          <a:xfrm>
            <a:off x="504000" y="-54720"/>
            <a:ext cx="8272800" cy="718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Dihadron correlations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501" name="" descr=""/>
          <p:cNvPicPr/>
          <p:nvPr/>
        </p:nvPicPr>
        <p:blipFill>
          <a:blip r:embed="rId2"/>
          <a:stretch/>
        </p:blipFill>
        <p:spPr>
          <a:xfrm>
            <a:off x="1684440" y="1546560"/>
            <a:ext cx="6121440" cy="4757400"/>
          </a:xfrm>
          <a:prstGeom prst="rect">
            <a:avLst/>
          </a:prstGeom>
          <a:ln>
            <a:noFill/>
          </a:ln>
        </p:spPr>
      </p:pic>
      <p:sp>
        <p:nvSpPr>
          <p:cNvPr id="502" name="TextShape 2"/>
          <p:cNvSpPr txBox="1"/>
          <p:nvPr/>
        </p:nvSpPr>
        <p:spPr>
          <a:xfrm>
            <a:off x="2160360" y="3888000"/>
            <a:ext cx="2700000" cy="1037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latin typeface="Arial"/>
            </a:endParaRPr>
          </a:p>
          <a:p>
            <a:r>
              <a:rPr b="1" lang="en-US" sz="1200" spc="-1" strike="noStrike">
                <a:solidFill>
                  <a:srgbClr val="ff0000"/>
                </a:solidFill>
                <a:latin typeface="Arial"/>
              </a:rPr>
              <a:t>Phys. Rev. C 94, 011901(R) 2016</a:t>
            </a:r>
            <a:endParaRPr b="0" lang="en-US" sz="1200" spc="-1" strike="noStrike">
              <a:latin typeface="Arial"/>
            </a:endParaRPr>
          </a:p>
          <a:p>
            <a:endParaRPr b="0" lang="en-US" sz="1200" spc="-1" strike="noStrike">
              <a:latin typeface="Arial"/>
            </a:endParaRPr>
          </a:p>
        </p:txBody>
      </p:sp>
      <p:pic>
        <p:nvPicPr>
          <p:cNvPr id="503" name="" descr=""/>
          <p:cNvPicPr/>
          <p:nvPr/>
        </p:nvPicPr>
        <p:blipFill>
          <a:blip r:embed="rId3"/>
          <a:stretch/>
        </p:blipFill>
        <p:spPr>
          <a:xfrm>
            <a:off x="1545480" y="62089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504" name="" descr=""/>
          <p:cNvPicPr/>
          <p:nvPr/>
        </p:nvPicPr>
        <p:blipFill>
          <a:blip r:embed="rId4"/>
          <a:stretch/>
        </p:blipFill>
        <p:spPr>
          <a:xfrm>
            <a:off x="4087440" y="620568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505" name="" descr=""/>
          <p:cNvPicPr/>
          <p:nvPr/>
        </p:nvPicPr>
        <p:blipFill>
          <a:blip r:embed="rId5"/>
          <a:stretch/>
        </p:blipFill>
        <p:spPr>
          <a:xfrm>
            <a:off x="2727360" y="620892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506" name="" descr=""/>
          <p:cNvPicPr/>
          <p:nvPr/>
        </p:nvPicPr>
        <p:blipFill>
          <a:blip r:embed="rId6"/>
          <a:stretch/>
        </p:blipFill>
        <p:spPr>
          <a:xfrm>
            <a:off x="4785840" y="62089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507" name="" descr=""/>
          <p:cNvPicPr/>
          <p:nvPr/>
        </p:nvPicPr>
        <p:blipFill>
          <a:blip r:embed="rId7"/>
          <a:stretch/>
        </p:blipFill>
        <p:spPr>
          <a:xfrm>
            <a:off x="7327800" y="620568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508" name="" descr=""/>
          <p:cNvPicPr/>
          <p:nvPr/>
        </p:nvPicPr>
        <p:blipFill>
          <a:blip r:embed="rId8"/>
          <a:stretch/>
        </p:blipFill>
        <p:spPr>
          <a:xfrm>
            <a:off x="5967720" y="620892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509" name="TextShape 3"/>
          <p:cNvSpPr txBox="1"/>
          <p:nvPr/>
        </p:nvSpPr>
        <p:spPr>
          <a:xfrm>
            <a:off x="1878480" y="803520"/>
            <a:ext cx="223308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Near side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510" name="TextShape 4"/>
          <p:cNvSpPr txBox="1"/>
          <p:nvPr/>
        </p:nvSpPr>
        <p:spPr>
          <a:xfrm>
            <a:off x="5478840" y="803520"/>
            <a:ext cx="223308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Away side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Shape 1"/>
          <p:cNvSpPr txBox="1"/>
          <p:nvPr/>
        </p:nvSpPr>
        <p:spPr>
          <a:xfrm>
            <a:off x="1417320" y="2798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Toy model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-244440" y="347688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513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Model for signal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4" name="TextShape 2"/>
          <p:cNvSpPr txBox="1"/>
          <p:nvPr/>
        </p:nvSpPr>
        <p:spPr>
          <a:xfrm>
            <a:off x="503640" y="1768680"/>
            <a:ext cx="9071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Use PYTHIA Perugia 2011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π</a:t>
            </a:r>
            <a:r>
              <a:rPr b="0" lang="en-US" sz="3200" spc="-1" strike="noStrike" baseline="101000">
                <a:latin typeface="Times New Roman"/>
                <a:ea typeface="Times New Roman"/>
              </a:rPr>
              <a:t>±</a:t>
            </a:r>
            <a:r>
              <a:rPr b="0" lang="en-US" sz="3200" spc="-1" strike="noStrike">
                <a:latin typeface="Times New Roman"/>
                <a:ea typeface="Times New Roman"/>
              </a:rPr>
              <a:t>, </a:t>
            </a:r>
            <a:r>
              <a:rPr b="0" lang="en-US" sz="3200" spc="-1" strike="noStrike">
                <a:latin typeface="Times New Roman"/>
                <a:ea typeface="Times New Roman"/>
              </a:rPr>
              <a:t>K</a:t>
            </a:r>
            <a:r>
              <a:rPr b="0" lang="en-US" sz="3200" spc="-1" strike="noStrike" baseline="101000">
                <a:latin typeface="Times New Roman"/>
                <a:ea typeface="Times New Roman"/>
              </a:rPr>
              <a:t>±</a:t>
            </a:r>
            <a:r>
              <a:rPr b="0" lang="en-US" sz="3200" spc="-1" strike="noStrike">
                <a:latin typeface="Times New Roman"/>
                <a:ea typeface="Times New Roman"/>
              </a:rPr>
              <a:t>,</a:t>
            </a:r>
            <a:r>
              <a:rPr b="0" lang="en-US" sz="3200" spc="-1" strike="noStrike">
                <a:latin typeface="Standard Symbols L"/>
                <a:ea typeface="Standard Symbols L"/>
              </a:rPr>
              <a:t>`</a:t>
            </a:r>
            <a:r>
              <a:rPr b="0" lang="en-US" sz="3200" spc="-1" strike="noStrike">
                <a:latin typeface="Times New Roman"/>
                <a:ea typeface="Times New Roman"/>
              </a:rPr>
              <a:t>p, p</a:t>
            </a:r>
            <a:r>
              <a:rPr b="0" lang="en-US" sz="3200" spc="-1" strike="noStrike">
                <a:latin typeface="Times New Roman"/>
              </a:rPr>
              <a:t> for unidentified hadrons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Quarks and gluons as proxy for reconstructed jets</a:t>
            </a:r>
            <a:endParaRPr b="0" lang="en-US" sz="3200" spc="-1" strike="noStrike">
              <a:latin typeface="Times New Roman"/>
            </a:endParaRPr>
          </a:p>
        </p:txBody>
      </p:sp>
      <p:sp>
        <p:nvSpPr>
          <p:cNvPr id="515" name="TextShape 3"/>
          <p:cNvSpPr txBox="1"/>
          <p:nvPr/>
        </p:nvSpPr>
        <p:spPr>
          <a:xfrm>
            <a:off x="7680960" y="4846320"/>
            <a:ext cx="2194560" cy="1789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h-h</a:t>
            </a:r>
            <a:br/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Times New Roman"/>
              </a:rPr>
              <a:t>s = 2.76 TeV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pp collisions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8&lt;p</a:t>
            </a:r>
            <a:r>
              <a:rPr b="0" lang="en-US" sz="1800" spc="-1" strike="noStrike" baseline="-101000">
                <a:latin typeface="Times New Roman"/>
              </a:rPr>
              <a:t>T</a:t>
            </a:r>
            <a:r>
              <a:rPr b="0" lang="en-US" sz="1800" spc="-1" strike="noStrike" baseline="101000">
                <a:latin typeface="Times New Roman"/>
              </a:rPr>
              <a:t>trigger</a:t>
            </a:r>
            <a:r>
              <a:rPr b="0" lang="en-US" sz="1800" spc="-1" strike="noStrike">
                <a:latin typeface="Times New Roman"/>
              </a:rPr>
              <a:t>&lt;10 GeV/c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1&lt;p</a:t>
            </a:r>
            <a:r>
              <a:rPr b="0" lang="en-US" sz="1800" spc="-1" strike="noStrike" baseline="-101000">
                <a:latin typeface="Times New Roman"/>
              </a:rPr>
              <a:t>T</a:t>
            </a:r>
            <a:r>
              <a:rPr b="0" lang="en-US" sz="1800" spc="-1" strike="noStrike" baseline="101000">
                <a:latin typeface="Times New Roman"/>
              </a:rPr>
              <a:t>assoc</a:t>
            </a:r>
            <a:r>
              <a:rPr b="0" lang="en-US" sz="1800" spc="-1" strike="noStrike">
                <a:latin typeface="Times New Roman"/>
              </a:rPr>
              <a:t>&lt;2 GeV/c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Model for background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7" name="TextShape 2"/>
          <p:cNvSpPr txBox="1"/>
          <p:nvPr/>
        </p:nvSpPr>
        <p:spPr>
          <a:xfrm>
            <a:off x="503640" y="1768680"/>
            <a:ext cx="9071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True reaction plane angle is always at </a:t>
            </a:r>
            <a:r>
              <a:rPr b="0" lang="en-US" sz="3200" spc="-1" strike="noStrike">
                <a:latin typeface="Times New Roman"/>
                <a:ea typeface="Times New Roman"/>
              </a:rPr>
              <a:t>φ</a:t>
            </a:r>
            <a:r>
              <a:rPr b="0" lang="en-US" sz="3200" spc="-1" strike="noStrike">
                <a:latin typeface="Times New Roman"/>
                <a:ea typeface="Times New Roman"/>
              </a:rPr>
              <a:t>=0 in detector coordinates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Throw random reconstructed reaction plane angle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  <a:ea typeface="Times New Roman"/>
              </a:rPr>
              <a:t>Assume Gaussian reaction plane resolution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  <a:ea typeface="Times New Roman"/>
              </a:rPr>
              <a:t>Selected to approximate data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Use measured particle yields to calculate how many associated particles would be measured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Use measured v</a:t>
            </a:r>
            <a:r>
              <a:rPr b="0" lang="en-US" sz="3200" spc="-1" strike="noStrike" baseline="-101000">
                <a:latin typeface="Times New Roman"/>
                <a:ea typeface="Times New Roman"/>
              </a:rPr>
              <a:t>n</a:t>
            </a:r>
            <a:r>
              <a:rPr b="0" lang="en-US" sz="3200" spc="-1" strike="noStrike">
                <a:latin typeface="Times New Roman"/>
                <a:ea typeface="Times New Roman"/>
              </a:rPr>
              <a:t> to determine their anisotropy relative to the reaction plane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Throw associated particles matching distribution observed in data using v</a:t>
            </a:r>
            <a:r>
              <a:rPr b="0" lang="en-US" sz="3200" spc="-1" strike="noStrike" baseline="-101000">
                <a:latin typeface="Times New Roman"/>
                <a:ea typeface="Times New Roman"/>
              </a:rPr>
              <a:t>n</a:t>
            </a:r>
            <a:r>
              <a:rPr b="0" lang="en-US" sz="3200" spc="-1" strike="noStrike">
                <a:latin typeface="Times New Roman"/>
                <a:ea typeface="Times New Roman"/>
              </a:rPr>
              <a:t> up to n=10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" descr=""/>
          <p:cNvPicPr/>
          <p:nvPr/>
        </p:nvPicPr>
        <p:blipFill>
          <a:blip r:embed="rId1"/>
          <a:stretch/>
        </p:blipFill>
        <p:spPr>
          <a:xfrm>
            <a:off x="1947240" y="356832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519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Acceptance correction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20" name="TextShape 2"/>
          <p:cNvSpPr txBox="1"/>
          <p:nvPr/>
        </p:nvSpPr>
        <p:spPr>
          <a:xfrm>
            <a:off x="503640" y="1768680"/>
            <a:ext cx="90712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Fixed acceptance cuts leads to a trivial structure due to acceptance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This is fixed with a “mixed event” correction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Throw random trigger, associated particle within acceptance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Calculate </a:t>
            </a:r>
            <a:r>
              <a:rPr b="0" lang="en-US" sz="2800" spc="-1" strike="noStrike">
                <a:latin typeface="Times New Roman"/>
                <a:ea typeface="Times New Roman"/>
              </a:rPr>
              <a:t>Δφ, Δη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  <a:ea typeface="Times New Roman"/>
              </a:rPr>
              <a:t>Use this distribution </a:t>
            </a:r>
            <a:br/>
            <a:r>
              <a:rPr b="0" lang="en-US" sz="2800" spc="-1" strike="noStrike">
                <a:latin typeface="Times New Roman"/>
                <a:ea typeface="Times New Roman"/>
              </a:rPr>
              <a:t>to correct for </a:t>
            </a:r>
            <a:br/>
            <a:r>
              <a:rPr b="0" lang="en-US" sz="2800" spc="-1" strike="noStrike">
                <a:latin typeface="Times New Roman"/>
                <a:ea typeface="Times New Roman"/>
              </a:rPr>
              <a:t>acceptance</a:t>
            </a:r>
            <a:endParaRPr b="0" lang="en-US" sz="2800" spc="-1" strike="noStrike">
              <a:latin typeface="Times New Roman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Going to lower momenta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503640" y="2605320"/>
            <a:ext cx="9070560" cy="12618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is measured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Shape 1"/>
          <p:cNvSpPr txBox="1"/>
          <p:nvPr/>
        </p:nvSpPr>
        <p:spPr>
          <a:xfrm>
            <a:off x="504000" y="11520"/>
            <a:ext cx="9071640" cy="831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Low momenta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23" name="TextShape 2"/>
          <p:cNvSpPr txBox="1"/>
          <p:nvPr/>
        </p:nvSpPr>
        <p:spPr>
          <a:xfrm>
            <a:off x="182880" y="3852000"/>
            <a:ext cx="5496480" cy="309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ZYAM assumptions break down at low p</a:t>
            </a:r>
            <a:r>
              <a:rPr b="0" lang="en-US" sz="3200" spc="-1" strike="noStrike" baseline="-101000">
                <a:latin typeface="Times New Roman"/>
              </a:rPr>
              <a:t>T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If method doesn't work on PYTHIA, it can't be trusted on data!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But low p</a:t>
            </a:r>
            <a:r>
              <a:rPr b="0" lang="en-US" sz="3200" spc="-1" strike="noStrike" baseline="-101000">
                <a:latin typeface="Times New Roman"/>
              </a:rPr>
              <a:t>T</a:t>
            </a:r>
            <a:r>
              <a:rPr b="0" lang="en-US" sz="3200" spc="-1" strike="noStrike">
                <a:latin typeface="Times New Roman"/>
              </a:rPr>
              <a:t> is interesting!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524" name="" descr=""/>
          <p:cNvPicPr/>
          <p:nvPr/>
        </p:nvPicPr>
        <p:blipFill>
          <a:blip r:embed="rId1"/>
          <a:stretch/>
        </p:blipFill>
        <p:spPr>
          <a:xfrm>
            <a:off x="0" y="658800"/>
            <a:ext cx="10079640" cy="3193200"/>
          </a:xfrm>
          <a:prstGeom prst="rect">
            <a:avLst/>
          </a:prstGeom>
          <a:ln>
            <a:noFill/>
          </a:ln>
        </p:spPr>
      </p:pic>
      <p:pic>
        <p:nvPicPr>
          <p:cNvPr id="525" name="" descr=""/>
          <p:cNvPicPr/>
          <p:nvPr/>
        </p:nvPicPr>
        <p:blipFill>
          <a:blip r:embed="rId2"/>
          <a:stretch/>
        </p:blipFill>
        <p:spPr>
          <a:xfrm>
            <a:off x="5679360" y="4206240"/>
            <a:ext cx="4370760" cy="2743200"/>
          </a:xfrm>
          <a:prstGeom prst="rect">
            <a:avLst/>
          </a:prstGeom>
          <a:ln>
            <a:noFill/>
          </a:ln>
        </p:spPr>
      </p:pic>
      <p:sp>
        <p:nvSpPr>
          <p:cNvPr id="526" name="TextShape 3"/>
          <p:cNvSpPr txBox="1"/>
          <p:nvPr/>
        </p:nvSpPr>
        <p:spPr>
          <a:xfrm>
            <a:off x="8354160" y="392616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0.5&lt;p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&lt;1 GeV/c</a:t>
            </a:r>
            <a:endParaRPr b="0" lang="en-US" sz="1200" spc="-1" strike="noStrike">
              <a:latin typeface="Arial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504000" y="118440"/>
            <a:ext cx="907164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Going to lower momenta, medium modifications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28" name="TextShape 2"/>
          <p:cNvSpPr txBox="1"/>
          <p:nvPr/>
        </p:nvSpPr>
        <p:spPr>
          <a:xfrm>
            <a:off x="0" y="1337040"/>
            <a:ext cx="996696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Peak gets broader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Fit near-side peak and subtract it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Increase Δη range available for background subtraction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529" name="" descr=""/>
          <p:cNvPicPr/>
          <p:nvPr/>
        </p:nvPicPr>
        <p:blipFill>
          <a:blip r:embed="rId1"/>
          <a:stretch/>
        </p:blipFill>
        <p:spPr>
          <a:xfrm>
            <a:off x="0" y="3012480"/>
            <a:ext cx="10079640" cy="3193200"/>
          </a:xfrm>
          <a:prstGeom prst="rect">
            <a:avLst/>
          </a:prstGeom>
          <a:ln>
            <a:noFill/>
          </a:ln>
        </p:spPr>
      </p:pic>
      <p:sp>
        <p:nvSpPr>
          <p:cNvPr id="530" name="TextShape 3"/>
          <p:cNvSpPr txBox="1"/>
          <p:nvPr/>
        </p:nvSpPr>
        <p:spPr>
          <a:xfrm>
            <a:off x="1557360" y="6099840"/>
            <a:ext cx="8358840" cy="1267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latin typeface="Times New Roman"/>
              </a:rPr>
              <a:t>h-h, </a:t>
            </a:r>
            <a:r>
              <a:rPr b="0" lang="en-US" sz="2000" spc="-1" strike="noStrike">
                <a:latin typeface="Times New Roman"/>
                <a:ea typeface="Arial"/>
              </a:rPr>
              <a:t>√</a:t>
            </a:r>
            <a:r>
              <a:rPr b="0" lang="en-US" sz="2000" spc="-1" strike="noStrike">
                <a:latin typeface="Times New Roman"/>
              </a:rPr>
              <a:t>s</a:t>
            </a:r>
            <a:r>
              <a:rPr b="0" lang="en-US" sz="2000" spc="-1" strike="noStrike" baseline="-101000">
                <a:latin typeface="Times New Roman"/>
              </a:rPr>
              <a:t>NN</a:t>
            </a:r>
            <a:r>
              <a:rPr b="0" lang="en-US" sz="2000" spc="-1" strike="noStrike">
                <a:latin typeface="Times New Roman"/>
              </a:rPr>
              <a:t> = 2.76 TeV, 0-10% PbPb</a:t>
            </a:r>
            <a:endParaRPr b="0" lang="en-US" sz="20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8&lt;p</a:t>
            </a:r>
            <a:r>
              <a:rPr b="0" lang="en-US" sz="2000" spc="-1" strike="noStrike" baseline="-101000">
                <a:latin typeface="Times New Roman"/>
              </a:rPr>
              <a:t>T</a:t>
            </a:r>
            <a:r>
              <a:rPr b="0" lang="en-US" sz="2000" spc="-1" strike="noStrike" baseline="101000">
                <a:latin typeface="Times New Roman"/>
              </a:rPr>
              <a:t>trigger</a:t>
            </a:r>
            <a:r>
              <a:rPr b="0" lang="en-US" sz="2000" spc="-1" strike="noStrike">
                <a:latin typeface="Times New Roman"/>
              </a:rPr>
              <a:t>&lt;10 GeV/c</a:t>
            </a:r>
            <a:endParaRPr b="0" lang="en-US" sz="20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1&lt;p</a:t>
            </a:r>
            <a:r>
              <a:rPr b="0" lang="en-US" sz="2000" spc="-1" strike="noStrike" baseline="-101000">
                <a:latin typeface="Times New Roman"/>
              </a:rPr>
              <a:t>T</a:t>
            </a:r>
            <a:r>
              <a:rPr b="0" lang="en-US" sz="2000" spc="-1" strike="noStrike" baseline="101000">
                <a:latin typeface="Times New Roman"/>
              </a:rPr>
              <a:t>assoc</a:t>
            </a:r>
            <a:r>
              <a:rPr b="0" lang="en-US" sz="2000" spc="-1" strike="noStrike">
                <a:latin typeface="Times New Roman"/>
              </a:rPr>
              <a:t>&lt;2 GeV/c for background, 0.5&lt;p</a:t>
            </a:r>
            <a:r>
              <a:rPr b="0" lang="en-US" sz="2000" spc="-1" strike="noStrike" baseline="-101000">
                <a:latin typeface="Times New Roman"/>
              </a:rPr>
              <a:t>T</a:t>
            </a:r>
            <a:r>
              <a:rPr b="0" lang="en-US" sz="2000" spc="-1" strike="noStrike" baseline="101000">
                <a:latin typeface="Times New Roman"/>
              </a:rPr>
              <a:t>assoc</a:t>
            </a:r>
            <a:r>
              <a:rPr b="0" lang="en-US" sz="2000" spc="-1" strike="noStrike">
                <a:latin typeface="Times New Roman"/>
              </a:rPr>
              <a:t>&lt;1.0 GeV/c for signal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31" name="TextShape 4"/>
          <p:cNvSpPr txBox="1"/>
          <p:nvPr/>
        </p:nvSpPr>
        <p:spPr>
          <a:xfrm>
            <a:off x="332640" y="3366720"/>
            <a:ext cx="292608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 strike="noStrike">
                <a:solidFill>
                  <a:srgbClr val="ff0000"/>
                </a:solidFill>
                <a:latin typeface="Arial"/>
              </a:rPr>
              <a:t>Before subtraction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32" name="TextShape 5"/>
          <p:cNvSpPr txBox="1"/>
          <p:nvPr/>
        </p:nvSpPr>
        <p:spPr>
          <a:xfrm>
            <a:off x="3716640" y="3295080"/>
            <a:ext cx="292608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 strike="noStrike">
                <a:solidFill>
                  <a:srgbClr val="ff0000"/>
                </a:solidFill>
                <a:latin typeface="Arial"/>
              </a:rPr>
              <a:t>After subtraction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33" name="TextShape 6"/>
          <p:cNvSpPr txBox="1"/>
          <p:nvPr/>
        </p:nvSpPr>
        <p:spPr>
          <a:xfrm>
            <a:off x="7136640" y="3295440"/>
            <a:ext cx="292608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 strike="noStrike">
                <a:solidFill>
                  <a:srgbClr val="ff0000"/>
                </a:solidFill>
                <a:latin typeface="Arial"/>
              </a:rPr>
              <a:t>Data/Fit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34" name="Line 7"/>
          <p:cNvSpPr/>
          <p:nvPr/>
        </p:nvSpPr>
        <p:spPr>
          <a:xfrm flipH="1" flipV="1">
            <a:off x="4572000" y="5029200"/>
            <a:ext cx="1828800" cy="11764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Line 8"/>
          <p:cNvSpPr/>
          <p:nvPr/>
        </p:nvSpPr>
        <p:spPr>
          <a:xfrm flipV="1">
            <a:off x="6410160" y="4754880"/>
            <a:ext cx="1179360" cy="146016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TextShape 9"/>
          <p:cNvSpPr txBox="1"/>
          <p:nvPr/>
        </p:nvSpPr>
        <p:spPr>
          <a:xfrm>
            <a:off x="5039640" y="6256800"/>
            <a:ext cx="292608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ff0000"/>
                </a:solidFill>
                <a:latin typeface="Arial"/>
              </a:rPr>
              <a:t>Structure from imperfect fit</a:t>
            </a:r>
            <a:endParaRPr b="0" lang="en-US" sz="2200" spc="-1" strike="noStrike"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" descr=""/>
          <p:cNvPicPr/>
          <p:nvPr/>
        </p:nvPicPr>
        <p:blipFill>
          <a:blip r:embed="rId1"/>
          <a:stretch/>
        </p:blipFill>
        <p:spPr>
          <a:xfrm>
            <a:off x="-19440" y="1791360"/>
            <a:ext cx="10079640" cy="4217040"/>
          </a:xfrm>
          <a:prstGeom prst="rect">
            <a:avLst/>
          </a:prstGeom>
          <a:ln>
            <a:noFill/>
          </a:ln>
        </p:spPr>
      </p:pic>
      <p:pic>
        <p:nvPicPr>
          <p:cNvPr id="538" name="" descr=""/>
          <p:cNvPicPr/>
          <p:nvPr/>
        </p:nvPicPr>
        <p:blipFill>
          <a:blip r:embed="rId2"/>
          <a:stretch/>
        </p:blipFill>
        <p:spPr>
          <a:xfrm>
            <a:off x="7722000" y="91440"/>
            <a:ext cx="2441520" cy="1828800"/>
          </a:xfrm>
          <a:prstGeom prst="rect">
            <a:avLst/>
          </a:prstGeom>
          <a:ln>
            <a:noFill/>
          </a:ln>
        </p:spPr>
      </p:pic>
      <p:sp>
        <p:nvSpPr>
          <p:cNvPr id="539" name="TextShape 1"/>
          <p:cNvSpPr txBox="1"/>
          <p:nvPr/>
        </p:nvSpPr>
        <p:spPr>
          <a:xfrm>
            <a:off x="216000" y="156240"/>
            <a:ext cx="7542720" cy="1552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200" spc="-1" strike="noStrike">
                <a:latin typeface="Arial"/>
              </a:rPr>
              <a:t>Near-Side Subtracted RPF method</a:t>
            </a:r>
            <a:br/>
            <a:r>
              <a:rPr b="0" lang="en-US" sz="2500" spc="-1" strike="noStrike">
                <a:latin typeface="Arial"/>
              </a:rPr>
              <a:t>30-40% central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102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TextShape 3"/>
          <p:cNvSpPr txBox="1"/>
          <p:nvPr/>
        </p:nvSpPr>
        <p:spPr>
          <a:xfrm>
            <a:off x="1008720" y="4237920"/>
            <a:ext cx="822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latin typeface="Arial"/>
              </a:rPr>
              <a:t>Fit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542" name="CustomShape 4"/>
          <p:cNvSpPr/>
          <p:nvPr/>
        </p:nvSpPr>
        <p:spPr>
          <a:xfrm>
            <a:off x="318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5"/>
          <p:cNvSpPr/>
          <p:nvPr/>
        </p:nvSpPr>
        <p:spPr>
          <a:xfrm>
            <a:off x="5488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6"/>
          <p:cNvSpPr/>
          <p:nvPr/>
        </p:nvSpPr>
        <p:spPr>
          <a:xfrm>
            <a:off x="786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TextShape 7"/>
          <p:cNvSpPr txBox="1"/>
          <p:nvPr/>
        </p:nvSpPr>
        <p:spPr>
          <a:xfrm>
            <a:off x="36000" y="5798880"/>
            <a:ext cx="9967680" cy="190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Project signal+background over </a:t>
            </a:r>
            <a:r>
              <a:rPr b="1" lang="en-US" sz="3000" spc="-1" strike="noStrike">
                <a:solidFill>
                  <a:srgbClr val="ff0000"/>
                </a:solidFill>
                <a:latin typeface="Times New Roman"/>
              </a:rPr>
              <a:t>0.0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&lt;|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Δη|&lt;1.4</a:t>
            </a:r>
            <a:endParaRPr b="0" lang="en-US" sz="3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Fit background in |Δφ|&lt;1 including reaction plane dependence</a:t>
            </a:r>
            <a:endParaRPr b="0" lang="en-US" sz="3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b="0" lang="en-US" sz="3000" spc="-1" strike="noStrike" baseline="-101000">
                <a:solidFill>
                  <a:srgbClr val="000000"/>
                </a:solidFill>
                <a:latin typeface="Times New Roman"/>
                <a:ea typeface="Arial"/>
              </a:rPr>
              <a:t>n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 and B extracted with v</a:t>
            </a:r>
            <a:r>
              <a:rPr b="0" lang="en-US" sz="3000" spc="-1" strike="noStrike" baseline="-101000">
                <a:solidFill>
                  <a:srgbClr val="000000"/>
                </a:solidFill>
                <a:latin typeface="Times New Roman"/>
                <a:ea typeface="Arial"/>
              </a:rPr>
              <a:t>n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 up to n=4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546" name="TextShape 8"/>
          <p:cNvSpPr txBox="1"/>
          <p:nvPr/>
        </p:nvSpPr>
        <p:spPr>
          <a:xfrm>
            <a:off x="7597800" y="3768480"/>
            <a:ext cx="2374200" cy="100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h-h, </a:t>
            </a:r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TeV, 0-10%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 for background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0.5&lt;p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&lt;1.0 GeV/c for signal</a:t>
            </a:r>
            <a:endParaRPr b="0" lang="en-US" sz="1200" spc="-1" strike="noStrike"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" descr=""/>
          <p:cNvPicPr/>
          <p:nvPr/>
        </p:nvPicPr>
        <p:blipFill>
          <a:blip r:embed="rId1"/>
          <a:stretch/>
        </p:blipFill>
        <p:spPr>
          <a:xfrm>
            <a:off x="72360" y="1762560"/>
            <a:ext cx="10079640" cy="4217040"/>
          </a:xfrm>
          <a:prstGeom prst="rect">
            <a:avLst/>
          </a:prstGeom>
          <a:ln>
            <a:noFill/>
          </a:ln>
        </p:spPr>
      </p:pic>
      <p:sp>
        <p:nvSpPr>
          <p:cNvPr id="548" name="TextShape 1"/>
          <p:cNvSpPr txBox="1"/>
          <p:nvPr/>
        </p:nvSpPr>
        <p:spPr>
          <a:xfrm>
            <a:off x="144000" y="127440"/>
            <a:ext cx="7542720" cy="160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Reaction Plane Fit (RPF) method</a:t>
            </a:r>
            <a:br/>
            <a:r>
              <a:rPr b="0" lang="en-US" sz="2500" spc="-1" strike="noStrike">
                <a:latin typeface="Arial"/>
              </a:rPr>
              <a:t>30-40% central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549" name="" descr=""/>
          <p:cNvPicPr/>
          <p:nvPr/>
        </p:nvPicPr>
        <p:blipFill>
          <a:blip r:embed="rId2"/>
          <a:stretch/>
        </p:blipFill>
        <p:spPr>
          <a:xfrm>
            <a:off x="7721640" y="91080"/>
            <a:ext cx="2441520" cy="1828800"/>
          </a:xfrm>
          <a:prstGeom prst="rect">
            <a:avLst/>
          </a:prstGeom>
          <a:ln>
            <a:noFill/>
          </a:ln>
        </p:spPr>
      </p:pic>
      <p:sp>
        <p:nvSpPr>
          <p:cNvPr id="550" name="TextShape 2"/>
          <p:cNvSpPr txBox="1"/>
          <p:nvPr/>
        </p:nvSpPr>
        <p:spPr>
          <a:xfrm>
            <a:off x="8210160" y="2073600"/>
            <a:ext cx="1645920" cy="111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51" name="TextShape 3"/>
          <p:cNvSpPr txBox="1"/>
          <p:nvPr/>
        </p:nvSpPr>
        <p:spPr>
          <a:xfrm>
            <a:off x="2743200" y="6309360"/>
            <a:ext cx="7260480" cy="147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000" spc="-1" strike="noStrike">
                <a:solidFill>
                  <a:srgbClr val="ff0000"/>
                </a:solidFill>
                <a:latin typeface="Times New Roman"/>
                <a:ea typeface="Arial"/>
              </a:rPr>
              <a:t>Works beautifully!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552" name="TextShape 4"/>
          <p:cNvSpPr txBox="1"/>
          <p:nvPr/>
        </p:nvSpPr>
        <p:spPr>
          <a:xfrm>
            <a:off x="5290560" y="3805920"/>
            <a:ext cx="2374200" cy="100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h-h, </a:t>
            </a:r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TeV, 0-10%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 for background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0.5&lt;p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&lt;1.0 GeV/c for signal</a:t>
            </a:r>
            <a:endParaRPr b="0" lang="en-US" sz="1200" spc="-1" strike="noStrike"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" descr=""/>
          <p:cNvPicPr/>
          <p:nvPr/>
        </p:nvPicPr>
        <p:blipFill>
          <a:blip r:embed="rId1"/>
          <a:stretch/>
        </p:blipFill>
        <p:spPr>
          <a:xfrm>
            <a:off x="-85320" y="724320"/>
            <a:ext cx="10079640" cy="3193200"/>
          </a:xfrm>
          <a:prstGeom prst="rect">
            <a:avLst/>
          </a:prstGeom>
          <a:ln>
            <a:noFill/>
          </a:ln>
        </p:spPr>
      </p:pic>
      <p:sp>
        <p:nvSpPr>
          <p:cNvPr id="554" name="TextShape 1"/>
          <p:cNvSpPr txBox="1"/>
          <p:nvPr/>
        </p:nvSpPr>
        <p:spPr>
          <a:xfrm>
            <a:off x="504000" y="-130680"/>
            <a:ext cx="9071640" cy="88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PYTHIA at 200 GeV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55" name="TextShape 2"/>
          <p:cNvSpPr txBox="1"/>
          <p:nvPr/>
        </p:nvSpPr>
        <p:spPr>
          <a:xfrm>
            <a:off x="2455200" y="1125360"/>
            <a:ext cx="3108960" cy="92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3&lt;p</a:t>
            </a:r>
            <a:r>
              <a:rPr b="0" lang="en-US" sz="25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0" lang="en-US" sz="2500" spc="-1" strike="noStrike" baseline="101000">
                <a:solidFill>
                  <a:srgbClr val="ff0000"/>
                </a:solidFill>
                <a:latin typeface="Arial"/>
              </a:rPr>
              <a:t>t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&lt;4 GeV/c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556" name="" descr=""/>
          <p:cNvPicPr/>
          <p:nvPr/>
        </p:nvPicPr>
        <p:blipFill>
          <a:blip r:embed="rId2"/>
          <a:stretch/>
        </p:blipFill>
        <p:spPr>
          <a:xfrm>
            <a:off x="0" y="3991680"/>
            <a:ext cx="10079640" cy="3193200"/>
          </a:xfrm>
          <a:prstGeom prst="rect">
            <a:avLst/>
          </a:prstGeom>
          <a:ln>
            <a:noFill/>
          </a:ln>
        </p:spPr>
      </p:pic>
      <p:sp>
        <p:nvSpPr>
          <p:cNvPr id="557" name="TextShape 3"/>
          <p:cNvSpPr txBox="1"/>
          <p:nvPr/>
        </p:nvSpPr>
        <p:spPr>
          <a:xfrm>
            <a:off x="2455200" y="4365360"/>
            <a:ext cx="3108960" cy="92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4&lt;p</a:t>
            </a:r>
            <a:r>
              <a:rPr b="0" lang="en-US" sz="25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0" lang="en-US" sz="2500" spc="-1" strike="noStrike" baseline="101000">
                <a:solidFill>
                  <a:srgbClr val="ff0000"/>
                </a:solidFill>
                <a:latin typeface="Arial"/>
              </a:rPr>
              <a:t>t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&lt;6 GeV/c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 txBox="1"/>
          <p:nvPr/>
        </p:nvSpPr>
        <p:spPr>
          <a:xfrm>
            <a:off x="504000" y="301320"/>
            <a:ext cx="9071640" cy="88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RPF Method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59" name="TextShape 2"/>
          <p:cNvSpPr txBox="1"/>
          <p:nvPr/>
        </p:nvSpPr>
        <p:spPr>
          <a:xfrm>
            <a:off x="182880" y="1188720"/>
            <a:ext cx="9784080" cy="566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6 bins relative to reaction plane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Background level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Normalized per trigger </a:t>
            </a:r>
            <a:r>
              <a:rPr b="0" lang="en-US" sz="2800" spc="-1" strike="noStrike">
                <a:latin typeface="Times New Roman"/>
                <a:ea typeface="Times New Roman"/>
              </a:rPr>
              <a:t>→</a:t>
            </a:r>
            <a:r>
              <a:rPr b="0" lang="en-US" sz="2800" spc="-1" strike="noStrike">
                <a:latin typeface="Times New Roman"/>
                <a:ea typeface="Times New Roman"/>
              </a:rPr>
              <a:t> B same in all bins if v</a:t>
            </a:r>
            <a:r>
              <a:rPr b="0" lang="en-US" sz="2800" spc="-1" strike="noStrike" baseline="-101000">
                <a:latin typeface="Times New Roman"/>
                <a:ea typeface="Times New Roman"/>
              </a:rPr>
              <a:t>2</a:t>
            </a:r>
            <a:r>
              <a:rPr b="0" lang="en-US" sz="2800" spc="-1" strike="noStrike" baseline="101000">
                <a:latin typeface="Times New Roman"/>
                <a:ea typeface="Times New Roman"/>
              </a:rPr>
              <a:t>t</a:t>
            </a:r>
            <a:r>
              <a:rPr b="0" lang="en-US" sz="2800" spc="-1" strike="noStrike">
                <a:latin typeface="Times New Roman"/>
                <a:ea typeface="Times New Roman"/>
              </a:rPr>
              <a:t> is the only effect </a:t>
            </a:r>
            <a:r>
              <a:rPr b="0" lang="en-US" sz="2800" spc="-1" strike="noStrike">
                <a:latin typeface="Times New Roman"/>
                <a:ea typeface="Times New Roman"/>
              </a:rPr>
              <a:t>→ reduces info for RPF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“</a:t>
            </a:r>
            <a:r>
              <a:rPr b="0" lang="en-US" sz="2800" spc="-1" strike="noStrike">
                <a:latin typeface="Times New Roman"/>
              </a:rPr>
              <a:t>The background levels can be different for the different </a:t>
            </a:r>
            <a:r>
              <a:rPr b="0" lang="en-US" sz="2800" spc="-1" strike="noStrike">
                <a:latin typeface="Times New Roman"/>
                <a:ea typeface="Times New Roman"/>
              </a:rPr>
              <a:t>φ</a:t>
            </a:r>
            <a:r>
              <a:rPr b="0" lang="en-US" sz="2800" spc="-1" strike="noStrike" baseline="-101000">
                <a:latin typeface="Times New Roman"/>
              </a:rPr>
              <a:t>s</a:t>
            </a:r>
            <a:r>
              <a:rPr b="0" lang="en-US" sz="2800" spc="-1" strike="noStrike">
                <a:latin typeface="Times New Roman"/>
              </a:rPr>
              <a:t> slices 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</a:rPr>
              <a:t>because of the net effect of the variations in jet-quenching with </a:t>
            </a:r>
            <a:r>
              <a:rPr b="0" lang="en-US" sz="28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φ</a:t>
            </a:r>
            <a:r>
              <a:rPr b="0" lang="en-US" sz="2800" spc="-1" strike="noStrike" baseline="-101000">
                <a:solidFill>
                  <a:srgbClr val="0000ff"/>
                </a:solidFill>
                <a:latin typeface="Times New Roman"/>
              </a:rPr>
              <a:t>s</a:t>
            </a:r>
            <a:r>
              <a:rPr b="0" lang="en-US" sz="2800" spc="-1" strike="noStrike">
                <a:latin typeface="Times New Roman"/>
              </a:rPr>
              <a:t> and the centrality cuts in total charged particle multiplicity in the TPC within |</a:t>
            </a:r>
            <a:r>
              <a:rPr b="0" lang="en-US" sz="2800" spc="-1" strike="noStrike">
                <a:latin typeface="Times New Roman"/>
                <a:ea typeface="Times New Roman"/>
              </a:rPr>
              <a:t>η</a:t>
            </a:r>
            <a:r>
              <a:rPr b="0" lang="en-US" sz="2800" spc="-1" strike="noStrike">
                <a:latin typeface="Times New Roman"/>
              </a:rPr>
              <a:t>| &lt; 0.5.” (Pg. 10, arxiv version)  </a:t>
            </a:r>
            <a:r>
              <a:rPr b="0" lang="en-US" sz="2800" spc="-1" strike="noStrike">
                <a:latin typeface="Times New Roman"/>
                <a:ea typeface="Times New Roman"/>
              </a:rPr>
              <a:t>→ </a:t>
            </a:r>
            <a:r>
              <a:rPr b="1" lang="en-US" sz="2800" spc="-1" strike="noStrike">
                <a:solidFill>
                  <a:srgbClr val="0000ff"/>
                </a:solidFill>
                <a:latin typeface="Times New Roman"/>
              </a:rPr>
              <a:t>Not consistent with ZYAM assumptions!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Used reaction plane resolution values from paper and their uncertainties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Used TPC for reaction plane and analysis – potential autocorrelations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Data available for Δη&lt; 0.7 (signal+background) and 0.7&lt;Δη&lt; 2 (background dominated)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Acceptance correction in not applied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→ background must be scaled → uncertainty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Jet-like correlation not eliminated in 0.7&lt;Δη&lt; 2 for all p</a:t>
            </a:r>
            <a:r>
              <a:rPr b="0" lang="en-US" sz="2800" spc="-1" strike="noStrike" baseline="-10100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b="0" lang="en-US" sz="2800" spc="-1" strike="noStrike" baseline="10100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p</a:t>
            </a:r>
            <a:r>
              <a:rPr b="0" lang="en-US" sz="2800" spc="-1" strike="noStrike" baseline="-10100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b="0" lang="en-US" sz="2800" spc="-1" strike="noStrike" baseline="10100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given in paper →  </a:t>
            </a:r>
            <a:r>
              <a:rPr b="1" lang="en-US" sz="28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focus on high p</a:t>
            </a:r>
            <a:r>
              <a:rPr b="1" lang="en-US" sz="2800" spc="-1" strike="noStrike" baseline="-101000">
                <a:solidFill>
                  <a:srgbClr val="0000ff"/>
                </a:solidFill>
                <a:latin typeface="Times New Roman"/>
                <a:ea typeface="Times New Roman"/>
              </a:rPr>
              <a:t>T</a:t>
            </a:r>
            <a:endParaRPr b="0" lang="en-US" sz="2800" spc="-1" strike="noStrike">
              <a:latin typeface="Times New Roman"/>
            </a:endParaRPr>
          </a:p>
        </p:txBody>
      </p: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v</a:t>
            </a:r>
            <a:r>
              <a:rPr b="0" lang="en-US" sz="4400" spc="-1" strike="noStrike" baseline="-101000">
                <a:latin typeface="Arial"/>
              </a:rPr>
              <a:t>2</a:t>
            </a:r>
            <a:r>
              <a:rPr b="0" lang="en-US" sz="4400" spc="-1" strike="noStrike">
                <a:latin typeface="Arial"/>
              </a:rPr>
              <a:t> STAR vs Fit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61" name="TextShape 2"/>
          <p:cNvSpPr txBox="1"/>
          <p:nvPr/>
        </p:nvSpPr>
        <p:spPr>
          <a:xfrm>
            <a:off x="504000" y="4297680"/>
            <a:ext cx="9071640" cy="2560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Centrality bin is 20-60% - proper weighting of average?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Bias in event selection with high p</a:t>
            </a:r>
            <a:r>
              <a:rPr b="0" lang="en-US" sz="3200" spc="-1" strike="noStrike" baseline="-101000">
                <a:latin typeface="Times New Roman"/>
              </a:rPr>
              <a:t>T</a:t>
            </a:r>
            <a:r>
              <a:rPr b="0" lang="en-US" sz="3200" spc="-1" strike="noStrike">
                <a:latin typeface="Times New Roman"/>
              </a:rPr>
              <a:t> trigger?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Bias in reconstructed reaction plane in the presence of a jet?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Residual jet-like signal in background dominated region?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Less information in fit due to normalization by N</a:t>
            </a:r>
            <a:r>
              <a:rPr b="0" lang="en-US" sz="3200" spc="-1" strike="noStrike" baseline="-101000">
                <a:latin typeface="Times New Roman"/>
              </a:rPr>
              <a:t>trigger</a:t>
            </a:r>
            <a:r>
              <a:rPr b="0" lang="en-US" sz="3200" spc="-1" strike="noStrike">
                <a:latin typeface="Times New Roman"/>
              </a:rPr>
              <a:t>?</a:t>
            </a:r>
            <a:endParaRPr b="0" lang="en-US" sz="3200" spc="-1" strike="noStrike">
              <a:latin typeface="Times New Roman"/>
            </a:endParaRPr>
          </a:p>
        </p:txBody>
      </p:sp>
      <p:graphicFrame>
        <p:nvGraphicFramePr>
          <p:cNvPr id="562" name="Table 3"/>
          <p:cNvGraphicFramePr/>
          <p:nvPr/>
        </p:nvGraphicFramePr>
        <p:xfrm>
          <a:off x="640080" y="1620720"/>
          <a:ext cx="8686440" cy="2560680"/>
        </p:xfrm>
        <a:graphic>
          <a:graphicData uri="http://schemas.openxmlformats.org/drawingml/2006/table">
            <a:tbl>
              <a:tblPr/>
              <a:tblGrid>
                <a:gridCol w="2895120"/>
                <a:gridCol w="2895120"/>
                <a:gridCol w="2896560"/>
              </a:tblGrid>
              <a:tr h="411480"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v</a:t>
                      </a:r>
                      <a:r>
                        <a:rPr b="0" lang="en-US" sz="1800" spc="-1" strike="noStrike" baseline="-101000">
                          <a:latin typeface="Arial"/>
                        </a:rPr>
                        <a:t>2</a:t>
                      </a:r>
                      <a:r>
                        <a:rPr b="0" lang="en-US" sz="1800" spc="-1" strike="noStrike">
                          <a:latin typeface="Arial"/>
                        </a:rPr>
                        <a:t> STAR (Table I)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v</a:t>
                      </a:r>
                      <a:r>
                        <a:rPr b="0" lang="en-US" sz="1800" spc="-1" strike="noStrike" baseline="-101000">
                          <a:latin typeface="Arial"/>
                        </a:rPr>
                        <a:t>2</a:t>
                      </a:r>
                      <a:r>
                        <a:rPr b="0" lang="en-US" sz="1800" spc="-1" strike="noStrike">
                          <a:latin typeface="Arial"/>
                        </a:rPr>
                        <a:t> Fit (stat. errors only)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1480"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1.5&lt;p</a:t>
                      </a:r>
                      <a:r>
                        <a:rPr b="0" lang="en-US" sz="1800" spc="-1" strike="noStrike" baseline="-101000">
                          <a:latin typeface="Arial"/>
                        </a:rPr>
                        <a:t>T</a:t>
                      </a:r>
                      <a:r>
                        <a:rPr b="0" lang="en-US" sz="1800" spc="-1" strike="noStrike">
                          <a:latin typeface="Arial"/>
                        </a:rPr>
                        <a:t>&lt;2.0 GeV/c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0.164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0.011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0.194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0.008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1480"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2.0&lt;p</a:t>
                      </a:r>
                      <a:r>
                        <a:rPr b="0" lang="en-US" sz="1800" spc="-1" strike="noStrike" baseline="-101000">
                          <a:latin typeface="Arial"/>
                        </a:rPr>
                        <a:t>T</a:t>
                      </a:r>
                      <a:r>
                        <a:rPr b="0" lang="en-US" sz="1800" spc="-1" strike="noStrike">
                          <a:latin typeface="Arial"/>
                        </a:rPr>
                        <a:t>&lt;3.0 GeV/c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0.189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0.012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0.237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1480"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3.0&lt;p</a:t>
                      </a:r>
                      <a:r>
                        <a:rPr b="0" lang="en-US" sz="1800" spc="-1" strike="noStrike" baseline="-101000">
                          <a:latin typeface="Arial"/>
                        </a:rPr>
                        <a:t>T</a:t>
                      </a:r>
                      <a:r>
                        <a:rPr b="0" lang="en-US" sz="1800" spc="-1" strike="noStrike">
                          <a:latin typeface="Arial"/>
                        </a:rPr>
                        <a:t>&lt;4.0 GeV/c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0.194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0.013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0.293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0.058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15120"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4.0&lt;p</a:t>
                      </a:r>
                      <a:r>
                        <a:rPr b="0" lang="en-US" sz="1800" spc="-1" strike="noStrike" baseline="-101000">
                          <a:latin typeface="Arial"/>
                        </a:rPr>
                        <a:t>T</a:t>
                      </a:r>
                      <a:r>
                        <a:rPr b="0" lang="en-US" sz="1800" spc="-1" strike="noStrike">
                          <a:latin typeface="Arial"/>
                        </a:rPr>
                        <a:t>&lt;6.0 GeV/c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0.163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0.020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800" spc="-1" strike="noStrike">
                          <a:latin typeface="Arial"/>
                        </a:rPr>
                        <a:t>0.073 </a:t>
                      </a:r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± 0.025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0.036 ± 0.033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r>
                        <a:rPr b="0" lang="en-US" sz="1800" spc="-1" strike="noStrike">
                          <a:latin typeface="Times New Roman"/>
                          <a:ea typeface="Times New Roman"/>
                        </a:rPr>
                        <a:t>0.033 ± 0.068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Jets and flow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155" name="Group 2"/>
          <p:cNvGrpSpPr/>
          <p:nvPr/>
        </p:nvGrpSpPr>
        <p:grpSpPr>
          <a:xfrm>
            <a:off x="11064240" y="463320"/>
            <a:ext cx="4102200" cy="4383000"/>
            <a:chOff x="11064240" y="463320"/>
            <a:chExt cx="4102200" cy="4383000"/>
          </a:xfrm>
        </p:grpSpPr>
        <p:cxnSp>
          <p:nvCxnSpPr>
            <p:cNvPr id="156" name="Line 3"/>
            <p:cNvCxnSpPr/>
            <p:nvPr/>
          </p:nvCxnSpPr>
          <p:spPr>
            <a:xfrm flipV="1">
              <a:off x="13266720" y="1611720"/>
              <a:ext cx="741600" cy="89460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cxnSp>
          <p:nvCxnSpPr>
            <p:cNvPr id="157" name="Line 4"/>
            <p:cNvCxnSpPr/>
            <p:nvPr/>
          </p:nvCxnSpPr>
          <p:spPr>
            <a:xfrm flipH="1">
              <a:off x="12238920" y="2831760"/>
              <a:ext cx="744840" cy="91512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sp>
          <p:nvSpPr>
            <p:cNvPr id="158" name="CustomShape 5"/>
            <p:cNvSpPr/>
            <p:nvPr/>
          </p:nvSpPr>
          <p:spPr>
            <a:xfrm>
              <a:off x="13953600" y="1231560"/>
              <a:ext cx="38088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CustomShape 6"/>
            <p:cNvSpPr/>
            <p:nvPr/>
          </p:nvSpPr>
          <p:spPr>
            <a:xfrm>
              <a:off x="11972160" y="3746160"/>
              <a:ext cx="38124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60" name="Line 7"/>
            <p:cNvCxnSpPr/>
            <p:nvPr/>
          </p:nvCxnSpPr>
          <p:spPr>
            <a:xfrm flipV="1">
              <a:off x="14180400" y="698040"/>
              <a:ext cx="15444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1" name="Line 8"/>
            <p:cNvCxnSpPr/>
            <p:nvPr/>
          </p:nvCxnSpPr>
          <p:spPr>
            <a:xfrm flipV="1">
              <a:off x="14258160" y="545040"/>
              <a:ext cx="457560" cy="6865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2" name="Line 9"/>
            <p:cNvCxnSpPr/>
            <p:nvPr/>
          </p:nvCxnSpPr>
          <p:spPr>
            <a:xfrm flipV="1">
              <a:off x="14257800" y="850680"/>
              <a:ext cx="459720" cy="457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3" name="Line 10"/>
            <p:cNvCxnSpPr/>
            <p:nvPr/>
          </p:nvCxnSpPr>
          <p:spPr>
            <a:xfrm flipV="1">
              <a:off x="14333040" y="1117080"/>
              <a:ext cx="383040" cy="2289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4" name="Line 11"/>
            <p:cNvCxnSpPr/>
            <p:nvPr/>
          </p:nvCxnSpPr>
          <p:spPr>
            <a:xfrm flipV="1">
              <a:off x="14333040" y="1345680"/>
              <a:ext cx="459000" cy="763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5" name="Line 12"/>
            <p:cNvCxnSpPr>
              <a:stCxn id="159" idx="3"/>
            </p:cNvCxnSpPr>
            <p:nvPr/>
          </p:nvCxnSpPr>
          <p:spPr>
            <a:xfrm flipH="1">
              <a:off x="11514600" y="4071240"/>
              <a:ext cx="513720" cy="59004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6" name="Line 13"/>
            <p:cNvCxnSpPr/>
            <p:nvPr/>
          </p:nvCxnSpPr>
          <p:spPr>
            <a:xfrm flipH="1">
              <a:off x="11514960" y="3939840"/>
              <a:ext cx="457560" cy="1879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7" name="Line 14"/>
            <p:cNvCxnSpPr/>
            <p:nvPr/>
          </p:nvCxnSpPr>
          <p:spPr>
            <a:xfrm flipH="1">
              <a:off x="11819520" y="4127040"/>
              <a:ext cx="30528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8" name="Line 15"/>
            <p:cNvCxnSpPr/>
            <p:nvPr/>
          </p:nvCxnSpPr>
          <p:spPr>
            <a:xfrm flipH="1">
              <a:off x="12124440" y="4127040"/>
              <a:ext cx="114480" cy="3783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169" name="Line 16"/>
            <p:cNvCxnSpPr/>
            <p:nvPr/>
          </p:nvCxnSpPr>
          <p:spPr>
            <a:xfrm flipH="1">
              <a:off x="11514960" y="3990600"/>
              <a:ext cx="457560" cy="295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sp>
          <p:nvSpPr>
            <p:cNvPr id="170" name="CustomShape 17"/>
            <p:cNvSpPr/>
            <p:nvPr/>
          </p:nvSpPr>
          <p:spPr>
            <a:xfrm>
              <a:off x="14717160" y="2369880"/>
              <a:ext cx="38088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800" spc="-1" strike="noStrike">
                  <a:latin typeface="Arial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171" name="Group 18"/>
            <p:cNvGrpSpPr/>
            <p:nvPr/>
          </p:nvGrpSpPr>
          <p:grpSpPr>
            <a:xfrm>
              <a:off x="11064240" y="2176200"/>
              <a:ext cx="1670040" cy="969840"/>
              <a:chOff x="11064240" y="2176200"/>
              <a:chExt cx="1670040" cy="969840"/>
            </a:xfrm>
          </p:grpSpPr>
          <p:grpSp>
            <p:nvGrpSpPr>
              <p:cNvPr id="172" name="Group 19"/>
              <p:cNvGrpSpPr/>
              <p:nvPr/>
            </p:nvGrpSpPr>
            <p:grpSpPr>
              <a:xfrm>
                <a:off x="11064240" y="2176200"/>
                <a:ext cx="517680" cy="969840"/>
                <a:chOff x="11064240" y="2176200"/>
                <a:chExt cx="517680" cy="969840"/>
              </a:xfrm>
            </p:grpSpPr>
            <p:pic>
              <p:nvPicPr>
                <p:cNvPr id="173" name="Oval 5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11064240" y="217620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4" name="CustomShape 20"/>
                <p:cNvSpPr/>
                <p:nvPr/>
              </p:nvSpPr>
              <p:spPr>
                <a:xfrm>
                  <a:off x="11189520" y="2344320"/>
                  <a:ext cx="27000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cxnSp>
            <p:nvCxnSpPr>
              <p:cNvPr id="175" name="Line 21"/>
              <p:cNvCxnSpPr/>
              <p:nvPr/>
            </p:nvCxnSpPr>
            <p:spPr>
              <a:xfrm>
                <a:off x="11514600" y="2640960"/>
                <a:ext cx="12200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sp>
            <p:nvSpPr>
              <p:cNvPr id="176" name="CustomShape 22"/>
              <p:cNvSpPr/>
              <p:nvPr/>
            </p:nvSpPr>
            <p:spPr>
              <a:xfrm>
                <a:off x="11134080" y="2369880"/>
                <a:ext cx="380880" cy="368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800" spc="-1" strike="noStrike">
                    <a:latin typeface="Arial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77" name="CustomShape 23"/>
              <p:cNvSpPr/>
              <p:nvPr/>
            </p:nvSpPr>
            <p:spPr>
              <a:xfrm>
                <a:off x="11667600" y="222228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a,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78" name="Group 24"/>
            <p:cNvGrpSpPr/>
            <p:nvPr/>
          </p:nvGrpSpPr>
          <p:grpSpPr>
            <a:xfrm>
              <a:off x="13420080" y="2176200"/>
              <a:ext cx="1746360" cy="969840"/>
              <a:chOff x="13420080" y="2176200"/>
              <a:chExt cx="1746360" cy="969840"/>
            </a:xfrm>
          </p:grpSpPr>
          <p:cxnSp>
            <p:nvCxnSpPr>
              <p:cNvPr id="179" name="Line 25"/>
              <p:cNvCxnSpPr/>
              <p:nvPr/>
            </p:nvCxnSpPr>
            <p:spPr>
              <a:xfrm flipH="1" flipV="1">
                <a:off x="13420080" y="2640600"/>
                <a:ext cx="12956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grpSp>
            <p:nvGrpSpPr>
              <p:cNvPr id="180" name="Group 26"/>
              <p:cNvGrpSpPr/>
              <p:nvPr/>
            </p:nvGrpSpPr>
            <p:grpSpPr>
              <a:xfrm>
                <a:off x="14648760" y="2176200"/>
                <a:ext cx="517680" cy="969840"/>
                <a:chOff x="14648760" y="2176200"/>
                <a:chExt cx="517680" cy="969840"/>
              </a:xfrm>
            </p:grpSpPr>
            <p:pic>
              <p:nvPicPr>
                <p:cNvPr id="181" name="Oval 6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14648760" y="217620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82" name="CustomShape 27"/>
                <p:cNvSpPr/>
                <p:nvPr/>
              </p:nvSpPr>
              <p:spPr>
                <a:xfrm>
                  <a:off x="14771160" y="2344320"/>
                  <a:ext cx="26964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83" name="CustomShape 28"/>
              <p:cNvSpPr/>
              <p:nvPr/>
            </p:nvSpPr>
            <p:spPr>
              <a:xfrm>
                <a:off x="13953600" y="222228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b,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84" name="Group 29"/>
            <p:cNvGrpSpPr/>
            <p:nvPr/>
          </p:nvGrpSpPr>
          <p:grpSpPr>
            <a:xfrm>
              <a:off x="12810600" y="2374560"/>
              <a:ext cx="838080" cy="457200"/>
              <a:chOff x="12810600" y="2374560"/>
              <a:chExt cx="838080" cy="457200"/>
            </a:xfrm>
          </p:grpSpPr>
          <p:sp>
            <p:nvSpPr>
              <p:cNvPr id="185" name="CustomShape 30"/>
              <p:cNvSpPr/>
              <p:nvPr/>
            </p:nvSpPr>
            <p:spPr>
              <a:xfrm>
                <a:off x="12886560" y="2450880"/>
                <a:ext cx="381240" cy="380880"/>
              </a:xfrm>
              <a:prstGeom prst="ellipse">
                <a:avLst/>
              </a:prstGeom>
              <a:solidFill>
                <a:srgbClr val="c8d6f0"/>
              </a:solidFill>
              <a:ln>
                <a:noFill/>
              </a:ln>
              <a:effectLst>
                <a:outerShdw dist="74769" dir="938534">
                  <a:srgbClr val="808080">
                    <a:alpha val="42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6" name="CustomShape 31"/>
              <p:cNvSpPr/>
              <p:nvPr/>
            </p:nvSpPr>
            <p:spPr>
              <a:xfrm>
                <a:off x="12810600" y="2374560"/>
                <a:ext cx="838080" cy="440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1" lang="en-US" sz="2000" spc="-1" strike="noStrike">
                    <a:solidFill>
                      <a:srgbClr val="000090"/>
                    </a:solidFill>
                    <a:latin typeface="Arial"/>
                  </a:rPr>
                  <a:t>σ</a:t>
                </a:r>
                <a:r>
                  <a:rPr b="1" lang="en-US" sz="2000" spc="-1" strike="noStrike" baseline="-25000">
                    <a:solidFill>
                      <a:srgbClr val="000090"/>
                    </a:solidFill>
                    <a:latin typeface="Arial"/>
                  </a:rPr>
                  <a:t>ab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187" name="CustomShape 32"/>
            <p:cNvSpPr/>
            <p:nvPr/>
          </p:nvSpPr>
          <p:spPr>
            <a:xfrm rot="18668400">
              <a:off x="13062960" y="170532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c,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8" name="CustomShape 33"/>
            <p:cNvSpPr/>
            <p:nvPr/>
          </p:nvSpPr>
          <p:spPr>
            <a:xfrm rot="18668400">
              <a:off x="12134160" y="292932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d,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9" name="CustomShape 34"/>
            <p:cNvSpPr/>
            <p:nvPr/>
          </p:nvSpPr>
          <p:spPr>
            <a:xfrm>
              <a:off x="13953600" y="1230120"/>
              <a:ext cx="53316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190" name="CustomShape 35"/>
            <p:cNvSpPr/>
            <p:nvPr/>
          </p:nvSpPr>
          <p:spPr>
            <a:xfrm>
              <a:off x="11972160" y="3739680"/>
              <a:ext cx="5335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91" name="TextBox 71" descr=""/>
            <p:cNvPicPr/>
            <p:nvPr/>
          </p:nvPicPr>
          <p:blipFill>
            <a:blip r:embed="rId3"/>
            <a:stretch/>
          </p:blipFill>
          <p:spPr>
            <a:xfrm>
              <a:off x="14391720" y="463320"/>
              <a:ext cx="695160" cy="103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TextBox 72" descr=""/>
            <p:cNvPicPr/>
            <p:nvPr/>
          </p:nvPicPr>
          <p:blipFill>
            <a:blip r:embed="rId4"/>
            <a:stretch/>
          </p:blipFill>
          <p:spPr>
            <a:xfrm>
              <a:off x="11113560" y="3835080"/>
              <a:ext cx="627120" cy="1011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3" name="TextShape 36"/>
          <p:cNvSpPr txBox="1"/>
          <p:nvPr/>
        </p:nvSpPr>
        <p:spPr>
          <a:xfrm>
            <a:off x="457200" y="5212080"/>
            <a:ext cx="9071640" cy="1920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Both lead to azimuthal correlations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Jets </a:t>
            </a:r>
            <a:r>
              <a:rPr b="0" lang="en-US" sz="3200" spc="-1" strike="noStrike">
                <a:latin typeface="Times New Roman"/>
                <a:ea typeface="Times New Roman"/>
              </a:rPr>
              <a:t>→</a:t>
            </a:r>
            <a:r>
              <a:rPr b="0" lang="en-US" sz="3200" spc="-1" strike="noStrike">
                <a:latin typeface="Times New Roman"/>
              </a:rPr>
              <a:t> background for flow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Flow </a:t>
            </a:r>
            <a:r>
              <a:rPr b="0" lang="en-US" sz="3200" spc="-1" strike="noStrike">
                <a:latin typeface="Times New Roman"/>
                <a:ea typeface="Times New Roman"/>
              </a:rPr>
              <a:t>→</a:t>
            </a:r>
            <a:r>
              <a:rPr b="0" lang="en-US" sz="3200" spc="-1" strike="noStrike">
                <a:latin typeface="Times New Roman"/>
              </a:rPr>
              <a:t> background for jets</a:t>
            </a:r>
            <a:endParaRPr b="0" lang="en-US" sz="3200" spc="-1" strike="noStrike">
              <a:latin typeface="Times New Roman"/>
            </a:endParaRPr>
          </a:p>
        </p:txBody>
      </p:sp>
      <p:grpSp>
        <p:nvGrpSpPr>
          <p:cNvPr id="194" name="Group 37"/>
          <p:cNvGrpSpPr/>
          <p:nvPr/>
        </p:nvGrpSpPr>
        <p:grpSpPr>
          <a:xfrm>
            <a:off x="5669280" y="1227600"/>
            <a:ext cx="3657600" cy="3657600"/>
            <a:chOff x="5669280" y="1227600"/>
            <a:chExt cx="3657600" cy="3657600"/>
          </a:xfrm>
        </p:grpSpPr>
        <p:pic>
          <p:nvPicPr>
            <p:cNvPr id="195" name="" descr=""/>
            <p:cNvPicPr/>
            <p:nvPr/>
          </p:nvPicPr>
          <p:blipFill>
            <a:blip r:embed="rId5"/>
            <a:stretch/>
          </p:blipFill>
          <p:spPr>
            <a:xfrm>
              <a:off x="5669280" y="1227600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6" name="TextShape 38"/>
            <p:cNvSpPr txBox="1"/>
            <p:nvPr/>
          </p:nvSpPr>
          <p:spPr>
            <a:xfrm>
              <a:off x="5669280" y="4423680"/>
              <a:ext cx="3657600" cy="444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p+p di-jet event in STAR</a:t>
              </a:r>
              <a:endParaRPr b="0" lang="en-US" sz="1700" spc="-1" strike="noStrike">
                <a:latin typeface="Arial"/>
              </a:endParaRPr>
            </a:p>
          </p:txBody>
        </p:sp>
      </p:grpSp>
      <p:grpSp>
        <p:nvGrpSpPr>
          <p:cNvPr id="197" name="Group 39"/>
          <p:cNvGrpSpPr/>
          <p:nvPr/>
        </p:nvGrpSpPr>
        <p:grpSpPr>
          <a:xfrm>
            <a:off x="748080" y="1211040"/>
            <a:ext cx="3902040" cy="4205880"/>
            <a:chOff x="748080" y="1211040"/>
            <a:chExt cx="3902040" cy="4205880"/>
          </a:xfrm>
        </p:grpSpPr>
        <p:pic>
          <p:nvPicPr>
            <p:cNvPr id="198" name="" descr=""/>
            <p:cNvPicPr/>
            <p:nvPr/>
          </p:nvPicPr>
          <p:blipFill>
            <a:blip r:embed="rId6"/>
            <a:stretch/>
          </p:blipFill>
          <p:spPr>
            <a:xfrm>
              <a:off x="875520" y="1211040"/>
              <a:ext cx="3666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9" name="TextShape 40"/>
            <p:cNvSpPr txBox="1"/>
            <p:nvPr/>
          </p:nvSpPr>
          <p:spPr>
            <a:xfrm>
              <a:off x="748080" y="4528080"/>
              <a:ext cx="3902040" cy="888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300" spc="-1" strike="noStrike">
                  <a:solidFill>
                    <a:srgbClr val="ffffff"/>
                  </a:solidFill>
                  <a:latin typeface="Arial"/>
                </a:rPr>
                <a:t>Hydro simulation of a single Au+Au collision</a:t>
              </a:r>
              <a:endParaRPr b="0" lang="en-US" sz="1300" spc="-1" strike="noStrike">
                <a:latin typeface="Arial"/>
              </a:endParaRPr>
            </a:p>
            <a:p>
              <a:br/>
              <a:r>
                <a:rPr b="0" lang="en-US" sz="1000" spc="-1" strike="noStrike">
                  <a:latin typeface="Arial"/>
                </a:rPr>
                <a:t>Shown is the energy density in the transverse plane. For more information on the simulation refer to </a:t>
              </a:r>
              <a:r>
                <a:rPr b="0" lang="en-US" sz="1000" spc="-1" strike="noStrike">
                  <a:latin typeface="Arial"/>
                  <a:hlinkClick r:id="rId7"/>
                </a:rPr>
                <a:t>arXiv:1009.3244</a:t>
              </a:r>
              <a:r>
                <a:rPr b="0" lang="en-US" sz="1000" spc="-1" strike="noStrike">
                  <a:latin typeface="Arial"/>
                </a:rPr>
                <a:t>.</a:t>
              </a:r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"/>
          <p:cNvGrpSpPr/>
          <p:nvPr/>
        </p:nvGrpSpPr>
        <p:grpSpPr>
          <a:xfrm>
            <a:off x="365760" y="2078640"/>
            <a:ext cx="3657600" cy="3657600"/>
            <a:chOff x="365760" y="2078640"/>
            <a:chExt cx="3657600" cy="3657600"/>
          </a:xfrm>
        </p:grpSpPr>
        <p:pic>
          <p:nvPicPr>
            <p:cNvPr id="201" name="" descr=""/>
            <p:cNvPicPr/>
            <p:nvPr/>
          </p:nvPicPr>
          <p:blipFill>
            <a:blip r:embed="rId1"/>
            <a:stretch/>
          </p:blipFill>
          <p:spPr>
            <a:xfrm>
              <a:off x="365760" y="2078640"/>
              <a:ext cx="3657600" cy="3657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2" name="Group 2"/>
          <p:cNvGrpSpPr/>
          <p:nvPr/>
        </p:nvGrpSpPr>
        <p:grpSpPr>
          <a:xfrm>
            <a:off x="4400280" y="-3436560"/>
            <a:ext cx="5486400" cy="9299520"/>
            <a:chOff x="4400280" y="-3436560"/>
            <a:chExt cx="5486400" cy="9299520"/>
          </a:xfrm>
        </p:grpSpPr>
        <p:pic>
          <p:nvPicPr>
            <p:cNvPr id="203" name="" descr=""/>
            <p:cNvPicPr/>
            <p:nvPr/>
          </p:nvPicPr>
          <p:blipFill>
            <a:blip r:embed="rId2"/>
            <a:stretch/>
          </p:blipFill>
          <p:spPr>
            <a:xfrm>
              <a:off x="4400280" y="-3436560"/>
              <a:ext cx="5486400" cy="929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4" name="Line 3"/>
            <p:cNvSpPr/>
            <p:nvPr/>
          </p:nvSpPr>
          <p:spPr>
            <a:xfrm flipV="1">
              <a:off x="5933880" y="3751920"/>
              <a:ext cx="0" cy="1488240"/>
            </a:xfrm>
            <a:prstGeom prst="line">
              <a:avLst/>
            </a:prstGeom>
            <a:ln w="15840">
              <a:solidFill>
                <a:srgbClr val="ff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CustomShape 4"/>
            <p:cNvSpPr/>
            <p:nvPr/>
          </p:nvSpPr>
          <p:spPr>
            <a:xfrm>
              <a:off x="5901480" y="4779360"/>
              <a:ext cx="929160" cy="377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trigger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206" name="CustomShape 5"/>
            <p:cNvSpPr/>
            <p:nvPr/>
          </p:nvSpPr>
          <p:spPr>
            <a:xfrm>
              <a:off x="6888600" y="4933440"/>
              <a:ext cx="2589840" cy="264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algn="ctr"/>
              <a:r>
                <a:rPr b="0" i="1" lang="en-US" sz="1200" spc="-1" strike="noStrike">
                  <a:solidFill>
                    <a:srgbClr val="000000"/>
                  </a:solidFill>
                  <a:latin typeface="Arial"/>
                </a:rPr>
                <a:t>Phys Rev Lett 90, 082302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207" name="TextShape 6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Jets – azimuthal correlations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1580400" y="1515600"/>
            <a:ext cx="1918800" cy="58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latin typeface="Times New Roman"/>
              </a:rPr>
              <a:t> dijet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209" name="Line 8"/>
          <p:cNvSpPr/>
          <p:nvPr/>
        </p:nvSpPr>
        <p:spPr>
          <a:xfrm flipH="1" flipV="1">
            <a:off x="1528200" y="2514600"/>
            <a:ext cx="685800" cy="1371600"/>
          </a:xfrm>
          <a:prstGeom prst="line">
            <a:avLst/>
          </a:prstGeom>
          <a:ln w="91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TextShape 9"/>
          <p:cNvSpPr txBox="1"/>
          <p:nvPr/>
        </p:nvSpPr>
        <p:spPr>
          <a:xfrm>
            <a:off x="1877400" y="2383200"/>
            <a:ext cx="14436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211" name="TextShape 10"/>
          <p:cNvSpPr txBox="1"/>
          <p:nvPr/>
        </p:nvSpPr>
        <p:spPr>
          <a:xfrm>
            <a:off x="442800" y="5257800"/>
            <a:ext cx="20718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212" name="Line 11"/>
          <p:cNvSpPr/>
          <p:nvPr/>
        </p:nvSpPr>
        <p:spPr>
          <a:xfrm>
            <a:off x="2214360" y="3886200"/>
            <a:ext cx="71640" cy="1371600"/>
          </a:xfrm>
          <a:prstGeom prst="line">
            <a:avLst/>
          </a:prstGeom>
          <a:ln w="91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Freeform 12"/>
          <p:cNvSpPr/>
          <p:nvPr/>
        </p:nvSpPr>
        <p:spPr>
          <a:xfrm>
            <a:off x="2286000" y="1420200"/>
            <a:ext cx="3429720" cy="1829160"/>
          </a:xfrm>
          <a:custGeom>
            <a:avLst/>
            <a:gdLst/>
            <a:ahLst/>
            <a:rect l="0" t="0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14" name="Freeform 13"/>
          <p:cNvSpPr/>
          <p:nvPr/>
        </p:nvSpPr>
        <p:spPr>
          <a:xfrm>
            <a:off x="2514600" y="4572000"/>
            <a:ext cx="5258160" cy="2057760"/>
          </a:xfrm>
          <a:custGeom>
            <a:avLst/>
            <a:gdLst/>
            <a:ahLst/>
            <a:rect l="0" t="0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ln w="54720">
            <a:solidFill>
              <a:srgbClr val="0000ff"/>
            </a:solidFill>
            <a:round/>
            <a:tailEnd len="med" type="triangle" w="med"/>
          </a:ln>
        </p:spPr>
      </p:sp>
      <p:sp>
        <p:nvSpPr>
          <p:cNvPr id="215" name="TextShape 14"/>
          <p:cNvSpPr txBox="1"/>
          <p:nvPr/>
        </p:nvSpPr>
        <p:spPr>
          <a:xfrm>
            <a:off x="1143000" y="6400800"/>
            <a:ext cx="75438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latin typeface="Times New Roman"/>
              </a:rPr>
              <a:t>Select high momentum particles </a:t>
            </a:r>
            <a:r>
              <a:rPr b="0" lang="en-US" sz="2500" spc="-1" strike="noStrike">
                <a:latin typeface="Times New Roman"/>
                <a:ea typeface="Arial"/>
              </a:rPr>
              <a:t>→ biased towards jets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770400" y="1707480"/>
            <a:ext cx="3959640" cy="3898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TextShape 2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Looking in two dimensions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218" name="Group 3"/>
          <p:cNvGrpSpPr/>
          <p:nvPr/>
        </p:nvGrpSpPr>
        <p:grpSpPr>
          <a:xfrm>
            <a:off x="5259240" y="1972080"/>
            <a:ext cx="4341960" cy="3263760"/>
            <a:chOff x="5259240" y="1972080"/>
            <a:chExt cx="4341960" cy="3263760"/>
          </a:xfrm>
        </p:grpSpPr>
        <p:pic>
          <p:nvPicPr>
            <p:cNvPr id="219" name="Picture 21" descr=""/>
            <p:cNvPicPr/>
            <p:nvPr/>
          </p:nvPicPr>
          <p:blipFill>
            <a:blip r:embed="rId1"/>
            <a:stretch/>
          </p:blipFill>
          <p:spPr>
            <a:xfrm>
              <a:off x="5259240" y="1972080"/>
              <a:ext cx="4341960" cy="3263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0" name="CustomShape 4"/>
            <p:cNvSpPr/>
            <p:nvPr/>
          </p:nvSpPr>
          <p:spPr>
            <a:xfrm>
              <a:off x="7760160" y="2565360"/>
              <a:ext cx="1142280" cy="355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r>
                <a:rPr b="1" lang="en-GB" sz="1800" spc="-1" strike="noStrike">
                  <a:solidFill>
                    <a:srgbClr val="ff0000"/>
                  </a:solidFill>
                  <a:latin typeface="Arial"/>
                </a:rPr>
                <a:t>d+Au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914400" y="1828080"/>
            <a:ext cx="3658680" cy="3656520"/>
          </a:xfrm>
          <a:prstGeom prst="rect">
            <a:avLst/>
          </a:prstGeom>
          <a:ln>
            <a:noFill/>
          </a:ln>
        </p:spPr>
      </p:pic>
      <p:grpSp>
        <p:nvGrpSpPr>
          <p:cNvPr id="222" name="Group 5"/>
          <p:cNvGrpSpPr/>
          <p:nvPr/>
        </p:nvGrpSpPr>
        <p:grpSpPr>
          <a:xfrm>
            <a:off x="7772400" y="4644000"/>
            <a:ext cx="2057400" cy="1340640"/>
            <a:chOff x="7772400" y="4644000"/>
            <a:chExt cx="2057400" cy="1340640"/>
          </a:xfrm>
        </p:grpSpPr>
        <p:sp>
          <p:nvSpPr>
            <p:cNvPr id="223" name="Line 6"/>
            <p:cNvSpPr/>
            <p:nvPr/>
          </p:nvSpPr>
          <p:spPr>
            <a:xfrm flipV="1">
              <a:off x="7772400" y="4644000"/>
              <a:ext cx="1828800" cy="685800"/>
            </a:xfrm>
            <a:prstGeom prst="line">
              <a:avLst/>
            </a:prstGeom>
            <a:ln w="18360">
              <a:solidFill>
                <a:srgbClr val="3465a4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TextShape 7"/>
            <p:cNvSpPr txBox="1"/>
            <p:nvPr/>
          </p:nvSpPr>
          <p:spPr>
            <a:xfrm>
              <a:off x="8001000" y="5126400"/>
              <a:ext cx="182880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800" spc="-1" strike="noStrike">
                  <a:latin typeface="Arial"/>
                </a:rPr>
                <a:t>Along direction of beam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225" name="Freeform 8"/>
          <p:cNvSpPr/>
          <p:nvPr/>
        </p:nvSpPr>
        <p:spPr>
          <a:xfrm>
            <a:off x="2286000" y="2514600"/>
            <a:ext cx="1371960" cy="1143360"/>
          </a:xfrm>
          <a:custGeom>
            <a:avLst/>
            <a:gdLst/>
            <a:ahLst/>
            <a:rect l="0" t="0" r="r" b="b"/>
            <a:pathLst>
              <a:path w="3811" h="3176">
                <a:moveTo>
                  <a:pt x="0" y="635"/>
                </a:moveTo>
                <a:cubicBezTo>
                  <a:pt x="3175" y="0"/>
                  <a:pt x="3810" y="3175"/>
                  <a:pt x="3810" y="3175"/>
                </a:cubicBezTo>
              </a:path>
            </a:pathLst>
          </a:custGeom>
          <a:ln w="54720">
            <a:solidFill>
              <a:srgbClr val="0000ff"/>
            </a:solidFill>
            <a:round/>
            <a:tailEnd len="med" type="triangle" w="med"/>
          </a:ln>
        </p:spPr>
      </p:sp>
      <p:grpSp>
        <p:nvGrpSpPr>
          <p:cNvPr id="226" name="Group 9"/>
          <p:cNvGrpSpPr/>
          <p:nvPr/>
        </p:nvGrpSpPr>
        <p:grpSpPr>
          <a:xfrm>
            <a:off x="5029200" y="4957200"/>
            <a:ext cx="2442600" cy="1014840"/>
            <a:chOff x="5029200" y="4957200"/>
            <a:chExt cx="2442600" cy="1014840"/>
          </a:xfrm>
        </p:grpSpPr>
        <p:sp>
          <p:nvSpPr>
            <p:cNvPr id="227" name="Line 10"/>
            <p:cNvSpPr/>
            <p:nvPr/>
          </p:nvSpPr>
          <p:spPr>
            <a:xfrm>
              <a:off x="6328800" y="4957200"/>
              <a:ext cx="1143000" cy="457200"/>
            </a:xfrm>
            <a:prstGeom prst="line">
              <a:avLst/>
            </a:prstGeom>
            <a:ln w="45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TextShape 11"/>
            <p:cNvSpPr txBox="1"/>
            <p:nvPr/>
          </p:nvSpPr>
          <p:spPr>
            <a:xfrm>
              <a:off x="5029200" y="5113800"/>
              <a:ext cx="228600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Angle in plane perpendicular to beam pipe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04000" y="199440"/>
            <a:ext cx="9071640" cy="731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Two component model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-53640" y="4222440"/>
            <a:ext cx="10116000" cy="2818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Two component model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Assume contributions can be factorized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Alternately, define signal as anything which isn't consistent with separable flow and jet components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Assumptions </a:t>
            </a:r>
            <a:r>
              <a:rPr b="0" i="1" lang="en-US" sz="2800" spc="-1" strike="noStrike">
                <a:latin typeface="Times New Roman"/>
              </a:rPr>
              <a:t>even embedded in most studies of full jets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Flow component given by </a:t>
            </a:r>
            <a:endParaRPr b="0" lang="en-US" sz="3200" spc="-1" strike="noStrike">
              <a:latin typeface="Times New Roman"/>
            </a:endParaRPr>
          </a:p>
        </p:txBody>
      </p:sp>
      <p:grpSp>
        <p:nvGrpSpPr>
          <p:cNvPr id="231" name="Group 3"/>
          <p:cNvGrpSpPr/>
          <p:nvPr/>
        </p:nvGrpSpPr>
        <p:grpSpPr>
          <a:xfrm>
            <a:off x="63360" y="821880"/>
            <a:ext cx="4916160" cy="3333240"/>
            <a:chOff x="63360" y="821880"/>
            <a:chExt cx="4916160" cy="3333240"/>
          </a:xfrm>
        </p:grpSpPr>
        <p:pic>
          <p:nvPicPr>
            <p:cNvPr id="232" name="" descr=""/>
            <p:cNvPicPr/>
            <p:nvPr/>
          </p:nvPicPr>
          <p:blipFill>
            <a:blip r:embed="rId1"/>
            <a:stretch/>
          </p:blipFill>
          <p:spPr>
            <a:xfrm>
              <a:off x="63360" y="821880"/>
              <a:ext cx="4916160" cy="333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3" name="TextShape 4"/>
            <p:cNvSpPr txBox="1"/>
            <p:nvPr/>
          </p:nvSpPr>
          <p:spPr>
            <a:xfrm>
              <a:off x="3474720" y="2422800"/>
              <a:ext cx="9504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Jets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234" name="TextShape 5"/>
            <p:cNvSpPr txBox="1"/>
            <p:nvPr/>
          </p:nvSpPr>
          <p:spPr>
            <a:xfrm>
              <a:off x="3474720" y="3096720"/>
              <a:ext cx="9504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Flow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5032080" y="857880"/>
            <a:ext cx="5029200" cy="3154680"/>
          </a:xfrm>
          <a:prstGeom prst="rect">
            <a:avLst/>
          </a:prstGeom>
          <a:ln>
            <a:noFill/>
          </a:ln>
        </p:spPr>
      </p:pic>
      <p:sp>
        <p:nvSpPr>
          <p:cNvPr id="236" name="TextShape 6"/>
          <p:cNvSpPr txBox="1"/>
          <p:nvPr/>
        </p:nvSpPr>
        <p:spPr>
          <a:xfrm>
            <a:off x="8508960" y="1152720"/>
            <a:ext cx="1463040" cy="1273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Times New Roman"/>
              </a:rPr>
              <a:t>h-h</a:t>
            </a:r>
            <a:br/>
            <a:r>
              <a:rPr b="0" lang="en-US" sz="1200" spc="-1" strike="noStrike"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latin typeface="Times New Roman"/>
              </a:rPr>
              <a:t>s</a:t>
            </a:r>
            <a:r>
              <a:rPr b="0" lang="en-US" sz="1200" spc="-1" strike="noStrike" baseline="-101000">
                <a:latin typeface="Times New Roman"/>
              </a:rPr>
              <a:t>NN</a:t>
            </a:r>
            <a:r>
              <a:rPr b="0" lang="en-US" sz="1200" spc="-1" strike="noStrike">
                <a:latin typeface="Times New Roman"/>
              </a:rPr>
              <a:t> = 2.76 TeV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30-40% PbPb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8&lt;p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trigger</a:t>
            </a:r>
            <a:r>
              <a:rPr b="0" lang="en-US" sz="1200" spc="-1" strike="noStrike">
                <a:latin typeface="Times New Roman"/>
              </a:rPr>
              <a:t>&lt;10 GeV/c</a:t>
            </a:r>
            <a:endParaRPr b="0" lang="en-US" sz="1200" spc="-1" strike="noStrike">
              <a:latin typeface="Arial"/>
            </a:endParaRPr>
          </a:p>
          <a:p>
            <a:r>
              <a:rPr b="0" lang="en-US" sz="1200" spc="-1" strike="noStrike">
                <a:latin typeface="Times New Roman"/>
              </a:rPr>
              <a:t>1&lt;p</a:t>
            </a:r>
            <a:r>
              <a:rPr b="0" lang="en-US" sz="1200" spc="-1" strike="noStrike" baseline="-101000">
                <a:latin typeface="Times New Roman"/>
              </a:rPr>
              <a:t>T</a:t>
            </a:r>
            <a:r>
              <a:rPr b="0" lang="en-US" sz="1200" spc="-1" strike="noStrike" baseline="101000">
                <a:latin typeface="Times New Roman"/>
              </a:rPr>
              <a:t>assoc</a:t>
            </a:r>
            <a:r>
              <a:rPr b="0" lang="en-US" sz="1200" spc="-1" strike="noStrike">
                <a:latin typeface="Times New Roman"/>
              </a:rPr>
              <a:t>&lt;2 GeV/c</a:t>
            </a:r>
            <a:endParaRPr b="0" lang="en-US" sz="1200" spc="-1" strike="noStrike">
              <a:latin typeface="Arial"/>
            </a:endParaRPr>
          </a:p>
          <a:p>
            <a:r>
              <a:rPr b="1" lang="en-US" sz="1200" spc="-1" strike="noStrike">
                <a:latin typeface="Times New Roman"/>
              </a:rPr>
              <a:t>SIMULATION</a:t>
            </a:r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37" name="Formula 7"/>
              <p:cNvSpPr txBox="1"/>
              <p:nvPr/>
            </p:nvSpPr>
            <p:spPr>
              <a:xfrm>
                <a:off x="4860720" y="6400800"/>
                <a:ext cx="3643200" cy="533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B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1</m:t>
                        </m:r>
                        <m:r>
                          <m:t xml:space="preserve">+</m:t>
                        </m:r>
                        <m:nary>
                          <m:naryPr>
                            <m:chr m:val="∑"/>
                            <m:subHide m:val="1"/>
                            <m:supHide m:val="1"/>
                          </m:naryPr>
                          <m:sub/>
                          <m:sup/>
                          <m:e>
                            <m:acc>
                              <m:accPr>
                                <m:chr m:val="~"/>
                              </m:accPr>
                              <m:e>
                                <m:sSubSup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n</m:t>
                                    </m:r>
                                  </m:sub>
                                  <m:sup>
                                    <m:r>
                                      <m:t xml:space="preserve">t</m:t>
                                    </m:r>
                                  </m:sup>
                                </m:sSubSup>
                              </m:e>
                            </m:acc>
                          </m:e>
                        </m:nary>
                        <m:acc>
                          <m:accPr>
                            <m:chr m:val="~"/>
                          </m:accPr>
                          <m:e>
                            <m:sSubSup>
                              <m:e>
                                <m:r>
                                  <m:t xml:space="preserve">v</m:t>
                                </m:r>
                              </m:e>
                              <m:sub>
                                <m:r>
                                  <m:t xml:space="preserve">n</m:t>
                                </m:r>
                              </m:sub>
                              <m:sup>
                                <m:r>
                                  <m:t xml:space="preserve">a</m:t>
                                </m:r>
                              </m:sup>
                            </m:sSubSup>
                          </m:e>
                        </m:acc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r>
                              <m:t xml:space="preserve">Δ</m:t>
                            </m:r>
                            <m:r>
                              <m:t xml:space="preserve">ϕ</m:t>
                            </m:r>
                          </m:e>
                        </m:d>
                      </m:e>
                    </m:d>
                  </m:oMath>
                </a14:m>
              </a:p>
            </p:txBody>
          </p:sp>
        </mc:Choice>
        <mc:Fallback/>
      </mc:AlternateContent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8325</TotalTime>
  <Application>LibreOffice/6.0.3.2$Linux_X86_64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description/>
  <dc:language>en-US</dc:language>
  <cp:lastModifiedBy/>
  <dcterms:modified xsi:type="dcterms:W3CDTF">2018-06-09T20:37:37Z</dcterms:modified>
  <cp:revision>181</cp:revision>
  <dc:subject/>
  <dc:title/>
</cp:coreProperties>
</file>